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</p:sldMasterIdLst>
  <p:notesMasterIdLst>
    <p:notesMasterId r:id="rId23"/>
  </p:notesMasterIdLst>
  <p:sldIdLst>
    <p:sldId id="9375" r:id="rId3"/>
    <p:sldId id="318" r:id="rId4"/>
    <p:sldId id="9374" r:id="rId5"/>
    <p:sldId id="258" r:id="rId6"/>
    <p:sldId id="259" r:id="rId7"/>
    <p:sldId id="264" r:id="rId8"/>
    <p:sldId id="260" r:id="rId9"/>
    <p:sldId id="9385" r:id="rId10"/>
    <p:sldId id="9390" r:id="rId11"/>
    <p:sldId id="9378" r:id="rId12"/>
    <p:sldId id="9389" r:id="rId13"/>
    <p:sldId id="9377" r:id="rId14"/>
    <p:sldId id="9387" r:id="rId15"/>
    <p:sldId id="9379" r:id="rId16"/>
    <p:sldId id="9380" r:id="rId17"/>
    <p:sldId id="9384" r:id="rId18"/>
    <p:sldId id="9391" r:id="rId19"/>
    <p:sldId id="9383" r:id="rId20"/>
    <p:sldId id="9382" r:id="rId21"/>
    <p:sldId id="9376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CF3"/>
    <a:srgbClr val="D3E2F5"/>
    <a:srgbClr val="B8D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7"/>
    <p:restoredTop sz="96327" autoAdjust="0"/>
  </p:normalViewPr>
  <p:slideViewPr>
    <p:cSldViewPr>
      <p:cViewPr varScale="1">
        <p:scale>
          <a:sx n="85" d="100"/>
          <a:sy n="85" d="100"/>
        </p:scale>
        <p:origin x="122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jn4\projetos\Projeto%20GAP-DIMAC\Finan&#231;as%20P&#250;blicas\Apresenta&#231;&#227;o\5_%20Finan&#231;as%20P&#250;blicas_20.set.29%20FP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jn4\projetos\Projeto%20GAP-DIMAC\Finan&#231;as%20P&#250;blicas\Apresenta&#231;&#227;o\5_%20Finan&#231;as%20P&#250;blicas_20.set.29%20FP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lipe\Downloads\gr&#225;ficos_v2%20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lipe\Downloads\Gr&#225;fico%201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lipe\Downloads\Graf%2010,%2012,%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'Dados Graf 2'!$E$3</c:f>
              <c:strCache>
                <c:ptCount val="1"/>
                <c:pt idx="0">
                  <c:v>Dívida líquida do setor público</c:v>
                </c:pt>
              </c:strCache>
            </c:strRef>
          </c:tx>
          <c:spPr>
            <a:ln w="28575" cap="sq">
              <a:solidFill>
                <a:schemeClr val="bg1">
                  <a:lumMod val="6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'Dados Graf 2'!$A$64:$A$202</c:f>
              <c:numCache>
                <c:formatCode>mmm\-yy</c:formatCode>
                <c:ptCount val="139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  <c:pt idx="74">
                  <c:v>42795</c:v>
                </c:pt>
                <c:pt idx="75">
                  <c:v>42826</c:v>
                </c:pt>
                <c:pt idx="76">
                  <c:v>42856</c:v>
                </c:pt>
                <c:pt idx="77">
                  <c:v>42887</c:v>
                </c:pt>
                <c:pt idx="78">
                  <c:v>42917</c:v>
                </c:pt>
                <c:pt idx="79">
                  <c:v>42948</c:v>
                </c:pt>
                <c:pt idx="80">
                  <c:v>42979</c:v>
                </c:pt>
                <c:pt idx="81">
                  <c:v>43009</c:v>
                </c:pt>
                <c:pt idx="82">
                  <c:v>43040</c:v>
                </c:pt>
                <c:pt idx="83">
                  <c:v>43070</c:v>
                </c:pt>
                <c:pt idx="84">
                  <c:v>43101</c:v>
                </c:pt>
                <c:pt idx="85">
                  <c:v>43132</c:v>
                </c:pt>
                <c:pt idx="86">
                  <c:v>43160</c:v>
                </c:pt>
                <c:pt idx="87">
                  <c:v>43191</c:v>
                </c:pt>
                <c:pt idx="88">
                  <c:v>43221</c:v>
                </c:pt>
                <c:pt idx="89">
                  <c:v>43252</c:v>
                </c:pt>
                <c:pt idx="90">
                  <c:v>43282</c:v>
                </c:pt>
                <c:pt idx="91">
                  <c:v>43313</c:v>
                </c:pt>
                <c:pt idx="92">
                  <c:v>43344</c:v>
                </c:pt>
                <c:pt idx="93">
                  <c:v>43374</c:v>
                </c:pt>
                <c:pt idx="94">
                  <c:v>43405</c:v>
                </c:pt>
                <c:pt idx="95">
                  <c:v>43435</c:v>
                </c:pt>
                <c:pt idx="96">
                  <c:v>43466</c:v>
                </c:pt>
                <c:pt idx="97">
                  <c:v>43497</c:v>
                </c:pt>
                <c:pt idx="98">
                  <c:v>43525</c:v>
                </c:pt>
                <c:pt idx="99">
                  <c:v>43556</c:v>
                </c:pt>
                <c:pt idx="100">
                  <c:v>43586</c:v>
                </c:pt>
                <c:pt idx="101">
                  <c:v>43617</c:v>
                </c:pt>
                <c:pt idx="102">
                  <c:v>43647</c:v>
                </c:pt>
                <c:pt idx="103">
                  <c:v>43678</c:v>
                </c:pt>
                <c:pt idx="104">
                  <c:v>43709</c:v>
                </c:pt>
                <c:pt idx="105">
                  <c:v>43739</c:v>
                </c:pt>
                <c:pt idx="106">
                  <c:v>43770</c:v>
                </c:pt>
                <c:pt idx="107">
                  <c:v>43800</c:v>
                </c:pt>
                <c:pt idx="108">
                  <c:v>43831</c:v>
                </c:pt>
                <c:pt idx="109">
                  <c:v>43862</c:v>
                </c:pt>
                <c:pt idx="110">
                  <c:v>43891</c:v>
                </c:pt>
                <c:pt idx="111">
                  <c:v>43922</c:v>
                </c:pt>
                <c:pt idx="112">
                  <c:v>43952</c:v>
                </c:pt>
                <c:pt idx="113">
                  <c:v>43983</c:v>
                </c:pt>
                <c:pt idx="114">
                  <c:v>44013</c:v>
                </c:pt>
                <c:pt idx="115">
                  <c:v>44044</c:v>
                </c:pt>
              </c:numCache>
            </c:numRef>
          </c:cat>
          <c:val>
            <c:numRef>
              <c:f>'Dados Graf 2'!$E$64:$E$202</c:f>
              <c:numCache>
                <c:formatCode>0.00__</c:formatCode>
                <c:ptCount val="139"/>
                <c:pt idx="0">
                  <c:v>37.56</c:v>
                </c:pt>
                <c:pt idx="1">
                  <c:v>37.479999999999997</c:v>
                </c:pt>
                <c:pt idx="2">
                  <c:v>37.54</c:v>
                </c:pt>
                <c:pt idx="3">
                  <c:v>37.43</c:v>
                </c:pt>
                <c:pt idx="4">
                  <c:v>37.28</c:v>
                </c:pt>
                <c:pt idx="5">
                  <c:v>37.090000000000003</c:v>
                </c:pt>
                <c:pt idx="6">
                  <c:v>36.81</c:v>
                </c:pt>
                <c:pt idx="7">
                  <c:v>36.53</c:v>
                </c:pt>
                <c:pt idx="8">
                  <c:v>34.68</c:v>
                </c:pt>
                <c:pt idx="9">
                  <c:v>35.659999999999997</c:v>
                </c:pt>
                <c:pt idx="10">
                  <c:v>34.770000000000003</c:v>
                </c:pt>
                <c:pt idx="11">
                  <c:v>34.49</c:v>
                </c:pt>
                <c:pt idx="12">
                  <c:v>35.04</c:v>
                </c:pt>
                <c:pt idx="13">
                  <c:v>35.22</c:v>
                </c:pt>
                <c:pt idx="14">
                  <c:v>34.299999999999997</c:v>
                </c:pt>
                <c:pt idx="15">
                  <c:v>33.53</c:v>
                </c:pt>
                <c:pt idx="16">
                  <c:v>32.78</c:v>
                </c:pt>
                <c:pt idx="17">
                  <c:v>32.83</c:v>
                </c:pt>
                <c:pt idx="18">
                  <c:v>32.56</c:v>
                </c:pt>
                <c:pt idx="19">
                  <c:v>32.65</c:v>
                </c:pt>
                <c:pt idx="20">
                  <c:v>32.68</c:v>
                </c:pt>
                <c:pt idx="21">
                  <c:v>32.51</c:v>
                </c:pt>
                <c:pt idx="22">
                  <c:v>32.159999999999997</c:v>
                </c:pt>
                <c:pt idx="23">
                  <c:v>32.25</c:v>
                </c:pt>
                <c:pt idx="24">
                  <c:v>32.21</c:v>
                </c:pt>
                <c:pt idx="25">
                  <c:v>32.630000000000003</c:v>
                </c:pt>
                <c:pt idx="26">
                  <c:v>32.450000000000003</c:v>
                </c:pt>
                <c:pt idx="27">
                  <c:v>32.21</c:v>
                </c:pt>
                <c:pt idx="28">
                  <c:v>31.58</c:v>
                </c:pt>
                <c:pt idx="29">
                  <c:v>31.24</c:v>
                </c:pt>
                <c:pt idx="30">
                  <c:v>30.84</c:v>
                </c:pt>
                <c:pt idx="31">
                  <c:v>30.63</c:v>
                </c:pt>
                <c:pt idx="32">
                  <c:v>31.57</c:v>
                </c:pt>
                <c:pt idx="33">
                  <c:v>31.68</c:v>
                </c:pt>
                <c:pt idx="34">
                  <c:v>30.65</c:v>
                </c:pt>
                <c:pt idx="35">
                  <c:v>30.59</c:v>
                </c:pt>
                <c:pt idx="36">
                  <c:v>30.11</c:v>
                </c:pt>
                <c:pt idx="37">
                  <c:v>30.49</c:v>
                </c:pt>
                <c:pt idx="38">
                  <c:v>30.96</c:v>
                </c:pt>
                <c:pt idx="39">
                  <c:v>30.98</c:v>
                </c:pt>
                <c:pt idx="40">
                  <c:v>31.33</c:v>
                </c:pt>
                <c:pt idx="41">
                  <c:v>31.77</c:v>
                </c:pt>
                <c:pt idx="42">
                  <c:v>31.95</c:v>
                </c:pt>
                <c:pt idx="43">
                  <c:v>32.53</c:v>
                </c:pt>
                <c:pt idx="44">
                  <c:v>32.49</c:v>
                </c:pt>
                <c:pt idx="45">
                  <c:v>32.68</c:v>
                </c:pt>
                <c:pt idx="46">
                  <c:v>32.659999999999997</c:v>
                </c:pt>
                <c:pt idx="47">
                  <c:v>32.590000000000003</c:v>
                </c:pt>
                <c:pt idx="48">
                  <c:v>32.5</c:v>
                </c:pt>
                <c:pt idx="49">
                  <c:v>32.31</c:v>
                </c:pt>
                <c:pt idx="50">
                  <c:v>31.59</c:v>
                </c:pt>
                <c:pt idx="51">
                  <c:v>32.35</c:v>
                </c:pt>
                <c:pt idx="52">
                  <c:v>32.39</c:v>
                </c:pt>
                <c:pt idx="53">
                  <c:v>33.229999999999997</c:v>
                </c:pt>
                <c:pt idx="54">
                  <c:v>32.909999999999997</c:v>
                </c:pt>
                <c:pt idx="55">
                  <c:v>32.47</c:v>
                </c:pt>
                <c:pt idx="56">
                  <c:v>32.020000000000003</c:v>
                </c:pt>
                <c:pt idx="57">
                  <c:v>33.049999999999997</c:v>
                </c:pt>
                <c:pt idx="58">
                  <c:v>33.89</c:v>
                </c:pt>
                <c:pt idx="59">
                  <c:v>35.64</c:v>
                </c:pt>
                <c:pt idx="60">
                  <c:v>35.33</c:v>
                </c:pt>
                <c:pt idx="61">
                  <c:v>36.270000000000003</c:v>
                </c:pt>
                <c:pt idx="62">
                  <c:v>38.340000000000003</c:v>
                </c:pt>
                <c:pt idx="63">
                  <c:v>38.92</c:v>
                </c:pt>
                <c:pt idx="64">
                  <c:v>39.15</c:v>
                </c:pt>
                <c:pt idx="65">
                  <c:v>41.36</c:v>
                </c:pt>
                <c:pt idx="66">
                  <c:v>41.9</c:v>
                </c:pt>
                <c:pt idx="67">
                  <c:v>42.76</c:v>
                </c:pt>
                <c:pt idx="68">
                  <c:v>43.65</c:v>
                </c:pt>
                <c:pt idx="69">
                  <c:v>43.96</c:v>
                </c:pt>
                <c:pt idx="70">
                  <c:v>44.1</c:v>
                </c:pt>
                <c:pt idx="71">
                  <c:v>46.14</c:v>
                </c:pt>
                <c:pt idx="72">
                  <c:v>46.41</c:v>
                </c:pt>
                <c:pt idx="73">
                  <c:v>47.18</c:v>
                </c:pt>
                <c:pt idx="74">
                  <c:v>47.5</c:v>
                </c:pt>
                <c:pt idx="75">
                  <c:v>47.45</c:v>
                </c:pt>
                <c:pt idx="76">
                  <c:v>47.96</c:v>
                </c:pt>
                <c:pt idx="77">
                  <c:v>48.38</c:v>
                </c:pt>
                <c:pt idx="78">
                  <c:v>49.62</c:v>
                </c:pt>
                <c:pt idx="79">
                  <c:v>50.05</c:v>
                </c:pt>
                <c:pt idx="80">
                  <c:v>50.7</c:v>
                </c:pt>
                <c:pt idx="81">
                  <c:v>50.5</c:v>
                </c:pt>
                <c:pt idx="82">
                  <c:v>50.83</c:v>
                </c:pt>
                <c:pt idx="83">
                  <c:v>51.39</c:v>
                </c:pt>
                <c:pt idx="84" formatCode="General">
                  <c:v>51.51</c:v>
                </c:pt>
                <c:pt idx="85" formatCode="General">
                  <c:v>51.75</c:v>
                </c:pt>
                <c:pt idx="86" formatCode="General">
                  <c:v>52.07</c:v>
                </c:pt>
                <c:pt idx="87" formatCode="General">
                  <c:v>51.53</c:v>
                </c:pt>
                <c:pt idx="88" formatCode="General">
                  <c:v>51.04</c:v>
                </c:pt>
                <c:pt idx="89" formatCode="General">
                  <c:v>51.18</c:v>
                </c:pt>
                <c:pt idx="90" formatCode="General">
                  <c:v>51.88</c:v>
                </c:pt>
                <c:pt idx="91" formatCode="General">
                  <c:v>50.97</c:v>
                </c:pt>
                <c:pt idx="92" formatCode="General">
                  <c:v>52.02</c:v>
                </c:pt>
                <c:pt idx="93" formatCode="General">
                  <c:v>53.16</c:v>
                </c:pt>
                <c:pt idx="94" formatCode="General">
                  <c:v>52.99</c:v>
                </c:pt>
                <c:pt idx="95" formatCode="General">
                  <c:v>53.65</c:v>
                </c:pt>
                <c:pt idx="96" formatCode="0.00">
                  <c:v>54.04</c:v>
                </c:pt>
                <c:pt idx="97" formatCode="0.00">
                  <c:v>54.05</c:v>
                </c:pt>
                <c:pt idx="98" formatCode="0.00">
                  <c:v>53.98</c:v>
                </c:pt>
                <c:pt idx="99" formatCode="0.00">
                  <c:v>53.98</c:v>
                </c:pt>
                <c:pt idx="100" formatCode="0.00">
                  <c:v>54.17</c:v>
                </c:pt>
                <c:pt idx="101" formatCode="0.00">
                  <c:v>54.76</c:v>
                </c:pt>
                <c:pt idx="102" formatCode="0.00">
                  <c:v>55.23</c:v>
                </c:pt>
                <c:pt idx="103" formatCode="0.00">
                  <c:v>54.3</c:v>
                </c:pt>
                <c:pt idx="104" formatCode="0.00">
                  <c:v>54.62</c:v>
                </c:pt>
                <c:pt idx="105" formatCode="0.00">
                  <c:v>55.1</c:v>
                </c:pt>
                <c:pt idx="106" formatCode="0.00">
                  <c:v>54.77</c:v>
                </c:pt>
                <c:pt idx="107" formatCode="0.00">
                  <c:v>55.7</c:v>
                </c:pt>
                <c:pt idx="108" formatCode="0.00">
                  <c:v>54.2</c:v>
                </c:pt>
                <c:pt idx="109" formatCode="0.00">
                  <c:v>53.64</c:v>
                </c:pt>
                <c:pt idx="110" formatCode="0.00">
                  <c:v>51.77</c:v>
                </c:pt>
                <c:pt idx="111" formatCode="0.00">
                  <c:v>52.9</c:v>
                </c:pt>
                <c:pt idx="112" formatCode="0.00">
                  <c:v>55.28</c:v>
                </c:pt>
                <c:pt idx="113" formatCode="0.00">
                  <c:v>58.07</c:v>
                </c:pt>
                <c:pt idx="114" formatCode="0.00">
                  <c:v>60.13</c:v>
                </c:pt>
                <c:pt idx="115" formatCode="0.00">
                  <c:v>60.71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C11-46CB-82AB-F48C29AE9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38390272"/>
        <c:axId val="-638394080"/>
      </c:lineChart>
      <c:lineChart>
        <c:grouping val="standard"/>
        <c:varyColors val="0"/>
        <c:ser>
          <c:idx val="1"/>
          <c:order val="1"/>
          <c:tx>
            <c:strRef>
              <c:f>'Dados Graf 2'!$F$3</c:f>
              <c:strCache>
                <c:ptCount val="1"/>
                <c:pt idx="0">
                  <c:v>Dívida bruta do governo geral (eixo secundário)</c:v>
                </c:pt>
              </c:strCache>
            </c:strRef>
          </c:tx>
          <c:spPr>
            <a:ln w="28575" cap="rnd">
              <a:solidFill>
                <a:srgbClr val="006666"/>
              </a:solidFill>
              <a:round/>
            </a:ln>
            <a:effectLst/>
          </c:spPr>
          <c:marker>
            <c:symbol val="none"/>
          </c:marker>
          <c:cat>
            <c:numRef>
              <c:f>'Dados Graf 2'!$A$64:$A$202</c:f>
              <c:numCache>
                <c:formatCode>mmm\-yy</c:formatCode>
                <c:ptCount val="139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  <c:pt idx="74">
                  <c:v>42795</c:v>
                </c:pt>
                <c:pt idx="75">
                  <c:v>42826</c:v>
                </c:pt>
                <c:pt idx="76">
                  <c:v>42856</c:v>
                </c:pt>
                <c:pt idx="77">
                  <c:v>42887</c:v>
                </c:pt>
                <c:pt idx="78">
                  <c:v>42917</c:v>
                </c:pt>
                <c:pt idx="79">
                  <c:v>42948</c:v>
                </c:pt>
                <c:pt idx="80">
                  <c:v>42979</c:v>
                </c:pt>
                <c:pt idx="81">
                  <c:v>43009</c:v>
                </c:pt>
                <c:pt idx="82">
                  <c:v>43040</c:v>
                </c:pt>
                <c:pt idx="83">
                  <c:v>43070</c:v>
                </c:pt>
                <c:pt idx="84">
                  <c:v>43101</c:v>
                </c:pt>
                <c:pt idx="85">
                  <c:v>43132</c:v>
                </c:pt>
                <c:pt idx="86">
                  <c:v>43160</c:v>
                </c:pt>
                <c:pt idx="87">
                  <c:v>43191</c:v>
                </c:pt>
                <c:pt idx="88">
                  <c:v>43221</c:v>
                </c:pt>
                <c:pt idx="89">
                  <c:v>43252</c:v>
                </c:pt>
                <c:pt idx="90">
                  <c:v>43282</c:v>
                </c:pt>
                <c:pt idx="91">
                  <c:v>43313</c:v>
                </c:pt>
                <c:pt idx="92">
                  <c:v>43344</c:v>
                </c:pt>
                <c:pt idx="93">
                  <c:v>43374</c:v>
                </c:pt>
                <c:pt idx="94">
                  <c:v>43405</c:v>
                </c:pt>
                <c:pt idx="95">
                  <c:v>43435</c:v>
                </c:pt>
                <c:pt idx="96">
                  <c:v>43466</c:v>
                </c:pt>
                <c:pt idx="97">
                  <c:v>43497</c:v>
                </c:pt>
                <c:pt idx="98">
                  <c:v>43525</c:v>
                </c:pt>
                <c:pt idx="99">
                  <c:v>43556</c:v>
                </c:pt>
                <c:pt idx="100">
                  <c:v>43586</c:v>
                </c:pt>
                <c:pt idx="101">
                  <c:v>43617</c:v>
                </c:pt>
                <c:pt idx="102">
                  <c:v>43647</c:v>
                </c:pt>
                <c:pt idx="103">
                  <c:v>43678</c:v>
                </c:pt>
                <c:pt idx="104">
                  <c:v>43709</c:v>
                </c:pt>
                <c:pt idx="105">
                  <c:v>43739</c:v>
                </c:pt>
                <c:pt idx="106">
                  <c:v>43770</c:v>
                </c:pt>
                <c:pt idx="107">
                  <c:v>43800</c:v>
                </c:pt>
                <c:pt idx="108">
                  <c:v>43831</c:v>
                </c:pt>
                <c:pt idx="109">
                  <c:v>43862</c:v>
                </c:pt>
                <c:pt idx="110">
                  <c:v>43891</c:v>
                </c:pt>
                <c:pt idx="111">
                  <c:v>43922</c:v>
                </c:pt>
                <c:pt idx="112">
                  <c:v>43952</c:v>
                </c:pt>
                <c:pt idx="113">
                  <c:v>43983</c:v>
                </c:pt>
                <c:pt idx="114">
                  <c:v>44013</c:v>
                </c:pt>
                <c:pt idx="115">
                  <c:v>44044</c:v>
                </c:pt>
              </c:numCache>
            </c:numRef>
          </c:cat>
          <c:val>
            <c:numRef>
              <c:f>'Dados Graf 2'!$F$64:$F$202</c:f>
              <c:numCache>
                <c:formatCode>0.00__</c:formatCode>
                <c:ptCount val="139"/>
                <c:pt idx="0">
                  <c:v>52.39</c:v>
                </c:pt>
                <c:pt idx="1">
                  <c:v>52.36</c:v>
                </c:pt>
                <c:pt idx="2">
                  <c:v>52.62</c:v>
                </c:pt>
                <c:pt idx="3">
                  <c:v>52.63</c:v>
                </c:pt>
                <c:pt idx="4">
                  <c:v>52.26</c:v>
                </c:pt>
                <c:pt idx="5">
                  <c:v>52.36</c:v>
                </c:pt>
                <c:pt idx="6">
                  <c:v>52.5</c:v>
                </c:pt>
                <c:pt idx="7">
                  <c:v>52.27</c:v>
                </c:pt>
                <c:pt idx="8">
                  <c:v>52.12</c:v>
                </c:pt>
                <c:pt idx="9">
                  <c:v>51.71</c:v>
                </c:pt>
                <c:pt idx="10">
                  <c:v>51.78</c:v>
                </c:pt>
                <c:pt idx="11">
                  <c:v>51.3</c:v>
                </c:pt>
                <c:pt idx="12">
                  <c:v>51.89</c:v>
                </c:pt>
                <c:pt idx="13">
                  <c:v>52.32</c:v>
                </c:pt>
                <c:pt idx="14">
                  <c:v>52.77</c:v>
                </c:pt>
                <c:pt idx="15">
                  <c:v>53.26</c:v>
                </c:pt>
                <c:pt idx="16">
                  <c:v>53.29</c:v>
                </c:pt>
                <c:pt idx="17">
                  <c:v>53.49</c:v>
                </c:pt>
                <c:pt idx="18">
                  <c:v>53.67</c:v>
                </c:pt>
                <c:pt idx="19">
                  <c:v>53.42</c:v>
                </c:pt>
                <c:pt idx="20">
                  <c:v>54.14</c:v>
                </c:pt>
                <c:pt idx="21">
                  <c:v>54.65</c:v>
                </c:pt>
                <c:pt idx="22">
                  <c:v>54.79</c:v>
                </c:pt>
                <c:pt idx="23">
                  <c:v>53.77</c:v>
                </c:pt>
                <c:pt idx="24">
                  <c:v>54.06</c:v>
                </c:pt>
                <c:pt idx="25">
                  <c:v>54.09</c:v>
                </c:pt>
                <c:pt idx="26">
                  <c:v>54.14</c:v>
                </c:pt>
                <c:pt idx="27">
                  <c:v>53.91</c:v>
                </c:pt>
                <c:pt idx="28">
                  <c:v>54.06</c:v>
                </c:pt>
                <c:pt idx="29">
                  <c:v>53.69</c:v>
                </c:pt>
                <c:pt idx="30">
                  <c:v>53.78</c:v>
                </c:pt>
                <c:pt idx="31">
                  <c:v>53.53</c:v>
                </c:pt>
                <c:pt idx="32">
                  <c:v>53.04</c:v>
                </c:pt>
                <c:pt idx="33">
                  <c:v>53.2</c:v>
                </c:pt>
                <c:pt idx="34">
                  <c:v>52.85</c:v>
                </c:pt>
                <c:pt idx="35">
                  <c:v>51.69</c:v>
                </c:pt>
                <c:pt idx="36">
                  <c:v>52.81</c:v>
                </c:pt>
                <c:pt idx="37">
                  <c:v>52.07</c:v>
                </c:pt>
                <c:pt idx="38">
                  <c:v>52.08</c:v>
                </c:pt>
                <c:pt idx="39">
                  <c:v>52.33</c:v>
                </c:pt>
                <c:pt idx="40">
                  <c:v>52.57</c:v>
                </c:pt>
                <c:pt idx="41">
                  <c:v>53.24</c:v>
                </c:pt>
                <c:pt idx="42">
                  <c:v>53.77</c:v>
                </c:pt>
                <c:pt idx="43">
                  <c:v>54.46</c:v>
                </c:pt>
                <c:pt idx="44">
                  <c:v>55.83</c:v>
                </c:pt>
                <c:pt idx="45">
                  <c:v>56.21</c:v>
                </c:pt>
                <c:pt idx="46">
                  <c:v>56.84</c:v>
                </c:pt>
                <c:pt idx="47">
                  <c:v>56.28</c:v>
                </c:pt>
                <c:pt idx="48">
                  <c:v>57.17</c:v>
                </c:pt>
                <c:pt idx="49">
                  <c:v>58.29</c:v>
                </c:pt>
                <c:pt idx="50">
                  <c:v>59.5</c:v>
                </c:pt>
                <c:pt idx="51">
                  <c:v>59.12</c:v>
                </c:pt>
                <c:pt idx="52">
                  <c:v>60.21</c:v>
                </c:pt>
                <c:pt idx="53">
                  <c:v>60.75</c:v>
                </c:pt>
                <c:pt idx="54">
                  <c:v>62.16</c:v>
                </c:pt>
                <c:pt idx="55">
                  <c:v>62.99</c:v>
                </c:pt>
                <c:pt idx="56">
                  <c:v>63.65</c:v>
                </c:pt>
                <c:pt idx="57">
                  <c:v>63.9</c:v>
                </c:pt>
                <c:pt idx="58">
                  <c:v>64.260000000000005</c:v>
                </c:pt>
                <c:pt idx="59">
                  <c:v>65.5</c:v>
                </c:pt>
                <c:pt idx="60">
                  <c:v>66.5</c:v>
                </c:pt>
                <c:pt idx="61">
                  <c:v>66.64</c:v>
                </c:pt>
                <c:pt idx="62">
                  <c:v>66.34</c:v>
                </c:pt>
                <c:pt idx="63">
                  <c:v>66.709999999999994</c:v>
                </c:pt>
                <c:pt idx="64">
                  <c:v>67.7</c:v>
                </c:pt>
                <c:pt idx="65">
                  <c:v>67.53</c:v>
                </c:pt>
                <c:pt idx="66">
                  <c:v>68.650000000000006</c:v>
                </c:pt>
                <c:pt idx="67">
                  <c:v>69.25</c:v>
                </c:pt>
                <c:pt idx="68">
                  <c:v>70</c:v>
                </c:pt>
                <c:pt idx="69">
                  <c:v>69.92</c:v>
                </c:pt>
                <c:pt idx="70">
                  <c:v>71.010000000000005</c:v>
                </c:pt>
                <c:pt idx="71">
                  <c:v>69.84</c:v>
                </c:pt>
                <c:pt idx="72">
                  <c:v>69.73</c:v>
                </c:pt>
                <c:pt idx="73">
                  <c:v>70.27</c:v>
                </c:pt>
                <c:pt idx="74">
                  <c:v>71.19</c:v>
                </c:pt>
                <c:pt idx="75">
                  <c:v>71.34</c:v>
                </c:pt>
                <c:pt idx="76">
                  <c:v>72.27</c:v>
                </c:pt>
                <c:pt idx="77">
                  <c:v>72.650000000000006</c:v>
                </c:pt>
                <c:pt idx="78">
                  <c:v>73.09</c:v>
                </c:pt>
                <c:pt idx="79">
                  <c:v>73.540000000000006</c:v>
                </c:pt>
                <c:pt idx="80">
                  <c:v>73.63</c:v>
                </c:pt>
                <c:pt idx="81">
                  <c:v>74.06</c:v>
                </c:pt>
                <c:pt idx="82">
                  <c:v>73.989999999999995</c:v>
                </c:pt>
                <c:pt idx="83">
                  <c:v>73.739999999999995</c:v>
                </c:pt>
                <c:pt idx="84" formatCode="General">
                  <c:v>74.150000000000006</c:v>
                </c:pt>
                <c:pt idx="85" formatCode="General">
                  <c:v>74.75</c:v>
                </c:pt>
                <c:pt idx="86" formatCode="General">
                  <c:v>74.94</c:v>
                </c:pt>
                <c:pt idx="87" formatCode="General">
                  <c:v>75.400000000000006</c:v>
                </c:pt>
                <c:pt idx="88" formatCode="General">
                  <c:v>76.680000000000007</c:v>
                </c:pt>
                <c:pt idx="89" formatCode="General">
                  <c:v>76.83</c:v>
                </c:pt>
                <c:pt idx="90" formatCode="General">
                  <c:v>76.8</c:v>
                </c:pt>
                <c:pt idx="91" formatCode="General">
                  <c:v>76.98</c:v>
                </c:pt>
                <c:pt idx="92" formatCode="General">
                  <c:v>77.02</c:v>
                </c:pt>
                <c:pt idx="93" formatCode="General">
                  <c:v>76.34</c:v>
                </c:pt>
                <c:pt idx="94" formatCode="General">
                  <c:v>76.83</c:v>
                </c:pt>
                <c:pt idx="95" formatCode="General">
                  <c:v>76.53</c:v>
                </c:pt>
                <c:pt idx="96" formatCode="0.00">
                  <c:v>76.760000000000005</c:v>
                </c:pt>
                <c:pt idx="97" formatCode="0.00">
                  <c:v>76.86</c:v>
                </c:pt>
                <c:pt idx="98" formatCode="0.00">
                  <c:v>78.06</c:v>
                </c:pt>
                <c:pt idx="99" formatCode="0.00">
                  <c:v>78.459999999999994</c:v>
                </c:pt>
                <c:pt idx="100" formatCode="0.00">
                  <c:v>77.89</c:v>
                </c:pt>
                <c:pt idx="101" formatCode="0.00">
                  <c:v>78.02</c:v>
                </c:pt>
                <c:pt idx="102" formatCode="0.00">
                  <c:v>78.2</c:v>
                </c:pt>
                <c:pt idx="103" formatCode="0.00">
                  <c:v>79</c:v>
                </c:pt>
                <c:pt idx="104" formatCode="0.00">
                  <c:v>78</c:v>
                </c:pt>
                <c:pt idx="105" formatCode="0.00">
                  <c:v>77.180000000000007</c:v>
                </c:pt>
                <c:pt idx="106" formatCode="0.00">
                  <c:v>77.59</c:v>
                </c:pt>
                <c:pt idx="107" formatCode="0.00">
                  <c:v>75.790000000000006</c:v>
                </c:pt>
                <c:pt idx="108" formatCode="0.00">
                  <c:v>76.180000000000007</c:v>
                </c:pt>
                <c:pt idx="109" formatCode="0.00">
                  <c:v>76.72</c:v>
                </c:pt>
                <c:pt idx="110" formatCode="0.00">
                  <c:v>78.510000000000005</c:v>
                </c:pt>
                <c:pt idx="111" formatCode="0.00">
                  <c:v>80.040000000000006</c:v>
                </c:pt>
                <c:pt idx="112" formatCode="0.00">
                  <c:v>82.27</c:v>
                </c:pt>
                <c:pt idx="113" formatCode="0.00">
                  <c:v>85.56</c:v>
                </c:pt>
                <c:pt idx="114" formatCode="0.00">
                  <c:v>86.38</c:v>
                </c:pt>
                <c:pt idx="115" formatCode="0.00">
                  <c:v>88.82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C11-46CB-82AB-F48C29AE9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38393536"/>
        <c:axId val="-638386464"/>
      </c:lineChart>
      <c:dateAx>
        <c:axId val="-638390272"/>
        <c:scaling>
          <c:orientation val="minMax"/>
          <c:min val="41852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638394080"/>
        <c:crosses val="autoZero"/>
        <c:auto val="1"/>
        <c:lblOffset val="100"/>
        <c:baseTimeUnit val="months"/>
        <c:majorUnit val="3"/>
        <c:majorTimeUnit val="months"/>
        <c:minorUnit val="2"/>
        <c:minorTimeUnit val="months"/>
      </c:dateAx>
      <c:valAx>
        <c:axId val="-638394080"/>
        <c:scaling>
          <c:orientation val="minMax"/>
          <c:max val="65"/>
          <c:min val="3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638390272"/>
        <c:crosses val="autoZero"/>
        <c:crossBetween val="between"/>
      </c:valAx>
      <c:dateAx>
        <c:axId val="-63839353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-638386464"/>
        <c:crosses val="autoZero"/>
        <c:auto val="1"/>
        <c:lblOffset val="100"/>
        <c:baseTimeUnit val="months"/>
      </c:dateAx>
      <c:valAx>
        <c:axId val="-638386464"/>
        <c:scaling>
          <c:orientation val="minMax"/>
          <c:max val="90"/>
          <c:min val="5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80808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638393536"/>
        <c:crosses val="max"/>
        <c:crossBetween val="between"/>
        <c:majorUnit val="4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/>
        <a:lstStyle/>
        <a:p>
          <a:pPr>
            <a:defRPr sz="165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'Dados Graf_3 2'!$C$2</c:f>
              <c:strCache>
                <c:ptCount val="1"/>
                <c:pt idx="0">
                  <c:v>Resultado primário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'Dados Graf_3 2'!$A$12:$A$22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'Dados Graf_3 2'!$C$12:$C$22</c:f>
              <c:numCache>
                <c:formatCode>0.0__</c:formatCode>
                <c:ptCount val="11"/>
                <c:pt idx="0">
                  <c:v>-2.6170881076282253</c:v>
                </c:pt>
                <c:pt idx="1">
                  <c:v>-2.9410248617570511</c:v>
                </c:pt>
                <c:pt idx="2">
                  <c:v>-2.1797803473318726</c:v>
                </c:pt>
                <c:pt idx="3">
                  <c:v>-1.7125402315154272</c:v>
                </c:pt>
                <c:pt idx="4">
                  <c:v>0.56300690854669522</c:v>
                </c:pt>
                <c:pt idx="5">
                  <c:v>1.8554507200133388</c:v>
                </c:pt>
                <c:pt idx="6">
                  <c:v>2.4889748923926707</c:v>
                </c:pt>
                <c:pt idx="7">
                  <c:v>1.6857268709457049</c:v>
                </c:pt>
                <c:pt idx="8">
                  <c:v>1.5747678655945316</c:v>
                </c:pt>
                <c:pt idx="9">
                  <c:v>0.85622526991015824</c:v>
                </c:pt>
                <c:pt idx="10">
                  <c:v>8.4801226082244643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DF-47F1-B537-14037B1FEAD5}"/>
            </c:ext>
          </c:extLst>
        </c:ser>
        <c:ser>
          <c:idx val="2"/>
          <c:order val="2"/>
          <c:tx>
            <c:strRef>
              <c:f>'Dados Graf_3 2'!$D$2</c:f>
              <c:strCache>
                <c:ptCount val="1"/>
                <c:pt idx="0">
                  <c:v>Juros</c:v>
                </c:pt>
              </c:strCache>
            </c:strRef>
          </c:tx>
          <c:spPr>
            <a:solidFill>
              <a:srgbClr val="176180"/>
            </a:solidFill>
            <a:ln>
              <a:solidFill>
                <a:srgbClr val="176180"/>
              </a:solidFill>
            </a:ln>
            <a:effectLst/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'Dados Graf_3 2'!$A$12:$A$22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'Dados Graf_3 2'!$D$12:$D$22</c:f>
              <c:numCache>
                <c:formatCode>0.0__</c:formatCode>
                <c:ptCount val="11"/>
                <c:pt idx="0">
                  <c:v>5.0277136280516066</c:v>
                </c:pt>
                <c:pt idx="1">
                  <c:v>5.407967270382172</c:v>
                </c:pt>
                <c:pt idx="2">
                  <c:v>4.4418162575896236</c:v>
                </c:pt>
                <c:pt idx="3">
                  <c:v>4.6675445066374905</c:v>
                </c:pt>
                <c:pt idx="4">
                  <c:v>5.3881805611303761</c:v>
                </c:pt>
                <c:pt idx="5">
                  <c:v>8.3689750215125365</c:v>
                </c:pt>
                <c:pt idx="6">
                  <c:v>6.502787579637995</c:v>
                </c:pt>
                <c:pt idx="7">
                  <c:v>6.1102046568692332</c:v>
                </c:pt>
                <c:pt idx="8">
                  <c:v>5.5157632035109891</c:v>
                </c:pt>
                <c:pt idx="9">
                  <c:v>5.194469889313921</c:v>
                </c:pt>
                <c:pt idx="10">
                  <c:v>4.4448794108487677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3DF-47F1-B537-14037B1FEAD5}"/>
            </c:ext>
          </c:extLst>
        </c:ser>
        <c:ser>
          <c:idx val="3"/>
          <c:order val="3"/>
          <c:tx>
            <c:strRef>
              <c:f>'Dados Graf_3 2'!$E$2</c:f>
              <c:strCache>
                <c:ptCount val="1"/>
                <c:pt idx="0">
                  <c:v>Ajuste cambial</c:v>
                </c:pt>
              </c:strCache>
            </c:strRef>
          </c:tx>
          <c:spPr>
            <a:solidFill>
              <a:srgbClr val="C59000"/>
            </a:solidFill>
            <a:ln>
              <a:solidFill>
                <a:srgbClr val="C59000"/>
              </a:solidFill>
            </a:ln>
            <a:effectLst/>
          </c:spPr>
          <c:invertIfNegative val="0"/>
          <c:dLbls>
            <c:dLbl>
              <c:idx val="6"/>
              <c:layout>
                <c:manualLayout>
                  <c:x val="0"/>
                  <c:y val="-2.123893923706718E-2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3DF-47F1-B537-14037B1FEAD5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'Dados Graf_3 2'!$A$12:$A$22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'Dados Graf_3 2'!$E$12:$E$22</c:f>
              <c:numCache>
                <c:formatCode>0.0__</c:formatCode>
                <c:ptCount val="11"/>
                <c:pt idx="0">
                  <c:v>0.45489996945879857</c:v>
                </c:pt>
                <c:pt idx="1">
                  <c:v>-1.5224072847258636</c:v>
                </c:pt>
                <c:pt idx="2">
                  <c:v>-1.1747196336742569</c:v>
                </c:pt>
                <c:pt idx="3">
                  <c:v>-1.7991387487331205</c:v>
                </c:pt>
                <c:pt idx="4">
                  <c:v>-1.6624898247055191</c:v>
                </c:pt>
                <c:pt idx="5">
                  <c:v>-6.4335658903701738</c:v>
                </c:pt>
                <c:pt idx="6">
                  <c:v>3.1722462320803042</c:v>
                </c:pt>
                <c:pt idx="7">
                  <c:v>-0.22647545344206002</c:v>
                </c:pt>
                <c:pt idx="8">
                  <c:v>-2.5087278858401456</c:v>
                </c:pt>
                <c:pt idx="9">
                  <c:v>-0.68875740746690761</c:v>
                </c:pt>
                <c:pt idx="10">
                  <c:v>-4.9232295132423394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3DF-47F1-B537-14037B1FEAD5}"/>
            </c:ext>
          </c:extLst>
        </c:ser>
        <c:ser>
          <c:idx val="4"/>
          <c:order val="4"/>
          <c:tx>
            <c:strRef>
              <c:f>'Dados Graf_3 2'!$F$2</c:f>
              <c:strCache>
                <c:ptCount val="1"/>
                <c:pt idx="0">
                  <c:v>Crescimento do PIB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'Dados Graf_3 2'!$A$12:$A$22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'Dados Graf_3 2'!$F$12:$F$22</c:f>
              <c:numCache>
                <c:formatCode>0.0__</c:formatCode>
                <c:ptCount val="11"/>
                <c:pt idx="0">
                  <c:v>-5.8163640320793348</c:v>
                </c:pt>
                <c:pt idx="1">
                  <c:v>-4.2569889579347517</c:v>
                </c:pt>
                <c:pt idx="2">
                  <c:v>-3.1384679880883581</c:v>
                </c:pt>
                <c:pt idx="3">
                  <c:v>-3.1209966851627939</c:v>
                </c:pt>
                <c:pt idx="4">
                  <c:v>-2.3612045509029969</c:v>
                </c:pt>
                <c:pt idx="5">
                  <c:v>-1.1784637885292888</c:v>
                </c:pt>
                <c:pt idx="6">
                  <c:v>-1.5000226910582981</c:v>
                </c:pt>
                <c:pt idx="7">
                  <c:v>-2.1186842478320855</c:v>
                </c:pt>
                <c:pt idx="8">
                  <c:v>-2.4080381439023455</c:v>
                </c:pt>
                <c:pt idx="9">
                  <c:v>-2.8226503579006277</c:v>
                </c:pt>
                <c:pt idx="10">
                  <c:v>-0.65761471072752897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3DF-47F1-B537-14037B1FEAD5}"/>
            </c:ext>
          </c:extLst>
        </c:ser>
        <c:ser>
          <c:idx val="5"/>
          <c:order val="5"/>
          <c:tx>
            <c:strRef>
              <c:f>'Dados Graf_3 2'!$G$2</c:f>
              <c:strCache>
                <c:ptCount val="1"/>
                <c:pt idx="0">
                  <c:v>Demais</c:v>
                </c:pt>
              </c:strCache>
            </c:strRef>
          </c:tx>
          <c:spPr>
            <a:solidFill>
              <a:schemeClr val="tx1"/>
            </a:solidFill>
            <a:ln>
              <a:solidFill>
                <a:srgbClr val="176180"/>
              </a:solidFill>
            </a:ln>
            <a:effectLst/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'Dados Graf_3 2'!$A$12:$A$22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'Dados Graf_3 2'!$G$12:$G$22</c:f>
              <c:numCache>
                <c:formatCode>0.0__</c:formatCode>
                <c:ptCount val="11"/>
                <c:pt idx="0">
                  <c:v>4.5280139578300016E-2</c:v>
                </c:pt>
                <c:pt idx="1">
                  <c:v>-0.19673175973307711</c:v>
                </c:pt>
                <c:pt idx="2">
                  <c:v>-0.22463216968412425</c:v>
                </c:pt>
                <c:pt idx="3">
                  <c:v>0.27431520344015281</c:v>
                </c:pt>
                <c:pt idx="4">
                  <c:v>0.1552235892733469</c:v>
                </c:pt>
                <c:pt idx="5">
                  <c:v>0.44112876490738362</c:v>
                </c:pt>
                <c:pt idx="6">
                  <c:v>-8.5434930145370291E-2</c:v>
                </c:pt>
                <c:pt idx="7">
                  <c:v>-9.9437544740940798E-2</c:v>
                </c:pt>
                <c:pt idx="8">
                  <c:v>-3.0303764745260864E-2</c:v>
                </c:pt>
                <c:pt idx="9">
                  <c:v>-0.4909705557610935</c:v>
                </c:pt>
                <c:pt idx="10">
                  <c:v>-0.92865858252820299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3DF-47F1-B537-14037B1FE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638385376"/>
        <c:axId val="-638383744"/>
      </c:barChart>
      <c:lineChart>
        <c:grouping val="standard"/>
        <c:varyColors val="0"/>
        <c:ser>
          <c:idx val="0"/>
          <c:order val="0"/>
          <c:tx>
            <c:strRef>
              <c:f>'Dados Graf_3 2'!$B$2</c:f>
              <c:strCache>
                <c:ptCount val="1"/>
                <c:pt idx="0">
                  <c:v>Variação da dívida 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layout>
                <c:manualLayout>
                  <c:x val="-8.8514331748135444E-3"/>
                  <c:y val="1.6991151389653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C0E-4AE6-A5FF-E61B00E115D9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'Dados Graf_3 2'!$A$12:$A$22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'Dados Graf_3 2'!$B$12:$B$22</c:f>
              <c:numCache>
                <c:formatCode>0.0__</c:formatCode>
                <c:ptCount val="11"/>
                <c:pt idx="0">
                  <c:v>-2.9055584026188548</c:v>
                </c:pt>
                <c:pt idx="1">
                  <c:v>-3.5091855937685716</c:v>
                </c:pt>
                <c:pt idx="2">
                  <c:v>-2.2757838811889881</c:v>
                </c:pt>
                <c:pt idx="3">
                  <c:v>-1.6908159553336981</c:v>
                </c:pt>
                <c:pt idx="4">
                  <c:v>2.0827166833419026</c:v>
                </c:pt>
                <c:pt idx="5">
                  <c:v>3.0535248275337965</c:v>
                </c:pt>
                <c:pt idx="6">
                  <c:v>10.578551082907302</c:v>
                </c:pt>
                <c:pt idx="7">
                  <c:v>5.3513342817998515</c:v>
                </c:pt>
                <c:pt idx="8">
                  <c:v>2.1434612746177688</c:v>
                </c:pt>
                <c:pt idx="9">
                  <c:v>2.0483168380954506</c:v>
                </c:pt>
                <c:pt idx="10">
                  <c:v>6.4154992125751606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B3DF-47F1-B537-14037B1FE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38385376"/>
        <c:axId val="-638383744"/>
      </c:lineChart>
      <c:catAx>
        <c:axId val="-638385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638383744"/>
        <c:crosses val="autoZero"/>
        <c:auto val="1"/>
        <c:lblAlgn val="ctr"/>
        <c:lblOffset val="100"/>
        <c:tickLblSkip val="1"/>
        <c:noMultiLvlLbl val="0"/>
      </c:catAx>
      <c:valAx>
        <c:axId val="-638383744"/>
        <c:scaling>
          <c:orientation val="minMax"/>
        </c:scaling>
        <c:delete val="0"/>
        <c:axPos val="l"/>
        <c:numFmt formatCode="_-* #,##0.0_-;\-* #,##0.0_-;_-* &quot;-&quot;?_-;_-@_-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63838537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/>
        <a:lstStyle/>
        <a:p>
          <a:pPr>
            <a:defRPr sz="165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Pessoal ativo</c:v>
          </c:tx>
          <c:spPr>
            <a:ln w="28575" cap="rnd">
              <a:solidFill>
                <a:srgbClr val="176180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2D0-4B8E-B35C-DF39CD5AC76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grafico1!$C$2:$C$11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grafico1!$E$2:$E$11</c:f>
              <c:numCache>
                <c:formatCode>0</c:formatCode>
                <c:ptCount val="10"/>
                <c:pt idx="0">
                  <c:v>100</c:v>
                </c:pt>
                <c:pt idx="1">
                  <c:v>104.87998346728671</c:v>
                </c:pt>
                <c:pt idx="2">
                  <c:v>109.88018090197913</c:v>
                </c:pt>
                <c:pt idx="3">
                  <c:v>111.24534358129515</c:v>
                </c:pt>
                <c:pt idx="4">
                  <c:v>117.5238128404181</c:v>
                </c:pt>
                <c:pt idx="5">
                  <c:v>119.28864572429039</c:v>
                </c:pt>
                <c:pt idx="6">
                  <c:v>113.49974636131606</c:v>
                </c:pt>
                <c:pt idx="7">
                  <c:v>111.59647395125532</c:v>
                </c:pt>
                <c:pt idx="8">
                  <c:v>108.39420754565023</c:v>
                </c:pt>
                <c:pt idx="9">
                  <c:v>107.03387012356107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2D0-4B8E-B35C-DF39CD5AC760}"/>
            </c:ext>
          </c:extLst>
        </c:ser>
        <c:ser>
          <c:idx val="1"/>
          <c:order val="1"/>
          <c:tx>
            <c:v>Pessoal Inativo</c:v>
          </c:tx>
          <c:spPr>
            <a:ln w="28575" cap="rnd">
              <a:solidFill>
                <a:srgbClr val="9B9403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2D0-4B8E-B35C-DF39CD5AC76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grafico1!$G$2:$G$11</c:f>
              <c:numCache>
                <c:formatCode>0</c:formatCode>
                <c:ptCount val="10"/>
                <c:pt idx="0">
                  <c:v>100</c:v>
                </c:pt>
                <c:pt idx="1">
                  <c:v>106.1511423550088</c:v>
                </c:pt>
                <c:pt idx="2">
                  <c:v>117.57469244288225</c:v>
                </c:pt>
                <c:pt idx="3">
                  <c:v>124.49033391915643</c:v>
                </c:pt>
                <c:pt idx="4">
                  <c:v>131.95957820738136</c:v>
                </c:pt>
                <c:pt idx="5">
                  <c:v>141.6432337434095</c:v>
                </c:pt>
                <c:pt idx="6">
                  <c:v>141.93321616871708</c:v>
                </c:pt>
                <c:pt idx="7">
                  <c:v>149.03339191564149</c:v>
                </c:pt>
                <c:pt idx="8">
                  <c:v>155.41300527240776</c:v>
                </c:pt>
                <c:pt idx="9">
                  <c:v>159.19156414762742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2D0-4B8E-B35C-DF39CD5AC7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638388640"/>
        <c:axId val="-638397344"/>
      </c:lineChart>
      <c:catAx>
        <c:axId val="-63838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638397344"/>
        <c:crosses val="autoZero"/>
        <c:auto val="1"/>
        <c:lblAlgn val="ctr"/>
        <c:lblOffset val="100"/>
        <c:noMultiLvlLbl val="0"/>
      </c:catAx>
      <c:valAx>
        <c:axId val="-638397344"/>
        <c:scaling>
          <c:orientation val="minMax"/>
          <c:max val="160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638388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dados_grafico2!$B$1</c:f>
              <c:strCache>
                <c:ptCount val="1"/>
                <c:pt idx="0">
                  <c:v>Setor público</c:v>
                </c:pt>
              </c:strCache>
            </c:strRef>
          </c:tx>
          <c:spPr>
            <a:solidFill>
              <a:srgbClr val="1761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17618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dados_grafico2!$A$2:$A$9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dados_grafico2!$B$2:$B$9</c:f>
              <c:numCache>
                <c:formatCode>_-* #,##0.0_-;\-* #,##0.0_-;_-* "-"??_-;_-@_-</c:formatCode>
                <c:ptCount val="8"/>
                <c:pt idx="0">
                  <c:v>-2.48</c:v>
                </c:pt>
                <c:pt idx="1">
                  <c:v>-1.68</c:v>
                </c:pt>
                <c:pt idx="2">
                  <c:v>-1.57</c:v>
                </c:pt>
                <c:pt idx="3">
                  <c:v>-0.85</c:v>
                </c:pt>
                <c:pt idx="4">
                  <c:v>-12.457770021276296</c:v>
                </c:pt>
                <c:pt idx="5">
                  <c:v>-3.1</c:v>
                </c:pt>
                <c:pt idx="6">
                  <c:v>-2.2999999999999998</c:v>
                </c:pt>
                <c:pt idx="7">
                  <c:v>-1.7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7D-4417-BE23-792F652CEE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638387552"/>
        <c:axId val="-638395168"/>
      </c:barChart>
      <c:catAx>
        <c:axId val="-63838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638395168"/>
        <c:crosses val="autoZero"/>
        <c:auto val="1"/>
        <c:lblAlgn val="ctr"/>
        <c:lblOffset val="100"/>
        <c:noMultiLvlLbl val="0"/>
      </c:catAx>
      <c:valAx>
        <c:axId val="-63839516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638387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209737387631974E-2"/>
          <c:y val="3.3366665870516198E-2"/>
          <c:w val="0.9004091666666667"/>
          <c:h val="0.7294531746031746"/>
        </c:manualLayout>
      </c:layout>
      <c:lineChart>
        <c:grouping val="standard"/>
        <c:varyColors val="0"/>
        <c:ser>
          <c:idx val="0"/>
          <c:order val="0"/>
          <c:tx>
            <c:v>Observado</c:v>
          </c:tx>
          <c:spPr>
            <a:ln w="28575">
              <a:solidFill>
                <a:srgbClr val="176180"/>
              </a:solidFill>
            </a:ln>
          </c:spPr>
          <c:marker>
            <c:symbol val="none"/>
          </c:marker>
          <c:dLbls>
            <c:numFmt formatCode="0.0" sourceLinked="0"/>
            <c:spPr>
              <a:solidFill>
                <a:schemeClr val="bg1"/>
              </a:solidFill>
              <a:ln>
                <a:solidFill>
                  <a:srgbClr val="176180"/>
                </a:solidFill>
              </a:ln>
            </c:spPr>
            <c:txPr>
              <a:bodyPr/>
              <a:lstStyle/>
              <a:p>
                <a:pPr>
                  <a:defRPr sz="1200">
                    <a:solidFill>
                      <a:srgbClr val="176180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'Dívida Bruta do GG'!$B$1:$S$1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'Dívida Bruta do GG'!$B$2:$S$2</c:f>
              <c:numCache>
                <c:formatCode>#,###,##0.00</c:formatCode>
                <c:ptCount val="9"/>
                <c:pt idx="0">
                  <c:v>65.5</c:v>
                </c:pt>
                <c:pt idx="1">
                  <c:v>69.84</c:v>
                </c:pt>
                <c:pt idx="2">
                  <c:v>73.739999999999995</c:v>
                </c:pt>
                <c:pt idx="3">
                  <c:v>76.53</c:v>
                </c:pt>
                <c:pt idx="4">
                  <c:v>75.77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042-4D04-8B1B-35AB91DB744A}"/>
            </c:ext>
          </c:extLst>
        </c:ser>
        <c:ser>
          <c:idx val="2"/>
          <c:order val="1"/>
          <c:tx>
            <c:v>Previsão Fevereiro</c:v>
          </c:tx>
          <c:spPr>
            <a:ln w="38100">
              <a:solidFill>
                <a:srgbClr val="C59000"/>
              </a:solidFill>
              <a:prstDash val="sysDot"/>
            </a:ln>
          </c:spPr>
          <c:marker>
            <c:symbol val="none"/>
          </c:marker>
          <c:dLbls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042-4D04-8B1B-35AB91DB744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3182674395104777E-2"/>
                  <c:y val="-8.4720125065583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042-4D04-8B1B-35AB91DB744A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9.2278720765733742E-3"/>
                  <c:y val="-6.35400937991872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042-4D04-8B1B-35AB91DB744A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1864406955594212E-2"/>
                  <c:y val="-6.35400937991872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042-4D04-8B1B-35AB91DB744A}"/>
                </c:ex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solidFill>
                <a:schemeClr val="bg1"/>
              </a:solidFill>
              <a:ln>
                <a:solidFill>
                  <a:srgbClr val="C5900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C590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9"/>
              <c:pt idx="0">
                <c:v>2015</c:v>
              </c:pt>
              <c:pt idx="1">
                <c:v>2016</c:v>
              </c:pt>
              <c:pt idx="2">
                <c:v>2017</c:v>
              </c:pt>
              <c:pt idx="3">
                <c:v>2018</c:v>
              </c:pt>
              <c:pt idx="4">
                <c:v>2019</c:v>
              </c:pt>
              <c:pt idx="5">
                <c:v>2020</c:v>
              </c:pt>
              <c:pt idx="6">
                <c:v>2021</c:v>
              </c:pt>
              <c:pt idx="7">
                <c:v>2022</c:v>
              </c:pt>
              <c:pt idx="8">
                <c:v>2023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'Dívida Bruta do GG'!$B$11:$S$11</c:f>
              <c:numCache>
                <c:formatCode>General</c:formatCode>
                <c:ptCount val="9"/>
                <c:pt idx="4" formatCode="#,###,##0.00">
                  <c:v>75.77</c:v>
                </c:pt>
                <c:pt idx="5" formatCode="#,###,##0.00">
                  <c:v>76.794406779661017</c:v>
                </c:pt>
                <c:pt idx="6" formatCode="#,###,##0.00">
                  <c:v>76.996415094339611</c:v>
                </c:pt>
                <c:pt idx="7" formatCode="#,###,##0.00">
                  <c:v>76.770204081632642</c:v>
                </c:pt>
                <c:pt idx="8" formatCode="#,###,##0.00">
                  <c:v>75.993636363636355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F042-4D04-8B1B-35AB91DB744A}"/>
            </c:ext>
          </c:extLst>
        </c:ser>
        <c:ser>
          <c:idx val="1"/>
          <c:order val="2"/>
          <c:tx>
            <c:v>Previsão Setembro</c:v>
          </c:tx>
          <c:spPr>
            <a:ln w="28575">
              <a:solidFill>
                <a:schemeClr val="bg1">
                  <a:lumMod val="65000"/>
                </a:schemeClr>
              </a:solidFill>
              <a:prstDash val="sysDash"/>
            </a:ln>
          </c:spPr>
          <c:marker>
            <c:symbol val="none"/>
          </c:marker>
          <c:dLbls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042-4D04-8B1B-35AB91DB744A}"/>
                </c:ex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'Dívida Bruta do GG'!$B$1:$S$1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'Dívida Bruta do GG'!$B$3:$S$3</c:f>
              <c:numCache>
                <c:formatCode>General</c:formatCode>
                <c:ptCount val="9"/>
                <c:pt idx="4" formatCode="#,###,##0.00">
                  <c:v>75.77</c:v>
                </c:pt>
                <c:pt idx="5" formatCode="#,###,##0.00">
                  <c:v>94.82634615384616</c:v>
                </c:pt>
                <c:pt idx="6" formatCode="#,###,##0.00">
                  <c:v>95.615600000000015</c:v>
                </c:pt>
                <c:pt idx="7" formatCode="#,###,##0.00">
                  <c:v>96.415227272727279</c:v>
                </c:pt>
                <c:pt idx="8" formatCode="#,###,##0.00">
                  <c:v>97.36422222222221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F042-4D04-8B1B-35AB91DB74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579235456"/>
        <c:axId val="-579232736"/>
      </c:lineChart>
      <c:catAx>
        <c:axId val="-579235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-579232736"/>
        <c:crosses val="autoZero"/>
        <c:auto val="1"/>
        <c:lblAlgn val="ctr"/>
        <c:lblOffset val="100"/>
        <c:noMultiLvlLbl val="0"/>
      </c:catAx>
      <c:valAx>
        <c:axId val="-579232736"/>
        <c:scaling>
          <c:orientation val="minMax"/>
          <c:max val="100"/>
          <c:min val="55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-57923545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FE081-B9C7-4E13-BB06-388C86934FC1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D23FC-16AB-4EA9-8B70-93146834A2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2402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56DC-E3F2-4A4A-B071-9F5B1360621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320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56DC-E3F2-4A4A-B071-9F5B13606216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5951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56DC-E3F2-4A4A-B071-9F5B13606216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4004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56DC-E3F2-4A4A-B071-9F5B1360621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320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56DC-E3F2-4A4A-B071-9F5B1360621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3830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56DC-E3F2-4A4A-B071-9F5B1360621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3758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56DC-E3F2-4A4A-B071-9F5B1360621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4703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56DC-E3F2-4A4A-B071-9F5B13606216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399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56DC-E3F2-4A4A-B071-9F5B13606216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146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Inclui medidas autorizadas até o dia 02/out/2020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56DC-E3F2-4A4A-B071-9F5B13606216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929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56DC-E3F2-4A4A-B071-9F5B13606216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886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2397B-EE9F-4466-B504-3103BAC6F83D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D371-360D-4A5D-B1DB-A6AE590BFD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119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2397B-EE9F-4466-B504-3103BAC6F83D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D371-360D-4A5D-B1DB-A6AE590BFD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15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2397B-EE9F-4466-B504-3103BAC6F83D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D371-360D-4A5D-B1DB-A6AE590BFD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64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03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81" y="234059"/>
            <a:ext cx="2243321" cy="50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61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03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81" y="234059"/>
            <a:ext cx="2243321" cy="50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61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03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81" y="234059"/>
            <a:ext cx="2243321" cy="50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61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03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81" y="234059"/>
            <a:ext cx="2243321" cy="50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96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4B4047-1273-4A12-9543-0996911E7726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8E7B6A-3A39-4A4E-A05C-0731E63B97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931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4B4047-1273-4A12-9543-0996911E7726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8E7B6A-3A39-4A4E-A05C-0731E63B97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984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4B4047-1273-4A12-9543-0996911E7726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8E7B6A-3A39-4A4E-A05C-0731E63B97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9028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4B4047-1273-4A12-9543-0996911E7726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8E7B6A-3A39-4A4E-A05C-0731E63B97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13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2397B-EE9F-4466-B504-3103BAC6F83D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D371-360D-4A5D-B1DB-A6AE590BFD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5734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4B4047-1273-4A12-9543-0996911E7726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8E7B6A-3A39-4A4E-A05C-0731E63B97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3271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4B4047-1273-4A12-9543-0996911E7726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8E7B6A-3A39-4A4E-A05C-0731E63B97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231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4B4047-1273-4A12-9543-0996911E7726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8E7B6A-3A39-4A4E-A05C-0731E63B97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2632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4B4047-1273-4A12-9543-0996911E7726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8E7B6A-3A39-4A4E-A05C-0731E63B97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086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4B4047-1273-4A12-9543-0996911E7726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8E7B6A-3A39-4A4E-A05C-0731E63B97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0971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4B4047-1273-4A12-9543-0996911E7726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8E7B6A-3A39-4A4E-A05C-0731E63B97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1701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4B4047-1273-4A12-9543-0996911E7726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8E7B6A-3A39-4A4E-A05C-0731E63B97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924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2397B-EE9F-4466-B504-3103BAC6F83D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D371-360D-4A5D-B1DB-A6AE590BFD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436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2397B-EE9F-4466-B504-3103BAC6F83D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D371-360D-4A5D-B1DB-A6AE590BFD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4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2397B-EE9F-4466-B504-3103BAC6F83D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D371-360D-4A5D-B1DB-A6AE590BFD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893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2397B-EE9F-4466-B504-3103BAC6F83D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D371-360D-4A5D-B1DB-A6AE590BFD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464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2397B-EE9F-4466-B504-3103BAC6F83D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D371-360D-4A5D-B1DB-A6AE590BFD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8103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2397B-EE9F-4466-B504-3103BAC6F83D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D371-360D-4A5D-B1DB-A6AE590BFD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5999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2397B-EE9F-4466-B504-3103BAC6F83D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D371-360D-4A5D-B1DB-A6AE590BFD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403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2397B-EE9F-4466-B504-3103BAC6F83D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2D371-360D-4A5D-B1DB-A6AE590BFD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010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8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3300"/>
            <a:ext cx="9144000" cy="33147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86" y="4912524"/>
            <a:ext cx="3302694" cy="74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4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1" y="1126353"/>
            <a:ext cx="9144001" cy="82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None/>
              <a:tabLst>
                <a:tab pos="3141663" algn="ctr"/>
                <a:tab pos="6096000" algn="r"/>
              </a:tabLst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Painel 2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None/>
              <a:tabLst>
                <a:tab pos="3141663" algn="ctr"/>
                <a:tab pos="6096000" algn="r"/>
              </a:tabLst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 Impacto nas Finanças Públicas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2" y="2894403"/>
            <a:ext cx="9144001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>
              <a:lnSpc>
                <a:spcPct val="120000"/>
              </a:lnSpc>
              <a:spcBef>
                <a:spcPct val="20000"/>
              </a:spcBef>
              <a:buClr>
                <a:prstClr val="black"/>
              </a:buClr>
              <a:tabLst>
                <a:tab pos="3141663" algn="ctr"/>
                <a:tab pos="6096000" algn="r"/>
              </a:tabLst>
              <a:defRPr/>
            </a:pPr>
            <a:r>
              <a:rPr lang="pt-BR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Fórum</a:t>
            </a:r>
            <a:r>
              <a:rPr lang="pt-B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Conjunto </a:t>
            </a:r>
            <a:r>
              <a:rPr lang="pt-BR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Consad</a:t>
            </a:r>
            <a:r>
              <a:rPr lang="pt-B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/</a:t>
            </a:r>
            <a:r>
              <a:rPr lang="pt-BR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Conseplan</a:t>
            </a:r>
            <a:r>
              <a:rPr lang="pt-B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–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07 de outubro de 2020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708958" y="4778515"/>
            <a:ext cx="4192173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7E3A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7E3A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7E3A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7E3A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José Ronaldo de C. Souza Júnior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Diretor de Estudos 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Políticas Macroeconômicas</a:t>
            </a:r>
          </a:p>
        </p:txBody>
      </p:sp>
    </p:spTree>
    <p:extLst>
      <p:ext uri="{BB962C8B-B14F-4D97-AF65-F5344CB8AC3E}">
        <p14:creationId xmlns:p14="http://schemas.microsoft.com/office/powerpoint/2010/main" val="2766610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72008" y="116632"/>
            <a:ext cx="6444208" cy="8679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componentes receita dos entes estaduais</a:t>
            </a:r>
          </a:p>
          <a:p>
            <a:pPr algn="l">
              <a:defRPr/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em bilhões de junho 2020 e %.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79511" y="6396335"/>
            <a:ext cx="8677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RREO. </a:t>
            </a:r>
          </a:p>
          <a:p>
            <a:r>
              <a:rPr lang="pt-BR" sz="1200" dirty="0"/>
              <a:t>Elaboração: Grupo de Conjuntura da </a:t>
            </a:r>
            <a:r>
              <a:rPr lang="pt-BR" sz="1200" dirty="0" err="1"/>
              <a:t>Dimac</a:t>
            </a:r>
            <a:r>
              <a:rPr lang="pt-BR" sz="1200" dirty="0"/>
              <a:t>/Ipea.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424F281C-182F-4664-A755-194C36A641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764090"/>
              </p:ext>
            </p:extLst>
          </p:nvPr>
        </p:nvGraphicFramePr>
        <p:xfrm>
          <a:off x="305611" y="2708920"/>
          <a:ext cx="8496946" cy="3600399"/>
        </p:xfrm>
        <a:graphic>
          <a:graphicData uri="http://schemas.openxmlformats.org/drawingml/2006/table">
            <a:tbl>
              <a:tblPr/>
              <a:tblGrid>
                <a:gridCol w="4353989">
                  <a:extLst>
                    <a:ext uri="{9D8B030D-6E8A-4147-A177-3AD203B41FA5}">
                      <a16:colId xmlns:a16="http://schemas.microsoft.com/office/drawing/2014/main" xmlns="" val="195234903"/>
                    </a:ext>
                  </a:extLst>
                </a:gridCol>
                <a:gridCol w="1144034">
                  <a:extLst>
                    <a:ext uri="{9D8B030D-6E8A-4147-A177-3AD203B41FA5}">
                      <a16:colId xmlns:a16="http://schemas.microsoft.com/office/drawing/2014/main" xmlns="" val="4141060246"/>
                    </a:ext>
                  </a:extLst>
                </a:gridCol>
                <a:gridCol w="1144034">
                  <a:extLst>
                    <a:ext uri="{9D8B030D-6E8A-4147-A177-3AD203B41FA5}">
                      <a16:colId xmlns:a16="http://schemas.microsoft.com/office/drawing/2014/main" xmlns="" val="2372931163"/>
                    </a:ext>
                  </a:extLst>
                </a:gridCol>
                <a:gridCol w="1854889">
                  <a:extLst>
                    <a:ext uri="{9D8B030D-6E8A-4147-A177-3AD203B41FA5}">
                      <a16:colId xmlns:a16="http://schemas.microsoft.com/office/drawing/2014/main" xmlns="" val="3451246792"/>
                    </a:ext>
                  </a:extLst>
                </a:gridCol>
              </a:tblGrid>
              <a:tr h="9688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Principais componentes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61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1º semestre 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61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1º semestre 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61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pt-BR" sz="1800" b="0" i="0" u="sng" strike="noStrike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pt-B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Sem 2020/</a:t>
                      </a:r>
                    </a:p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pt-BR" sz="1800" b="0" i="0" u="sng" strike="noStrike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pt-B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Sem 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61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3400472"/>
                  </a:ext>
                </a:extLst>
              </a:tr>
              <a:tr h="3303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RECEITAS CORRENTES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231,9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224,7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5245061"/>
                  </a:ext>
                </a:extLst>
              </a:tr>
              <a:tr h="6495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Impostos, Taxas e Contribuições de Melhoria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170,4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157,7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-7%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18143621"/>
                  </a:ext>
                </a:extLst>
              </a:tr>
              <a:tr h="3303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ICMS 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128,6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118,6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9500187"/>
                  </a:ext>
                </a:extLst>
              </a:tr>
              <a:tr h="3303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IPVA 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21,6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3430960"/>
                  </a:ext>
                </a:extLst>
              </a:tr>
              <a:tr h="3303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RECEITAS PRIMÁRIAS CORRENTES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229,9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223,4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8086549"/>
                  </a:ext>
                </a:extLst>
              </a:tr>
              <a:tr h="3303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RECEITAS PRIMÁRIAS DE CAPITAL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-39%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68756429"/>
                  </a:ext>
                </a:extLst>
              </a:tr>
              <a:tr h="3303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RECEITA PRIMÁRIA 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231,7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224,5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5940279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729CE485-E9DD-2F47-95BD-F6526E5FE35D}"/>
              </a:ext>
            </a:extLst>
          </p:cNvPr>
          <p:cNvSpPr txBox="1"/>
          <p:nvPr/>
        </p:nvSpPr>
        <p:spPr>
          <a:xfrm>
            <a:off x="305611" y="138564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No primeiro semestre do ano, os estados registraram perdas de arrecadação. Mesmo com o crescimento da arrecadação via Transferências Correntes, alta de 14%, não foi suficiente para a manutenção do mesmo patamar de arrecadação de 2019.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3586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72008" y="116632"/>
            <a:ext cx="6444208" cy="8679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componentes da despesa dos entes estaduais</a:t>
            </a:r>
          </a:p>
          <a:p>
            <a:pPr algn="l">
              <a:defRPr/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em bilhões de junho 2020 e %.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79511" y="6396335"/>
            <a:ext cx="8677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RREO. </a:t>
            </a:r>
          </a:p>
          <a:p>
            <a:r>
              <a:rPr lang="pt-BR" sz="1200" dirty="0"/>
              <a:t>Elaboração: Grupo de Conjuntura da </a:t>
            </a:r>
            <a:r>
              <a:rPr lang="pt-BR" sz="1200" dirty="0" err="1"/>
              <a:t>Dimac</a:t>
            </a:r>
            <a:r>
              <a:rPr lang="pt-BR" sz="1200" dirty="0"/>
              <a:t>/Ipea.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37D31CCA-C866-4163-AD4E-CA221226497C}"/>
              </a:ext>
            </a:extLst>
          </p:cNvPr>
          <p:cNvSpPr txBox="1"/>
          <p:nvPr/>
        </p:nvSpPr>
        <p:spPr>
          <a:xfrm>
            <a:off x="305985" y="1196752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Pelo lado da despesa, mesmo com a queda no pagamento de Juros e Encargos da Dívida, dado o estado de pandemia, tem-se uma elevação em demais despesas correntes e despesas de capital, elevando marginalmente a despesa primária total.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Consequência imediata da perda de arrecadação e elevação da despesa, é a diminuição do primário observado no primeiro semestre de 2020 quando comparado ao primeiro semestre de 2019.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1EBE047F-02EE-4267-8712-5242A776F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109162"/>
              </p:ext>
            </p:extLst>
          </p:nvPr>
        </p:nvGraphicFramePr>
        <p:xfrm>
          <a:off x="539553" y="2996953"/>
          <a:ext cx="7992886" cy="3399382"/>
        </p:xfrm>
        <a:graphic>
          <a:graphicData uri="http://schemas.openxmlformats.org/drawingml/2006/table">
            <a:tbl>
              <a:tblPr/>
              <a:tblGrid>
                <a:gridCol w="4095700">
                  <a:extLst>
                    <a:ext uri="{9D8B030D-6E8A-4147-A177-3AD203B41FA5}">
                      <a16:colId xmlns:a16="http://schemas.microsoft.com/office/drawing/2014/main" xmlns="" val="4186702522"/>
                    </a:ext>
                  </a:extLst>
                </a:gridCol>
                <a:gridCol w="1076167">
                  <a:extLst>
                    <a:ext uri="{9D8B030D-6E8A-4147-A177-3AD203B41FA5}">
                      <a16:colId xmlns:a16="http://schemas.microsoft.com/office/drawing/2014/main" xmlns="" val="1061352656"/>
                    </a:ext>
                  </a:extLst>
                </a:gridCol>
                <a:gridCol w="1076167">
                  <a:extLst>
                    <a:ext uri="{9D8B030D-6E8A-4147-A177-3AD203B41FA5}">
                      <a16:colId xmlns:a16="http://schemas.microsoft.com/office/drawing/2014/main" xmlns="" val="2356695966"/>
                    </a:ext>
                  </a:extLst>
                </a:gridCol>
                <a:gridCol w="1744852">
                  <a:extLst>
                    <a:ext uri="{9D8B030D-6E8A-4147-A177-3AD203B41FA5}">
                      <a16:colId xmlns:a16="http://schemas.microsoft.com/office/drawing/2014/main" xmlns="" val="2096589878"/>
                    </a:ext>
                  </a:extLst>
                </a:gridCol>
              </a:tblGrid>
              <a:tr h="5370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Principais componentes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61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1º semestre 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61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1º semestre 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61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pt-BR" sz="1400" b="0" i="0" u="sng" strike="noStrike" baseline="30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pt-BR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Sem 2020/1</a:t>
                      </a:r>
                      <a:r>
                        <a:rPr lang="pt-BR" sz="1400" b="0" i="0" u="sng" strike="noStrike" baseline="30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pt-BR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Sem de 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61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2129461"/>
                  </a:ext>
                </a:extLst>
              </a:tr>
              <a:tr h="28623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DESPESAS CORRENTES 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206,7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202,7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9962868"/>
                  </a:ext>
                </a:extLst>
              </a:tr>
              <a:tr h="28623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Pessoal e Encargos Sociais </a:t>
                      </a:r>
                    </a:p>
                  </a:txBody>
                  <a:tcPr marL="25717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103,7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102,5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2213775"/>
                  </a:ext>
                </a:extLst>
              </a:tr>
              <a:tr h="28623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Juros e Encargos da Dívida</a:t>
                      </a:r>
                    </a:p>
                  </a:txBody>
                  <a:tcPr marL="25717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-50%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4878440"/>
                  </a:ext>
                </a:extLst>
              </a:tr>
              <a:tr h="28623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Outras Despesas Correntes </a:t>
                      </a:r>
                    </a:p>
                  </a:txBody>
                  <a:tcPr marL="25717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95,3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96,2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9725937"/>
                  </a:ext>
                </a:extLst>
              </a:tr>
              <a:tr h="28623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Transferências Constitucionais e Legais 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44,6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43,5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2100376"/>
                  </a:ext>
                </a:extLst>
              </a:tr>
              <a:tr h="28623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Demais Despesas Correntes 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50,7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52,7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6568853"/>
                  </a:ext>
                </a:extLst>
              </a:tr>
              <a:tr h="28623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DESPESAS PRIMÁRIAS CORRENTES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198,9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198,7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1282315"/>
                  </a:ext>
                </a:extLst>
              </a:tr>
              <a:tr h="28623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DESPESAS PRIMÁRIAS DE CAPITAL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7115324"/>
                  </a:ext>
                </a:extLst>
              </a:tr>
              <a:tr h="28623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DESPESA PRIMÁRIA TOTAL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208,1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2161972"/>
                  </a:ext>
                </a:extLst>
              </a:tr>
              <a:tr h="28623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RESULTADO PRIMÁRIO - Acima da Linha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25,7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16,3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</a:rPr>
                        <a:t>-36%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012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031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957" y="3321493"/>
            <a:ext cx="5986918" cy="1207796"/>
          </a:xfrm>
          <a:prstGeom prst="rect">
            <a:avLst/>
          </a:prstGeom>
        </p:spPr>
      </p:pic>
      <p:sp>
        <p:nvSpPr>
          <p:cNvPr id="16" name="Elipse 15"/>
          <p:cNvSpPr/>
          <p:nvPr/>
        </p:nvSpPr>
        <p:spPr>
          <a:xfrm>
            <a:off x="1360538" y="3496644"/>
            <a:ext cx="850360" cy="850360"/>
          </a:xfrm>
          <a:prstGeom prst="ellipse">
            <a:avLst/>
          </a:prstGeom>
          <a:solidFill>
            <a:srgbClr val="155F7E"/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ct val="40000"/>
              </a:spcBef>
              <a:buClr>
                <a:srgbClr val="007E3A"/>
              </a:buClr>
              <a:buFont typeface="Wingdings" pitchFamily="2" charset="2"/>
              <a:buChar char="ü"/>
              <a:defRPr/>
            </a:pPr>
            <a:endParaRPr lang="pt-BR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2523149" y="3395607"/>
            <a:ext cx="4430101" cy="1053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2400"/>
              </a:spcAft>
              <a:buClr>
                <a:schemeClr val="bg1"/>
              </a:buClr>
              <a:buNone/>
              <a:tabLst>
                <a:tab pos="536575" algn="l"/>
              </a:tabLst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Medidas econômicas no combate ao Covid-19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1214678" y="3522350"/>
            <a:ext cx="1102432" cy="887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2400"/>
              </a:spcAft>
              <a:buClr>
                <a:schemeClr val="bg1"/>
              </a:buClr>
              <a:buNone/>
              <a:tabLst>
                <a:tab pos="536575" algn="l"/>
              </a:tabLst>
              <a:defRPr/>
            </a:pP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3</a:t>
            </a:r>
            <a:endParaRPr lang="pt-BR" sz="3200" b="1" dirty="0">
              <a:solidFill>
                <a:srgbClr val="007E3A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01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72008" y="116632"/>
            <a:ext cx="6444208" cy="8679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componentes das despesas da União com enfrentamento à Covid-19</a:t>
            </a:r>
          </a:p>
          <a:p>
            <a:pPr algn="l">
              <a:defRPr/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em bilhões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79511" y="6453336"/>
            <a:ext cx="86778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Fonte: STN. </a:t>
            </a:r>
          </a:p>
          <a:p>
            <a:r>
              <a:rPr lang="pt-BR" sz="1050" dirty="0"/>
              <a:t>Elaboração: Grupo de Conjuntura da </a:t>
            </a:r>
            <a:r>
              <a:rPr lang="pt-BR" sz="1050" dirty="0" err="1"/>
              <a:t>Dimac</a:t>
            </a:r>
            <a:r>
              <a:rPr lang="pt-BR" sz="1050" dirty="0"/>
              <a:t>/Ipea.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7E87BEB6-E45B-4FCD-A650-5033A6E27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559285"/>
              </p:ext>
            </p:extLst>
          </p:nvPr>
        </p:nvGraphicFramePr>
        <p:xfrm>
          <a:off x="432460" y="3429000"/>
          <a:ext cx="8279080" cy="3096342"/>
        </p:xfrm>
        <a:graphic>
          <a:graphicData uri="http://schemas.openxmlformats.org/drawingml/2006/table">
            <a:tbl>
              <a:tblPr firstRow="1" firstCol="1" bandRow="1"/>
              <a:tblGrid>
                <a:gridCol w="4998716">
                  <a:extLst>
                    <a:ext uri="{9D8B030D-6E8A-4147-A177-3AD203B41FA5}">
                      <a16:colId xmlns:a16="http://schemas.microsoft.com/office/drawing/2014/main" xmlns="" val="999579976"/>
                    </a:ext>
                  </a:extLst>
                </a:gridCol>
                <a:gridCol w="813809">
                  <a:extLst>
                    <a:ext uri="{9D8B030D-6E8A-4147-A177-3AD203B41FA5}">
                      <a16:colId xmlns:a16="http://schemas.microsoft.com/office/drawing/2014/main" xmlns="" val="3373009219"/>
                    </a:ext>
                  </a:extLst>
                </a:gridCol>
                <a:gridCol w="813809">
                  <a:extLst>
                    <a:ext uri="{9D8B030D-6E8A-4147-A177-3AD203B41FA5}">
                      <a16:colId xmlns:a16="http://schemas.microsoft.com/office/drawing/2014/main" xmlns="" val="701278945"/>
                    </a:ext>
                  </a:extLst>
                </a:gridCol>
                <a:gridCol w="826373">
                  <a:extLst>
                    <a:ext uri="{9D8B030D-6E8A-4147-A177-3AD203B41FA5}">
                      <a16:colId xmlns:a16="http://schemas.microsoft.com/office/drawing/2014/main" xmlns="" val="3807960737"/>
                    </a:ext>
                  </a:extLst>
                </a:gridCol>
                <a:gridCol w="826373">
                  <a:extLst>
                    <a:ext uri="{9D8B030D-6E8A-4147-A177-3AD203B41FA5}">
                      <a16:colId xmlns:a16="http://schemas.microsoft.com/office/drawing/2014/main" xmlns="" val="401823147"/>
                    </a:ext>
                  </a:extLst>
                </a:gridCol>
              </a:tblGrid>
              <a:tr h="862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Gastos da União relacionados à Covid-19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61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Previsão em abril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61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Previsão em junho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61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Previsão em setembro (28/9)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61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Pago até setembro (28/9)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61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8531538"/>
                  </a:ext>
                </a:extLst>
              </a:tr>
              <a:tr h="2482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Auxílio Emergencial a Pessoas em Situação de Vulnerabilidade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123,92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152,64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322,00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217,46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6153822"/>
                  </a:ext>
                </a:extLst>
              </a:tr>
              <a:tr h="2482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Auxílio Financeiro aos Estados, Municípios e DF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76,19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79,19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74,39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96086457"/>
                  </a:ext>
                </a:extLst>
              </a:tr>
              <a:tr h="2482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Despesas Adicionais do Ministério da Saúde e Demais Ministérios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23,53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50,19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65,29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35,97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149097"/>
                  </a:ext>
                </a:extLst>
              </a:tr>
              <a:tr h="2482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Benefício Emergencial de Manutenção do Emprego e da Renda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51,64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51,64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51,55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24,94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71706793"/>
                  </a:ext>
                </a:extLst>
              </a:tr>
              <a:tr h="2482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Cotas dos Fundos Garantidores de Operações e de Crédito 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35,90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47,90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42,90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7688283"/>
                  </a:ext>
                </a:extLst>
              </a:tr>
              <a:tr h="2482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Concessão de Financiamento para Pagamento de Folha Salarial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17,00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36421912"/>
                  </a:ext>
                </a:extLst>
              </a:tr>
              <a:tr h="2482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Ampliação do Programa Bolsa Família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3,04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3,04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3,04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0,37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8670274"/>
                  </a:ext>
                </a:extLst>
              </a:tr>
              <a:tr h="2482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Transferência para a Conta de Desenvolvimento Energético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0,90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0,90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0,90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0,90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9313710"/>
                  </a:ext>
                </a:extLst>
              </a:tr>
              <a:tr h="2482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253,03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404,50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586,87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413,93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3779565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C7990B22-BF31-42B2-A81B-57D967D57800}"/>
              </a:ext>
            </a:extLst>
          </p:cNvPr>
          <p:cNvSpPr txBox="1"/>
          <p:nvPr/>
        </p:nvSpPr>
        <p:spPr>
          <a:xfrm>
            <a:off x="432460" y="1120676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pandemia levou o Estado a tomar medidas emergenciais para assistir a população. Dessas destacam-se o Auxílio Emergencial, que garantiu certa estabilidade na renda de milhões de brasileiros, principalmente os mais vulneráveis como destaca varias notas da Carta de Conjuntura.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É interessante notar a magnitude das despesas e a velocidade com que cresceram. Em abril, esperava-se que atingissem 253bi, menos da metade do previsto em setembro.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Vale destacar que mais de 70% já foi executado até setembro.</a:t>
            </a:r>
          </a:p>
        </p:txBody>
      </p:sp>
    </p:spTree>
    <p:extLst>
      <p:ext uri="{BB962C8B-B14F-4D97-AF65-F5344CB8AC3E}">
        <p14:creationId xmlns:p14="http://schemas.microsoft.com/office/powerpoint/2010/main" val="3216274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21915"/>
            <a:ext cx="6444208" cy="8679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Comportamento das principais receitas do Governo Central – LOA2020 </a:t>
            </a:r>
            <a:r>
              <a:rPr lang="pt-BR" sz="2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pt-BR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Avaliação Bimestral</a:t>
            </a:r>
          </a:p>
          <a:p>
            <a:pPr algn="l">
              <a:defRPr/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em bilhões e %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79511" y="6396335"/>
            <a:ext cx="86778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Fonte: STN e Relatórios de Avaliação de Receitas e Despesas Primárias. </a:t>
            </a:r>
          </a:p>
          <a:p>
            <a:r>
              <a:rPr lang="pt-BR" sz="1050" dirty="0"/>
              <a:t>Elaboração: Grupo de Conjuntura da </a:t>
            </a:r>
            <a:r>
              <a:rPr lang="pt-BR" sz="1050" dirty="0" err="1"/>
              <a:t>Dimac</a:t>
            </a:r>
            <a:r>
              <a:rPr lang="pt-BR" sz="1050" dirty="0"/>
              <a:t>/Ipea.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2387A07A-0129-4C01-8F72-3272DFF20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270446"/>
              </p:ext>
            </p:extLst>
          </p:nvPr>
        </p:nvGraphicFramePr>
        <p:xfrm>
          <a:off x="432460" y="3428999"/>
          <a:ext cx="8279082" cy="2967333"/>
        </p:xfrm>
        <a:graphic>
          <a:graphicData uri="http://schemas.openxmlformats.org/drawingml/2006/table">
            <a:tbl>
              <a:tblPr firstRow="1" firstCol="1" bandRow="1"/>
              <a:tblGrid>
                <a:gridCol w="3668126">
                  <a:extLst>
                    <a:ext uri="{9D8B030D-6E8A-4147-A177-3AD203B41FA5}">
                      <a16:colId xmlns:a16="http://schemas.microsoft.com/office/drawing/2014/main" xmlns="" val="1791650349"/>
                    </a:ext>
                  </a:extLst>
                </a:gridCol>
                <a:gridCol w="1152739">
                  <a:extLst>
                    <a:ext uri="{9D8B030D-6E8A-4147-A177-3AD203B41FA5}">
                      <a16:colId xmlns:a16="http://schemas.microsoft.com/office/drawing/2014/main" xmlns="" val="3609982157"/>
                    </a:ext>
                  </a:extLst>
                </a:gridCol>
                <a:gridCol w="1152739">
                  <a:extLst>
                    <a:ext uri="{9D8B030D-6E8A-4147-A177-3AD203B41FA5}">
                      <a16:colId xmlns:a16="http://schemas.microsoft.com/office/drawing/2014/main" xmlns="" val="3953009054"/>
                    </a:ext>
                  </a:extLst>
                </a:gridCol>
                <a:gridCol w="1152739">
                  <a:extLst>
                    <a:ext uri="{9D8B030D-6E8A-4147-A177-3AD203B41FA5}">
                      <a16:colId xmlns:a16="http://schemas.microsoft.com/office/drawing/2014/main" xmlns="" val="3900174536"/>
                    </a:ext>
                  </a:extLst>
                </a:gridCol>
                <a:gridCol w="1152739">
                  <a:extLst>
                    <a:ext uri="{9D8B030D-6E8A-4147-A177-3AD203B41FA5}">
                      <a16:colId xmlns:a16="http://schemas.microsoft.com/office/drawing/2014/main" xmlns="" val="1757782086"/>
                    </a:ext>
                  </a:extLst>
                </a:gridCol>
              </a:tblGrid>
              <a:tr h="6866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Itens da receita 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61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LOA 2020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61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Avaliação 4.bimestre 2020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61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Variação (R$milhões)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61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Variação (%)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61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508311"/>
                  </a:ext>
                </a:extLst>
              </a:tr>
              <a:tr h="228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Receita total do Governo Central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1.644.117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1.446.502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-197.615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-12,0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597829"/>
                  </a:ext>
                </a:extLst>
              </a:tr>
              <a:tr h="228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Receitas administradas pela RFB (exceto RGPS)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1.003.057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884.940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-118.117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-11,8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4492234"/>
                  </a:ext>
                </a:extLst>
              </a:tr>
              <a:tr h="228065">
                <a:tc>
                  <a:txBody>
                    <a:bodyPr/>
                    <a:lstStyle/>
                    <a:p>
                      <a:pPr indent="381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Imposto sobre importação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47.202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43.401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-3.801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-8,1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6412911"/>
                  </a:ext>
                </a:extLst>
              </a:tr>
              <a:tr h="228065">
                <a:tc>
                  <a:txBody>
                    <a:bodyPr/>
                    <a:lstStyle/>
                    <a:p>
                      <a:pPr indent="381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IPI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59.299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50.932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-8.367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-14,1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1348382"/>
                  </a:ext>
                </a:extLst>
              </a:tr>
              <a:tr h="228065">
                <a:tc>
                  <a:txBody>
                    <a:bodyPr/>
                    <a:lstStyle/>
                    <a:p>
                      <a:pPr indent="381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IR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410.645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373.658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-36.987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-9,0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2591557"/>
                  </a:ext>
                </a:extLst>
              </a:tr>
              <a:tr h="228065">
                <a:tc>
                  <a:txBody>
                    <a:bodyPr/>
                    <a:lstStyle/>
                    <a:p>
                      <a:pPr indent="381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COFINS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259.045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224.695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-34.350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-13,3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2878375"/>
                  </a:ext>
                </a:extLst>
              </a:tr>
              <a:tr h="228065">
                <a:tc>
                  <a:txBody>
                    <a:bodyPr/>
                    <a:lstStyle/>
                    <a:p>
                      <a:pPr indent="381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PIS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71.506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62.477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-9.029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-12,6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949137"/>
                  </a:ext>
                </a:extLst>
              </a:tr>
              <a:tr h="228065">
                <a:tc>
                  <a:txBody>
                    <a:bodyPr/>
                    <a:lstStyle/>
                    <a:p>
                      <a:pPr indent="381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Outras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155.360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129.777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-25.583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-16,5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120251"/>
                  </a:ext>
                </a:extLst>
              </a:tr>
              <a:tr h="228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Arrecadação líquida RGPS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436.460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398.407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-38.053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-8,7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7031607"/>
                  </a:ext>
                </a:extLst>
              </a:tr>
              <a:tr h="228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Receitas não administradas pela RFB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204.602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163.155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-41.447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-20,3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6815570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B0CCCCAA-A6F6-4688-968B-5034C0979258}"/>
              </a:ext>
            </a:extLst>
          </p:cNvPr>
          <p:cNvSpPr txBox="1"/>
          <p:nvPr/>
        </p:nvSpPr>
        <p:spPr>
          <a:xfrm>
            <a:off x="432460" y="1120676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Além da necessidade de criação de despesas extraordinárias, a pandemia afetou a atividade econômica e, consequentemente, a arrecadação efetiva.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Ao comparar o previsto de ser arrecadado no ano de 2020 pela LOA2020 e pena 4ª Avaliação bimestral, nota-se uma queda de 12% na arrecadação total.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É preciso destacar que alguns impostos tiveram suas alíquotas reduzidas para redução de despesas no combate ao Covid-19, como o Imposto sobre Importações para produtos médico-hospitalares, que contribui para a redução do impacto da pandemia sobre a população brasileira.</a:t>
            </a:r>
          </a:p>
        </p:txBody>
      </p:sp>
    </p:spTree>
    <p:extLst>
      <p:ext uri="{BB962C8B-B14F-4D97-AF65-F5344CB8AC3E}">
        <p14:creationId xmlns:p14="http://schemas.microsoft.com/office/powerpoint/2010/main" val="3521928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510" y="249615"/>
            <a:ext cx="6156177" cy="8679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 primário das medidas de enfrentamento à Covid-19 – lado das receitas</a:t>
            </a:r>
          </a:p>
          <a:p>
            <a:pPr algn="l">
              <a:defRPr/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em bilhões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79511" y="6396335"/>
            <a:ext cx="8677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Secretaria Especial de Fazenda / Ministério da Economia. </a:t>
            </a:r>
          </a:p>
          <a:p>
            <a:r>
              <a:rPr lang="pt-BR" sz="1200" dirty="0"/>
              <a:t>Elaboração: Grupo de Conjuntura da </a:t>
            </a:r>
            <a:r>
              <a:rPr lang="pt-BR" sz="1200" dirty="0" err="1"/>
              <a:t>Dimac</a:t>
            </a:r>
            <a:r>
              <a:rPr lang="pt-BR" sz="1200" dirty="0"/>
              <a:t>/Ipea.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E3FED27B-20C1-4325-B02D-20A594F575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346150"/>
              </p:ext>
            </p:extLst>
          </p:nvPr>
        </p:nvGraphicFramePr>
        <p:xfrm>
          <a:off x="539551" y="2685113"/>
          <a:ext cx="8191369" cy="3599960"/>
        </p:xfrm>
        <a:graphic>
          <a:graphicData uri="http://schemas.openxmlformats.org/drawingml/2006/table">
            <a:tbl>
              <a:tblPr firstRow="1" firstCol="1" bandRow="1"/>
              <a:tblGrid>
                <a:gridCol w="6915122">
                  <a:extLst>
                    <a:ext uri="{9D8B030D-6E8A-4147-A177-3AD203B41FA5}">
                      <a16:colId xmlns:a16="http://schemas.microsoft.com/office/drawing/2014/main" xmlns="" val="294202386"/>
                    </a:ext>
                  </a:extLst>
                </a:gridCol>
                <a:gridCol w="1276247">
                  <a:extLst>
                    <a:ext uri="{9D8B030D-6E8A-4147-A177-3AD203B41FA5}">
                      <a16:colId xmlns:a16="http://schemas.microsoft.com/office/drawing/2014/main" xmlns="" val="1290984089"/>
                    </a:ext>
                  </a:extLst>
                </a:gridCol>
              </a:tblGrid>
              <a:tr h="8693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Medida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61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Impacto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(R$ bilhões)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61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2454181"/>
                  </a:ext>
                </a:extLst>
              </a:tr>
              <a:tr h="535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Redução temporária a zero das alíquotas de importação de bens de uso médico‐hospitalar(*)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-3,8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7460420"/>
                  </a:ext>
                </a:extLst>
              </a:tr>
              <a:tr h="409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Redução temp. a zero das alíquotas de importação via postal ou aérea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-1,3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1986588"/>
                  </a:ext>
                </a:extLst>
              </a:tr>
              <a:tr h="409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Desoneração temp. de IPI para bens necessários ao combate à Covid‐19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-0,7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2336407"/>
                  </a:ext>
                </a:extLst>
              </a:tr>
              <a:tr h="322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Redução temp. do IOF crédito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-20,3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2343835"/>
                  </a:ext>
                </a:extLst>
              </a:tr>
              <a:tr h="409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Desoneração temp. de PIS/COFINS (sulfato de zinco para medicamentos)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-0,6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4582886"/>
                  </a:ext>
                </a:extLst>
              </a:tr>
              <a:tr h="322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Suspensão de Pagamento de Dívidas Previdenciárias 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-0,8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9620569"/>
                  </a:ext>
                </a:extLst>
              </a:tr>
              <a:tr h="322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rgbClr val="1761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-27,5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4453067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E1FC8022-7667-49DB-89EC-DF5D0F24F618}"/>
              </a:ext>
            </a:extLst>
          </p:cNvPr>
          <p:cNvSpPr txBox="1"/>
          <p:nvPr/>
        </p:nvSpPr>
        <p:spPr>
          <a:xfrm>
            <a:off x="305985" y="148478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Dentro dessas medidas de combate ao Covid-19 que afetaram as receitas, destaca-se a redução temporária do IOF crédito, que foi estendida até o final do ano, totalizando uma perda de arrecadação de mais de R$ 20 bilhões.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2438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957" y="3321493"/>
            <a:ext cx="5986918" cy="1207796"/>
          </a:xfrm>
          <a:prstGeom prst="rect">
            <a:avLst/>
          </a:prstGeom>
        </p:spPr>
      </p:pic>
      <p:sp>
        <p:nvSpPr>
          <p:cNvPr id="16" name="Elipse 15"/>
          <p:cNvSpPr/>
          <p:nvPr/>
        </p:nvSpPr>
        <p:spPr>
          <a:xfrm>
            <a:off x="1360538" y="3496644"/>
            <a:ext cx="850360" cy="850360"/>
          </a:xfrm>
          <a:prstGeom prst="ellipse">
            <a:avLst/>
          </a:prstGeom>
          <a:solidFill>
            <a:srgbClr val="155F7E"/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ct val="40000"/>
              </a:spcBef>
              <a:buClr>
                <a:srgbClr val="007E3A"/>
              </a:buClr>
              <a:buFont typeface="Wingdings" pitchFamily="2" charset="2"/>
              <a:buChar char="ü"/>
              <a:defRPr/>
            </a:pPr>
            <a:endParaRPr lang="pt-BR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2523149" y="3395607"/>
            <a:ext cx="4430101" cy="1053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2400"/>
              </a:spcAft>
              <a:buClr>
                <a:schemeClr val="bg1"/>
              </a:buClr>
              <a:buNone/>
              <a:tabLst>
                <a:tab pos="536575" algn="l"/>
              </a:tabLst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Projeções de mercado para os próximos anos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1214678" y="3522350"/>
            <a:ext cx="1102432" cy="887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2400"/>
              </a:spcAft>
              <a:buClr>
                <a:schemeClr val="bg1"/>
              </a:buClr>
              <a:buNone/>
              <a:tabLst>
                <a:tab pos="536575" algn="l"/>
              </a:tabLst>
              <a:defRPr/>
            </a:pP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4</a:t>
            </a:r>
            <a:endParaRPr lang="pt-BR" sz="3200" b="1" dirty="0">
              <a:solidFill>
                <a:srgbClr val="007E3A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562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86723"/>
            <a:ext cx="6444208" cy="8679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primário do governo central – projeção próximos anos (PLOA 2021)</a:t>
            </a:r>
          </a:p>
          <a:p>
            <a:pPr algn="l">
              <a:defRPr/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(Em % do PIB)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79511" y="6396335"/>
            <a:ext cx="8677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BCB e LOA 2021. </a:t>
            </a:r>
          </a:p>
          <a:p>
            <a:r>
              <a:rPr lang="pt-BR" sz="1200" dirty="0"/>
              <a:t>Elaboração: Grupo de Conjuntura da </a:t>
            </a:r>
            <a:r>
              <a:rPr lang="pt-BR" sz="1200" dirty="0" err="1"/>
              <a:t>Dimac</a:t>
            </a:r>
            <a:r>
              <a:rPr lang="pt-BR" sz="1200" dirty="0"/>
              <a:t>/Ipea.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00000000-0008-0000-0200-000002000000}"/>
              </a:ext>
            </a:extLst>
          </p:cNvPr>
          <p:cNvGraphicFramePr>
            <a:graphicFrameLocks/>
          </p:cNvGraphicFramePr>
          <p:nvPr/>
        </p:nvGraphicFramePr>
        <p:xfrm>
          <a:off x="467544" y="1340768"/>
          <a:ext cx="835292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7991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17" y="114715"/>
            <a:ext cx="6444208" cy="8679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DBGG – projeção </a:t>
            </a:r>
            <a:r>
              <a:rPr lang="pt-BR" sz="2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pandemia e projeção recente próximos anos (Prisma Fiscal SPE/ME)</a:t>
            </a:r>
          </a:p>
          <a:p>
            <a:pPr algn="l">
              <a:defRPr/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(Em % do PIB)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79511" y="6396335"/>
            <a:ext cx="8677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Prisma Fiscal. </a:t>
            </a:r>
          </a:p>
          <a:p>
            <a:r>
              <a:rPr lang="pt-BR" sz="1200" dirty="0"/>
              <a:t>Elaboração: Grupo de Conjuntura da </a:t>
            </a:r>
            <a:r>
              <a:rPr lang="pt-BR" sz="1200" dirty="0" err="1"/>
              <a:t>Dimac</a:t>
            </a:r>
            <a:r>
              <a:rPr lang="pt-BR" sz="1200" dirty="0"/>
              <a:t>/Ipea.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00000000-0008-0000-05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469602"/>
              </p:ext>
            </p:extLst>
          </p:nvPr>
        </p:nvGraphicFramePr>
        <p:xfrm>
          <a:off x="467544" y="1124744"/>
          <a:ext cx="820891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1437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86723"/>
            <a:ext cx="6444208" cy="8679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primário do governo central – projeção próximos anos (PLOA 2021)</a:t>
            </a:r>
          </a:p>
          <a:p>
            <a:pPr algn="l">
              <a:defRPr/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(Em % do PIB)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33057" y="6532777"/>
            <a:ext cx="8677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Grupo de Conjuntura da </a:t>
            </a:r>
            <a:r>
              <a:rPr lang="pt-BR" sz="1200" dirty="0" err="1"/>
              <a:t>Dimac</a:t>
            </a:r>
            <a:r>
              <a:rPr lang="pt-BR" sz="1200" dirty="0"/>
              <a:t>/Ipea.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C755C23F-2DC4-534E-9258-B5797FFDD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927866"/>
            <a:ext cx="8662481" cy="377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16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ipse 22">
            <a:hlinkClick r:id="" action="ppaction://noaction"/>
          </p:cNvPr>
          <p:cNvSpPr/>
          <p:nvPr/>
        </p:nvSpPr>
        <p:spPr>
          <a:xfrm>
            <a:off x="934189" y="2131879"/>
            <a:ext cx="504497" cy="514584"/>
          </a:xfrm>
          <a:prstGeom prst="ellipse">
            <a:avLst/>
          </a:prstGeom>
          <a:solidFill>
            <a:srgbClr val="155F7E"/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ct val="40000"/>
              </a:spcBef>
              <a:buClr>
                <a:srgbClr val="007E3A"/>
              </a:buClr>
              <a:buFont typeface="Wingdings" pitchFamily="2" charset="2"/>
              <a:buChar char="ü"/>
              <a:defRPr/>
            </a:pPr>
            <a:endParaRPr lang="pt-BR" sz="1400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285660" y="234059"/>
            <a:ext cx="5843536" cy="5078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Sumário</a:t>
            </a:r>
          </a:p>
        </p:txBody>
      </p:sp>
      <p:sp>
        <p:nvSpPr>
          <p:cNvPr id="12" name="Elipse 11">
            <a:hlinkClick r:id="rId2" action="ppaction://hlinksldjump"/>
          </p:cNvPr>
          <p:cNvSpPr/>
          <p:nvPr/>
        </p:nvSpPr>
        <p:spPr>
          <a:xfrm>
            <a:off x="934190" y="1470191"/>
            <a:ext cx="504497" cy="514584"/>
          </a:xfrm>
          <a:prstGeom prst="ellipse">
            <a:avLst/>
          </a:prstGeom>
          <a:solidFill>
            <a:srgbClr val="155F7E"/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ct val="40000"/>
              </a:spcBef>
              <a:buClr>
                <a:srgbClr val="007E3A"/>
              </a:buClr>
              <a:buFont typeface="Wingdings" pitchFamily="2" charset="2"/>
              <a:buChar char="ü"/>
              <a:defRPr/>
            </a:pPr>
            <a:endParaRPr lang="pt-BR" sz="1400"/>
          </a:p>
        </p:txBody>
      </p:sp>
      <p:sp>
        <p:nvSpPr>
          <p:cNvPr id="7" name="Elipse 6">
            <a:hlinkClick r:id="" action="ppaction://noaction"/>
          </p:cNvPr>
          <p:cNvSpPr/>
          <p:nvPr/>
        </p:nvSpPr>
        <p:spPr>
          <a:xfrm>
            <a:off x="934189" y="2804979"/>
            <a:ext cx="504497" cy="514584"/>
          </a:xfrm>
          <a:prstGeom prst="ellipse">
            <a:avLst/>
          </a:prstGeom>
          <a:solidFill>
            <a:srgbClr val="155F7E"/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ct val="40000"/>
              </a:spcBef>
              <a:buClr>
                <a:srgbClr val="007E3A"/>
              </a:buClr>
              <a:buFont typeface="Wingdings" pitchFamily="2" charset="2"/>
              <a:buChar char="ü"/>
              <a:defRPr/>
            </a:pPr>
            <a:endParaRPr lang="pt-BR" sz="1400"/>
          </a:p>
        </p:txBody>
      </p:sp>
      <p:sp>
        <p:nvSpPr>
          <p:cNvPr id="24" name="Rectangle 3">
            <a:hlinkClick r:id="" action="ppaction://noaction"/>
          </p:cNvPr>
          <p:cNvSpPr txBox="1">
            <a:spLocks noChangeArrowheads="1"/>
          </p:cNvSpPr>
          <p:nvPr/>
        </p:nvSpPr>
        <p:spPr>
          <a:xfrm>
            <a:off x="1017068" y="2106095"/>
            <a:ext cx="6988628" cy="547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2400"/>
              </a:spcAft>
              <a:buClr>
                <a:schemeClr val="bg1"/>
              </a:buClr>
              <a:buNone/>
              <a:tabLst>
                <a:tab pos="536575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2</a:t>
            </a:r>
            <a:r>
              <a:rPr lang="pt-BR" sz="2000" b="1" dirty="0">
                <a:solidFill>
                  <a:srgbClr val="004466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		Fiscal subnacional</a:t>
            </a:r>
            <a:endParaRPr lang="pt-BR" sz="2000" b="1" dirty="0">
              <a:solidFill>
                <a:srgbClr val="007E3A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14" name="Rectangle 3">
            <a:hlinkClick r:id="" action="ppaction://noaction"/>
          </p:cNvPr>
          <p:cNvSpPr txBox="1">
            <a:spLocks noChangeArrowheads="1"/>
          </p:cNvSpPr>
          <p:nvPr/>
        </p:nvSpPr>
        <p:spPr>
          <a:xfrm>
            <a:off x="1017068" y="2750907"/>
            <a:ext cx="6988628" cy="657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2400"/>
              </a:spcAft>
              <a:buClr>
                <a:schemeClr val="bg1"/>
              </a:buClr>
              <a:buNone/>
              <a:tabLst>
                <a:tab pos="536575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3</a:t>
            </a:r>
            <a:r>
              <a:rPr lang="pt-BR" sz="2000" b="1" dirty="0">
                <a:solidFill>
                  <a:srgbClr val="004466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		Medidas econômicas no combate ao Covid-19</a:t>
            </a:r>
            <a:endParaRPr lang="pt-BR" sz="2000" b="1" dirty="0">
              <a:solidFill>
                <a:srgbClr val="007E3A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13" name="Rectangle 3">
            <a:hlinkClick r:id="" action="ppaction://noaction"/>
          </p:cNvPr>
          <p:cNvSpPr txBox="1">
            <a:spLocks noChangeArrowheads="1"/>
          </p:cNvSpPr>
          <p:nvPr/>
        </p:nvSpPr>
        <p:spPr>
          <a:xfrm>
            <a:off x="1008828" y="1458532"/>
            <a:ext cx="6988628" cy="547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2400"/>
              </a:spcAft>
              <a:buClr>
                <a:schemeClr val="bg1"/>
              </a:buClr>
              <a:buNone/>
              <a:tabLst>
                <a:tab pos="536575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1</a:t>
            </a:r>
            <a:r>
              <a:rPr lang="pt-BR" sz="2000" b="1" dirty="0">
                <a:solidFill>
                  <a:srgbClr val="004466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		Panorama fiscal atual</a:t>
            </a:r>
            <a:endParaRPr lang="pt-BR" sz="2000" b="1" dirty="0">
              <a:solidFill>
                <a:srgbClr val="007E3A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3" name="Elipse 2">
            <a:hlinkClick r:id="" action="ppaction://noaction"/>
            <a:extLst>
              <a:ext uri="{FF2B5EF4-FFF2-40B4-BE49-F238E27FC236}">
                <a16:creationId xmlns:a16="http://schemas.microsoft.com/office/drawing/2014/main" xmlns="" id="{EB5CAEED-B9D4-4D26-9410-D814AA98183C}"/>
              </a:ext>
            </a:extLst>
          </p:cNvPr>
          <p:cNvSpPr/>
          <p:nvPr/>
        </p:nvSpPr>
        <p:spPr>
          <a:xfrm>
            <a:off x="971600" y="3501008"/>
            <a:ext cx="504497" cy="514584"/>
          </a:xfrm>
          <a:prstGeom prst="ellipse">
            <a:avLst/>
          </a:prstGeom>
          <a:solidFill>
            <a:srgbClr val="155F7E"/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ct val="40000"/>
              </a:spcBef>
              <a:buClr>
                <a:srgbClr val="007E3A"/>
              </a:buClr>
              <a:buFont typeface="Wingdings" pitchFamily="2" charset="2"/>
              <a:buChar char="ü"/>
              <a:defRPr/>
            </a:pPr>
            <a:endParaRPr lang="pt-BR" sz="1400" dirty="0"/>
          </a:p>
        </p:txBody>
      </p:sp>
      <p:sp>
        <p:nvSpPr>
          <p:cNvPr id="2" name="Rectangle 3">
            <a:hlinkClick r:id="" action="ppaction://noaction"/>
            <a:extLst>
              <a:ext uri="{FF2B5EF4-FFF2-40B4-BE49-F238E27FC236}">
                <a16:creationId xmlns:a16="http://schemas.microsoft.com/office/drawing/2014/main" xmlns="" id="{B3E4ACD7-48C4-4294-9C2C-4223A2ED71F8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8" y="3501008"/>
            <a:ext cx="6988628" cy="547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2400"/>
              </a:spcAft>
              <a:buClr>
                <a:schemeClr val="bg1"/>
              </a:buClr>
              <a:buNone/>
              <a:tabLst>
                <a:tab pos="536575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4</a:t>
            </a:r>
            <a:r>
              <a:rPr lang="pt-BR" sz="2000" b="1" dirty="0">
                <a:solidFill>
                  <a:srgbClr val="004466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		Projeções para os próximos anos</a:t>
            </a:r>
            <a:endParaRPr lang="pt-BR" sz="2000" b="1" dirty="0">
              <a:solidFill>
                <a:srgbClr val="007E3A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885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976718" y="4778515"/>
            <a:ext cx="3638175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7E3A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7E3A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7E3A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7E3A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Grupo de Conjuntura 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Diretoria de Estudos 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Políticas Macroeconômicas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Dimac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6791" y="313886"/>
            <a:ext cx="4959927" cy="357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None/>
              <a:tabLst>
                <a:tab pos="3141663" algn="ctr"/>
                <a:tab pos="6096000" algn="r"/>
              </a:tabLst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EQUIPE TÉCNICA RESPONSÁVEL:</a:t>
            </a: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None/>
              <a:tabLst>
                <a:tab pos="3141663" algn="ctr"/>
                <a:tab pos="6096000" algn="r"/>
              </a:tabLst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José Ronaldo de Castro Souza Júnior – Diretor </a:t>
            </a: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None/>
              <a:tabLst>
                <a:tab pos="3141663" algn="ctr"/>
                <a:tab pos="6096000" algn="r"/>
              </a:tabLst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Marco Antônio Freitas de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Hollanda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Cavalcanti – Diretor Adjunto</a:t>
            </a: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>
                <a:tab pos="3141663" algn="ctr"/>
                <a:tab pos="6096000" algn="r"/>
              </a:tabLst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Christian Vonbun</a:t>
            </a: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None/>
              <a:tabLst>
                <a:tab pos="3141663" algn="ctr"/>
                <a:tab pos="6096000" algn="r"/>
              </a:tabLst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Estêvão Kopschitz Xavier Bastos</a:t>
            </a: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>
                <a:tab pos="3141663" algn="ctr"/>
                <a:tab pos="6096000" algn="r"/>
              </a:tabLst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Francisco Eduardo de Luna e Almeida Santos </a:t>
            </a: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None/>
              <a:tabLst>
                <a:tab pos="3141663" algn="ctr"/>
                <a:tab pos="6096000" algn="r"/>
              </a:tabLst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Leonardo Mello de Carvalho</a:t>
            </a: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None/>
              <a:tabLst>
                <a:tab pos="3141663" algn="ctr"/>
                <a:tab pos="6096000" algn="r"/>
              </a:tabLst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Marcelo Nonnenberg</a:t>
            </a: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None/>
              <a:tabLst>
                <a:tab pos="3141663" algn="ctr"/>
                <a:tab pos="6096000" algn="r"/>
              </a:tabLst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Maria Andréia Parente Lameiras</a:t>
            </a: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None/>
              <a:tabLst>
                <a:tab pos="3141663" algn="ctr"/>
                <a:tab pos="6096000" algn="r"/>
              </a:tabLst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Mônica Mora Y Araujo de Couto e Silva Pessoa</a:t>
            </a: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None/>
              <a:tabLst>
                <a:tab pos="3141663" algn="ctr"/>
                <a:tab pos="6096000" algn="r"/>
              </a:tabLst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Paulo Mansur Levy</a:t>
            </a: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>
                <a:tab pos="3141663" algn="ctr"/>
                <a:tab pos="6096000" algn="r"/>
              </a:tabLst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Sandro Sacchet de Carvalho</a:t>
            </a: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>
                <a:tab pos="3141663" algn="ctr"/>
                <a:tab pos="6096000" algn="r"/>
              </a:tabLst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Vinicius dos Santos Cerqueira </a:t>
            </a: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None/>
              <a:tabLst>
                <a:tab pos="3141663" algn="ctr"/>
                <a:tab pos="6096000" algn="r"/>
              </a:tabLst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None/>
              <a:tabLst>
                <a:tab pos="3141663" algn="ctr"/>
                <a:tab pos="6096000" algn="r"/>
              </a:tabLst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886035" y="-1755"/>
            <a:ext cx="4122483" cy="356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>
                <a:tab pos="3141663" algn="ctr"/>
                <a:tab pos="6096000" algn="r"/>
              </a:tabLst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ASSISTENTES:</a:t>
            </a: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>
                <a:tab pos="3141663" algn="ctr"/>
                <a:tab pos="6096000" algn="r"/>
              </a:tabLst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 Cecília Kreter</a:t>
            </a: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None/>
              <a:tabLst>
                <a:tab pos="3141663" algn="ctr"/>
                <a:tab pos="6096000" algn="r"/>
              </a:tabLst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Augusto Lopes dos Santos Borges </a:t>
            </a: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None/>
              <a:tabLst>
                <a:tab pos="3141663" algn="ctr"/>
                <a:tab pos="6096000" algn="r"/>
              </a:tabLst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Caio Rodrigues Gomes Leite</a:t>
            </a: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>
                <a:tab pos="3141663" algn="ctr"/>
                <a:tab pos="6096000" algn="r"/>
              </a:tabLst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Felipe dos Santos Martins</a:t>
            </a: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None/>
              <a:tabLst>
                <a:tab pos="3141663" algn="ctr"/>
                <a:tab pos="6096000" algn="r"/>
              </a:tabLst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Felipe Moraes Cornelio</a:t>
            </a: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None/>
              <a:tabLst>
                <a:tab pos="3141663" algn="ctr"/>
                <a:tab pos="6096000" algn="r"/>
              </a:tabLst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Felipe Simplicio Ferreira</a:t>
            </a: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>
                <a:tab pos="3141663" algn="ctr"/>
                <a:tab pos="6096000" algn="r"/>
              </a:tabLst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Leonardo Simão Lago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Alvite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None/>
              <a:tabLst>
                <a:tab pos="3141663" algn="ctr"/>
                <a:tab pos="6096000" algn="r"/>
              </a:tabLst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Marcelo Lima de Moraes</a:t>
            </a: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None/>
              <a:tabLst>
                <a:tab pos="3141663" algn="ctr"/>
                <a:tab pos="6096000" algn="r"/>
              </a:tabLst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Mateus de Azevedo Araújo</a:t>
            </a: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None/>
              <a:tabLst>
                <a:tab pos="3141663" algn="ctr"/>
                <a:tab pos="6096000" algn="r"/>
              </a:tabLst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Pedro Mendes Garcia</a:t>
            </a: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None/>
              <a:tabLst>
                <a:tab pos="3141663" algn="ctr"/>
                <a:tab pos="6096000" algn="r"/>
              </a:tabLst>
              <a:defRPr/>
            </a:pP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Tarsylla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da Silva de Godoy Oliveira</a:t>
            </a: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None/>
              <a:tabLst>
                <a:tab pos="3141663" algn="ctr"/>
                <a:tab pos="6096000" algn="r"/>
              </a:tabLst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217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957" y="3321493"/>
            <a:ext cx="5986918" cy="1207796"/>
          </a:xfrm>
          <a:prstGeom prst="rect">
            <a:avLst/>
          </a:prstGeom>
        </p:spPr>
      </p:pic>
      <p:sp>
        <p:nvSpPr>
          <p:cNvPr id="16" name="Elipse 15"/>
          <p:cNvSpPr/>
          <p:nvPr/>
        </p:nvSpPr>
        <p:spPr>
          <a:xfrm>
            <a:off x="1360538" y="3496644"/>
            <a:ext cx="850360" cy="850360"/>
          </a:xfrm>
          <a:prstGeom prst="ellipse">
            <a:avLst/>
          </a:prstGeom>
          <a:solidFill>
            <a:srgbClr val="155F7E"/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ct val="40000"/>
              </a:spcBef>
              <a:buClr>
                <a:srgbClr val="007E3A"/>
              </a:buClr>
              <a:buFont typeface="Wingdings" pitchFamily="2" charset="2"/>
              <a:buChar char="ü"/>
              <a:defRPr/>
            </a:pPr>
            <a:endParaRPr lang="pt-BR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2523149" y="3395607"/>
            <a:ext cx="4430101" cy="1053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2400"/>
              </a:spcAft>
              <a:buClr>
                <a:schemeClr val="bg1"/>
              </a:buClr>
              <a:buNone/>
              <a:tabLst>
                <a:tab pos="536575" algn="l"/>
              </a:tabLst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Panorama fiscal atual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1214678" y="3522350"/>
            <a:ext cx="1102432" cy="887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2400"/>
              </a:spcAft>
              <a:buClr>
                <a:schemeClr val="bg1"/>
              </a:buClr>
              <a:buNone/>
              <a:tabLst>
                <a:tab pos="536575" algn="l"/>
              </a:tabLst>
              <a:defRPr/>
            </a:pP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1</a:t>
            </a:r>
            <a:endParaRPr lang="pt-BR" sz="3200" b="1" dirty="0">
              <a:solidFill>
                <a:srgbClr val="007E3A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306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348208"/>
            <a:ext cx="5906910" cy="1117229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primário do Setor Público</a:t>
            </a:r>
          </a:p>
          <a:p>
            <a:pPr algn="l">
              <a:defRPr/>
            </a:pPr>
            <a:r>
              <a:rPr lang="pt-BR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% do PIB a preços correntes *</a:t>
            </a:r>
          </a:p>
          <a:p>
            <a:pPr algn="l">
              <a:defRPr/>
            </a:pPr>
            <a:endParaRPr lang="pt-BR" sz="3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9512" y="6533261"/>
            <a:ext cx="7416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BCB. Elaboração: Grupo de Conjuntura da </a:t>
            </a:r>
            <a:r>
              <a:rPr lang="pt-BR" sz="1200" dirty="0" err="1"/>
              <a:t>Dimac</a:t>
            </a:r>
            <a:r>
              <a:rPr lang="pt-BR" sz="1200" dirty="0"/>
              <a:t>/Ipea.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092746"/>
              </p:ext>
            </p:extLst>
          </p:nvPr>
        </p:nvGraphicFramePr>
        <p:xfrm>
          <a:off x="1043608" y="2992492"/>
          <a:ext cx="7056785" cy="3334323"/>
        </p:xfrm>
        <a:graphic>
          <a:graphicData uri="http://schemas.openxmlformats.org/drawingml/2006/table">
            <a:tbl>
              <a:tblPr/>
              <a:tblGrid>
                <a:gridCol w="17324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38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38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86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134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145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426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Período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6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61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Janeiro-agosto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61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Acumulado em doze meses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61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23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6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61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6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61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6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61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Até ago./2019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6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61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Até ago./2020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76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61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61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Primário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76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-0,2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76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-12,2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76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-0,9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76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-1,4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76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-8,5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76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630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Governo central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-0,6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-12,8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-1,2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-1,6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-9,0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61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Subnacional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61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Estatais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61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Juros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-5,0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-4,5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-5,1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-5,0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-4,5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261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Nominal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-5,2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-16,7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-5,9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-6,5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-13,0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38E409D6-2EC9-4EAA-86DA-9F2094647B37}"/>
              </a:ext>
            </a:extLst>
          </p:cNvPr>
          <p:cNvSpPr txBox="1"/>
          <p:nvPr/>
        </p:nvSpPr>
        <p:spPr>
          <a:xfrm>
            <a:off x="323528" y="162880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Piora sensível do resultado primário em função da Pandemia: -12,2% do PIB frente a</a:t>
            </a:r>
          </a:p>
          <a:p>
            <a:r>
              <a:rPr lang="pt-BR" dirty="0"/>
              <a:t> -0,2% do PIB no mesmo período do ano anterior.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Por outro lado, tem-se uma diminuição do montante pago com juros, dada as reduções recentes.</a:t>
            </a:r>
          </a:p>
        </p:txBody>
      </p:sp>
    </p:spTree>
    <p:extLst>
      <p:ext uri="{BB962C8B-B14F-4D97-AF65-F5344CB8AC3E}">
        <p14:creationId xmlns:p14="http://schemas.microsoft.com/office/powerpoint/2010/main" val="3378684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6306730" cy="128342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2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Evolução da Dívida Bruta do Governo Geral e da Dívida Líquida do Setor Público</a:t>
            </a:r>
          </a:p>
          <a:p>
            <a:pPr algn="l">
              <a:defRPr/>
            </a:pPr>
            <a:r>
              <a:rPr lang="pt-BR" sz="18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 PIB</a:t>
            </a:r>
          </a:p>
          <a:p>
            <a:pPr algn="l">
              <a:defRPr/>
            </a:pPr>
            <a:endParaRPr lang="pt-BR" sz="28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9512" y="6497636"/>
            <a:ext cx="7416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/>
              <a:t>Fonte: BCB. Elaboração: Grupo de Conjuntura da Dimac/Ipea</a:t>
            </a:r>
            <a:r>
              <a:rPr lang="pt-BR" sz="1200" dirty="0"/>
              <a:t>.</a:t>
            </a:r>
          </a:p>
        </p:txBody>
      </p:sp>
      <p:graphicFrame>
        <p:nvGraphicFramePr>
          <p:cNvPr id="6" name="Gráfic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516047"/>
              </p:ext>
            </p:extLst>
          </p:nvPr>
        </p:nvGraphicFramePr>
        <p:xfrm>
          <a:off x="1" y="1340768"/>
          <a:ext cx="9144000" cy="5093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578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6306730" cy="128342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2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Fatores condicionantes da Dívida Líquida do Setor Público</a:t>
            </a:r>
          </a:p>
          <a:p>
            <a:pPr algn="l">
              <a:defRPr/>
            </a:pPr>
            <a:r>
              <a:rPr lang="pt-BR" sz="18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Efeito acumulado em 12 meses em % PIB</a:t>
            </a:r>
          </a:p>
          <a:p>
            <a:pPr algn="l">
              <a:defRPr/>
            </a:pPr>
            <a:endParaRPr lang="pt-BR" sz="28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9512" y="640307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BCB. Elaboração: Grupo de Conjuntura da </a:t>
            </a:r>
            <a:r>
              <a:rPr lang="pt-BR" sz="1200" dirty="0" err="1"/>
              <a:t>Dimac</a:t>
            </a:r>
            <a:r>
              <a:rPr lang="pt-BR" sz="1200" dirty="0"/>
              <a:t>/Ipea.</a:t>
            </a:r>
          </a:p>
          <a:p>
            <a:r>
              <a:rPr lang="pt-BR" sz="1200" dirty="0"/>
              <a:t>Nota: valores de 2020 acumulados até agosto.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519099" y="5085184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endParaRPr lang="pt-BR" sz="1000" dirty="0"/>
          </a:p>
        </p:txBody>
      </p:sp>
      <p:graphicFrame>
        <p:nvGraphicFramePr>
          <p:cNvPr id="6" name="Gráfic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356782"/>
              </p:ext>
            </p:extLst>
          </p:nvPr>
        </p:nvGraphicFramePr>
        <p:xfrm>
          <a:off x="0" y="1035063"/>
          <a:ext cx="9144000" cy="5376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3632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5906910" cy="1034129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Evolução das Receitas e Despesas do Governo Central </a:t>
            </a:r>
          </a:p>
          <a:p>
            <a:pPr algn="l">
              <a:defRPr/>
            </a:pPr>
            <a:r>
              <a:rPr lang="pt-BR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R$ milhões de agosto/2020 e %</a:t>
            </a:r>
            <a:endParaRPr lang="pt-BR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7504" y="6453336"/>
            <a:ext cx="842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STN. Elaboração: Grupo de Conjuntura da </a:t>
            </a:r>
            <a:r>
              <a:rPr lang="pt-BR" sz="1200" dirty="0" err="1"/>
              <a:t>Dimac</a:t>
            </a:r>
            <a:r>
              <a:rPr lang="pt-BR" sz="1200" dirty="0"/>
              <a:t>/Ipea.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329935"/>
              </p:ext>
            </p:extLst>
          </p:nvPr>
        </p:nvGraphicFramePr>
        <p:xfrm>
          <a:off x="457200" y="1196752"/>
          <a:ext cx="8219256" cy="5256580"/>
        </p:xfrm>
        <a:graphic>
          <a:graphicData uri="http://schemas.openxmlformats.org/drawingml/2006/table">
            <a:tbl>
              <a:tblPr/>
              <a:tblGrid>
                <a:gridCol w="39305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78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2787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329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225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Período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761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Janeiro-agosto (preços constantes, R$ milhões de ago./2020)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61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Taxa de variação (%)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61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26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61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61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61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26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 1. Receita total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1.052.128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894.148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-15,0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26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   1.1 Receitas administradas pela RFB</a:t>
                      </a:r>
                    </a:p>
                  </a:txBody>
                  <a:tcPr marL="6757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658.792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556.495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-15,5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4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1.2 Arrecadação do Regime Geral de Previdência Social (RGPS)</a:t>
                      </a:r>
                    </a:p>
                  </a:txBody>
                  <a:tcPr marL="135158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268.207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233.863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-12,8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26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   1.3 Receitas não administradas</a:t>
                      </a:r>
                    </a:p>
                  </a:txBody>
                  <a:tcPr marL="6757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125.177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103.928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-17,0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26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 2. Transferências a estados e municípios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191.912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172.343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-10,2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26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 3. Receita líquida (1-2)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860.216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721.806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-16,1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26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 4. Despesa total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913.482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1.325.890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45,1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26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4.1 Pessoal e encargos sociais</a:t>
                      </a:r>
                    </a:p>
                  </a:txBody>
                  <a:tcPr marL="135158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210.125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209.679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-0,2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26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4.2 Benefícios da previdência</a:t>
                      </a:r>
                    </a:p>
                  </a:txBody>
                  <a:tcPr marL="135158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404.152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460.535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14,0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26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4.3 Outras despesas obrigatórias</a:t>
                      </a:r>
                    </a:p>
                  </a:txBody>
                  <a:tcPr marL="135158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141.909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510.018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259,4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94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4.4 Despesas do Poder Executivo sujeitas à programação financeira</a:t>
                      </a:r>
                    </a:p>
                  </a:txBody>
                  <a:tcPr marL="135158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157.295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145.659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-7,4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26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 5. Resultado previdenciário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-135.945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-226.671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66,7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26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 6. Fundo soberano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26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 7. Resultado primário (3-4+6)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-53.266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-604.084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176180"/>
                          </a:solidFill>
                          <a:effectLst/>
                          <a:latin typeface="Calibri"/>
                        </a:rPr>
                        <a:t>1034,1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2" name="Retângulo Arredondado 1">
            <a:extLst>
              <a:ext uri="{FF2B5EF4-FFF2-40B4-BE49-F238E27FC236}">
                <a16:creationId xmlns:a16="http://schemas.microsoft.com/office/drawing/2014/main" xmlns="" id="{249426BB-7F2F-F84D-800B-75585A483600}"/>
              </a:ext>
            </a:extLst>
          </p:cNvPr>
          <p:cNvSpPr/>
          <p:nvPr/>
        </p:nvSpPr>
        <p:spPr>
          <a:xfrm>
            <a:off x="457200" y="4869160"/>
            <a:ext cx="8075240" cy="288032"/>
          </a:xfrm>
          <a:prstGeom prst="roundRect">
            <a:avLst/>
          </a:prstGeom>
          <a:solidFill>
            <a:srgbClr val="FFC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2124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957" y="3321493"/>
            <a:ext cx="5986918" cy="1207796"/>
          </a:xfrm>
          <a:prstGeom prst="rect">
            <a:avLst/>
          </a:prstGeom>
        </p:spPr>
      </p:pic>
      <p:sp>
        <p:nvSpPr>
          <p:cNvPr id="16" name="Elipse 15"/>
          <p:cNvSpPr/>
          <p:nvPr/>
        </p:nvSpPr>
        <p:spPr>
          <a:xfrm>
            <a:off x="1360538" y="3496644"/>
            <a:ext cx="850360" cy="850360"/>
          </a:xfrm>
          <a:prstGeom prst="ellipse">
            <a:avLst/>
          </a:prstGeom>
          <a:solidFill>
            <a:srgbClr val="155F7E"/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ct val="40000"/>
              </a:spcBef>
              <a:buClr>
                <a:srgbClr val="007E3A"/>
              </a:buClr>
              <a:buFont typeface="Wingdings" pitchFamily="2" charset="2"/>
              <a:buChar char="ü"/>
              <a:defRPr/>
            </a:pPr>
            <a:endParaRPr lang="pt-BR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2523149" y="3395607"/>
            <a:ext cx="4430101" cy="1053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2400"/>
              </a:spcAft>
              <a:buClr>
                <a:schemeClr val="bg1"/>
              </a:buClr>
              <a:buNone/>
              <a:tabLst>
                <a:tab pos="536575" algn="l"/>
              </a:tabLst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Estados e Municípios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1214678" y="3522350"/>
            <a:ext cx="1102432" cy="887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2400"/>
              </a:spcAft>
              <a:buClr>
                <a:schemeClr val="bg1"/>
              </a:buClr>
              <a:buNone/>
              <a:tabLst>
                <a:tab pos="536575" algn="l"/>
              </a:tabLst>
              <a:defRPr/>
            </a:pP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2</a:t>
            </a:r>
            <a:endParaRPr lang="pt-BR" sz="3200" b="1" dirty="0">
              <a:solidFill>
                <a:srgbClr val="007E3A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34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72008" y="116632"/>
            <a:ext cx="6444208" cy="8679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Evolução das despesas com pessoal ativo e inativo dos estados.</a:t>
            </a:r>
          </a:p>
          <a:p>
            <a:pPr algn="l">
              <a:defRPr/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 2010 = 100.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79512" y="6227708"/>
            <a:ext cx="8677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Nota Técnica – Ajuste nas despesas de pessoal do setor público: cenários exploratórios para o período 2020-2019 – Carta de Conjuntura IPEA. </a:t>
            </a:r>
          </a:p>
          <a:p>
            <a:r>
              <a:rPr lang="pt-BR" sz="1200" dirty="0"/>
              <a:t>Elaboração: Grupo de Conjuntura da </a:t>
            </a:r>
            <a:r>
              <a:rPr lang="pt-BR" sz="1200" dirty="0" err="1"/>
              <a:t>Dimac</a:t>
            </a:r>
            <a:r>
              <a:rPr lang="pt-BR" sz="1200" dirty="0"/>
              <a:t>/Ipea.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4EE86076-998A-4F95-B678-6391436498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585533"/>
              </p:ext>
            </p:extLst>
          </p:nvPr>
        </p:nvGraphicFramePr>
        <p:xfrm>
          <a:off x="899592" y="1628800"/>
          <a:ext cx="727280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91562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1684</Words>
  <Application>Microsoft Office PowerPoint</Application>
  <PresentationFormat>Apresentação na tela (4:3)</PresentationFormat>
  <Paragraphs>427</Paragraphs>
  <Slides>20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Times New Roman</vt:lpstr>
      <vt:lpstr>Wingdings</vt:lpstr>
      <vt:lpstr>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 dos Santos Martins</dc:creator>
  <cp:lastModifiedBy>Diego Roque da Cunha Simoes Roque</cp:lastModifiedBy>
  <cp:revision>136</cp:revision>
  <dcterms:created xsi:type="dcterms:W3CDTF">2018-04-09T17:52:31Z</dcterms:created>
  <dcterms:modified xsi:type="dcterms:W3CDTF">2020-10-14T20:52:54Z</dcterms:modified>
</cp:coreProperties>
</file>