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318" r:id="rId3"/>
    <p:sldId id="258" r:id="rId4"/>
    <p:sldId id="273" r:id="rId5"/>
    <p:sldId id="265" r:id="rId6"/>
    <p:sldId id="319" r:id="rId7"/>
    <p:sldId id="272" r:id="rId8"/>
    <p:sldId id="320" r:id="rId9"/>
    <p:sldId id="266" r:id="rId10"/>
    <p:sldId id="321" r:id="rId11"/>
    <p:sldId id="274" r:id="rId12"/>
    <p:sldId id="322" r:id="rId13"/>
    <p:sldId id="260" r:id="rId14"/>
    <p:sldId id="284" r:id="rId15"/>
    <p:sldId id="316" r:id="rId16"/>
    <p:sldId id="317" r:id="rId17"/>
    <p:sldId id="289" r:id="rId18"/>
    <p:sldId id="290" r:id="rId19"/>
    <p:sldId id="323" r:id="rId20"/>
    <p:sldId id="285" r:id="rId21"/>
    <p:sldId id="324" r:id="rId22"/>
    <p:sldId id="325" r:id="rId23"/>
    <p:sldId id="261" r:id="rId24"/>
  </p:sldIdLst>
  <p:sldSz cx="12192000" cy="6858000"/>
  <p:notesSz cx="6858000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9601733850\Documents\Documentos\Nova%20pasta\OCDE_GastoPessoal%25PIB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9601733850\Documents\Documentos\Nova%20pasta\OCDE_GastoTotal%25PIB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lly.sartorio\AppData\Local\Microsoft\Windows\INetCache\Content.Outlook\HKHI59WD\D&#237;vida%20Bruta%20do%20Governo%20Geral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9601733850\Documents\Documentos\Gabinete\C&#243;pia%20de%20GastoDisc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39601733850\Documents\Documentos\Nova%20pasta\OCDE_GastoPessoal%25PI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n-cs"/>
              </a:defRPr>
            </a:pPr>
            <a:r>
              <a:rPr lang="pt-BR" sz="1200" b="1" dirty="0">
                <a:solidFill>
                  <a:schemeClr val="bg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Quantitativo de Servidores Ativos </a:t>
            </a:r>
          </a:p>
          <a:p>
            <a:pPr algn="l">
              <a:defRPr sz="120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pPr>
            <a:r>
              <a:rPr lang="pt-BR" sz="1200" b="0" dirty="0">
                <a:solidFill>
                  <a:schemeClr val="bg2">
                    <a:lumMod val="50000"/>
                  </a:schemeClr>
                </a:solidFill>
                <a:effectLst/>
                <a:latin typeface="Gadugi" panose="020B0502040204020203" pitchFamily="34" charset="0"/>
                <a:ea typeface="Gadugi" panose="020B0502040204020203" pitchFamily="34" charset="0"/>
              </a:rPr>
              <a:t>(2001 – 2018)</a:t>
            </a:r>
          </a:p>
        </c:rich>
      </c:tx>
      <c:layout>
        <c:manualLayout>
          <c:xMode val="edge"/>
          <c:yMode val="edge"/>
          <c:x val="1.9664852515818152E-2"/>
          <c:y val="2.9483939656137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200" b="0" i="0" u="none" strike="noStrike" kern="1200" spc="0" baseline="0">
              <a:solidFill>
                <a:schemeClr val="bg2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993717070430588E-2"/>
          <c:y val="0.16825926539294495"/>
          <c:w val="0.95001427938538507"/>
          <c:h val="0.75449882452970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16016211057649E-3"/>
                  <c:y val="1.0697790779851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3C1-4558-8CAB-79068240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494752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1-4558-8CAB-79068240A83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493272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1-4558-8CAB-79068240A83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#,##0</c:formatCode>
                <c:ptCount val="1"/>
                <c:pt idx="0">
                  <c:v>493422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1-4558-8CAB-79068240A837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4448938321536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C1-4558-8CAB-79068240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#,##0</c:formatCode>
                <c:ptCount val="1"/>
                <c:pt idx="0">
                  <c:v>507204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1-4558-8CAB-79068240A837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Plan1!$F$2</c:f>
              <c:numCache>
                <c:formatCode>#,##0</c:formatCode>
                <c:ptCount val="1"/>
                <c:pt idx="0">
                  <c:v>517998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C1-4558-8CAB-79068240A837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Plan1!$G$2</c:f>
              <c:numCache>
                <c:formatCode>#,##0</c:formatCode>
                <c:ptCount val="1"/>
                <c:pt idx="0">
                  <c:v>536114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C1-4558-8CAB-79068240A837}"/>
            </c:ext>
          </c:extLst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4448938321536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C1-4558-8CAB-79068240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Plan1!$H$2</c:f>
              <c:numCache>
                <c:formatCode>#,##0</c:formatCode>
                <c:ptCount val="1"/>
                <c:pt idx="0">
                  <c:v>534233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C1-4558-8CAB-79068240A837}"/>
            </c:ext>
          </c:extLst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Plan1!$I$2</c:f>
              <c:numCache>
                <c:formatCode>#,##0</c:formatCode>
                <c:ptCount val="1"/>
                <c:pt idx="0">
                  <c:v>545241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3C1-4558-8CAB-79068240A837}"/>
            </c:ext>
          </c:extLst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Plan1!$J$2</c:f>
              <c:numCache>
                <c:formatCode>#,##0</c:formatCode>
                <c:ptCount val="1"/>
                <c:pt idx="0">
                  <c:v>562264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C1-4558-8CAB-79068240A837}"/>
            </c:ext>
          </c:extLst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Plan1!$K$2</c:f>
              <c:numCache>
                <c:formatCode>#,##0</c:formatCode>
                <c:ptCount val="1"/>
                <c:pt idx="0">
                  <c:v>580352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C1-4558-8CAB-79068240A837}"/>
            </c:ext>
          </c:extLst>
        </c:ser>
        <c:ser>
          <c:idx val="10"/>
          <c:order val="10"/>
          <c:tx>
            <c:strRef>
              <c:f>Plan1!$L$1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Plan1!$L$2</c:f>
              <c:numCache>
                <c:formatCode>#,##0</c:formatCode>
                <c:ptCount val="1"/>
                <c:pt idx="0">
                  <c:v>585119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C1-4558-8CAB-79068240A837}"/>
            </c:ext>
          </c:extLst>
        </c:ser>
        <c:ser>
          <c:idx val="11"/>
          <c:order val="11"/>
          <c:tx>
            <c:strRef>
              <c:f>Plan1!$M$1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Plan1!$M$2</c:f>
              <c:numCache>
                <c:formatCode>#,##0</c:formatCode>
                <c:ptCount val="1"/>
                <c:pt idx="0">
                  <c:v>590843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3C1-4558-8CAB-79068240A837}"/>
            </c:ext>
          </c:extLst>
        </c:ser>
        <c:ser>
          <c:idx val="12"/>
          <c:order val="12"/>
          <c:tx>
            <c:strRef>
              <c:f>Plan1!$N$1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926525109539245E-3"/>
                  <c:y val="-5.302421271886851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C1-4558-8CAB-79068240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Plan1!$N$2</c:f>
              <c:numCache>
                <c:formatCode>#,##0</c:formatCode>
                <c:ptCount val="1"/>
                <c:pt idx="0">
                  <c:v>602695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3C1-4558-8CAB-79068240A837}"/>
            </c:ext>
          </c:extLst>
        </c:ser>
        <c:ser>
          <c:idx val="13"/>
          <c:order val="13"/>
          <c:tx>
            <c:strRef>
              <c:f>Plan1!$O$1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Plan1!$O$2</c:f>
              <c:numCache>
                <c:formatCode>#,##0</c:formatCode>
                <c:ptCount val="1"/>
                <c:pt idx="0">
                  <c:v>624095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3C1-4558-8CAB-79068240A837}"/>
            </c:ext>
          </c:extLst>
        </c:ser>
        <c:ser>
          <c:idx val="14"/>
          <c:order val="14"/>
          <c:tx>
            <c:strRef>
              <c:f>Plan1!$P$1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Plan1!$P$2</c:f>
              <c:numCache>
                <c:formatCode>#,##0</c:formatCode>
                <c:ptCount val="1"/>
                <c:pt idx="0">
                  <c:v>627427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C1-4558-8CAB-79068240A837}"/>
            </c:ext>
          </c:extLst>
        </c:ser>
        <c:ser>
          <c:idx val="15"/>
          <c:order val="15"/>
          <c:tx>
            <c:strRef>
              <c:f>Plan1!$Q$1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Plan1!$Q$2</c:f>
              <c:numCache>
                <c:formatCode>#,##0</c:formatCode>
                <c:ptCount val="1"/>
                <c:pt idx="0">
                  <c:v>632485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3C1-4558-8CAB-79068240A837}"/>
            </c:ext>
          </c:extLst>
        </c:ser>
        <c:ser>
          <c:idx val="16"/>
          <c:order val="16"/>
          <c:tx>
            <c:strRef>
              <c:f>Plan1!$R$1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Plan1!$R$2</c:f>
              <c:numCache>
                <c:formatCode>#,##0</c:formatCode>
                <c:ptCount val="1"/>
                <c:pt idx="0">
                  <c:v>634157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33C1-4558-8CAB-79068240A837}"/>
            </c:ext>
          </c:extLst>
        </c:ser>
        <c:ser>
          <c:idx val="17"/>
          <c:order val="17"/>
          <c:tx>
            <c:strRef>
              <c:f>Plan1!$S$1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899647283574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3C1-4558-8CAB-79068240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Plan1!$S$2</c:f>
              <c:numCache>
                <c:formatCode>#,##0</c:formatCode>
                <c:ptCount val="1"/>
                <c:pt idx="0">
                  <c:v>630689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3C1-4558-8CAB-79068240A8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313072272"/>
        <c:axId val="-313076080"/>
      </c:barChart>
      <c:catAx>
        <c:axId val="-313072272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-313076080"/>
        <c:crosses val="autoZero"/>
        <c:auto val="1"/>
        <c:lblAlgn val="ctr"/>
        <c:lblOffset val="100"/>
        <c:noMultiLvlLbl val="0"/>
      </c:catAx>
      <c:valAx>
        <c:axId val="-313076080"/>
        <c:scaling>
          <c:orientation val="minMax"/>
          <c:max val="670000"/>
          <c:min val="450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-31307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637274679508053E-3"/>
          <c:y val="0.93875829796495824"/>
          <c:w val="0.9588081603435934"/>
          <c:h val="4.120907963427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200" b="1">
                <a:latin typeface="Gadugi" panose="020B0502040204020203" pitchFamily="34" charset="0"/>
              </a:rPr>
              <a:t>Governo Geral - Gasto com Pessoal % PIB</a:t>
            </a:r>
          </a:p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200" b="0">
                <a:latin typeface="Gadugi" panose="020B0502040204020203" pitchFamily="34" charset="0"/>
              </a:rPr>
              <a:t>(2005-2018)</a:t>
            </a:r>
          </a:p>
        </c:rich>
      </c:tx>
      <c:layout>
        <c:manualLayout>
          <c:xMode val="edge"/>
          <c:yMode val="edge"/>
          <c:x val="2.1433153743357289E-3"/>
          <c:y val="1.777849349012405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19580186915949E-2"/>
          <c:y val="0.20142815744803755"/>
          <c:w val="0.91929011066599131"/>
          <c:h val="0.72396312612328206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'OECD.Stat %'!$G$5</c:f>
              <c:strCache>
                <c:ptCount val="1"/>
                <c:pt idx="0">
                  <c:v>2005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%'!$G$6:$G$13</c:f>
              <c:numCache>
                <c:formatCode>0%</c:formatCode>
                <c:ptCount val="8"/>
                <c:pt idx="0">
                  <c:v>0</c:v>
                </c:pt>
                <c:pt idx="1">
                  <c:v>8.0998043412998294E-2</c:v>
                </c:pt>
                <c:pt idx="2">
                  <c:v>6.84349282932913E-2</c:v>
                </c:pt>
                <c:pt idx="3">
                  <c:v>9.9912922328051296E-2</c:v>
                </c:pt>
                <c:pt idx="4">
                  <c:v>0.10460427948167199</c:v>
                </c:pt>
                <c:pt idx="5">
                  <c:v>0.115118333788229</c:v>
                </c:pt>
                <c:pt idx="6">
                  <c:v>0.12040897426194</c:v>
                </c:pt>
                <c:pt idx="7">
                  <c:v>0.115295738183344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1-47C2-A624-55F0E137DB2B}"/>
            </c:ext>
          </c:extLst>
        </c:ser>
        <c:ser>
          <c:idx val="6"/>
          <c:order val="1"/>
          <c:tx>
            <c:strRef>
              <c:f>'OECD.Stat %'!$H$5</c:f>
              <c:strCache>
                <c:ptCount val="1"/>
                <c:pt idx="0">
                  <c:v>2006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%'!$H$6:$H$13</c:f>
              <c:numCache>
                <c:formatCode>0%</c:formatCode>
                <c:ptCount val="8"/>
                <c:pt idx="0">
                  <c:v>0</c:v>
                </c:pt>
                <c:pt idx="1">
                  <c:v>7.9377741532058593E-2</c:v>
                </c:pt>
                <c:pt idx="2">
                  <c:v>6.3914751089899802E-2</c:v>
                </c:pt>
                <c:pt idx="3">
                  <c:v>9.8532785111761001E-2</c:v>
                </c:pt>
                <c:pt idx="4">
                  <c:v>0.103148064918055</c:v>
                </c:pt>
                <c:pt idx="5">
                  <c:v>0.11611402592057</c:v>
                </c:pt>
                <c:pt idx="6">
                  <c:v>0.123637905939378</c:v>
                </c:pt>
                <c:pt idx="7">
                  <c:v>0.11178590844840701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A1-47C2-A624-55F0E137DB2B}"/>
            </c:ext>
          </c:extLst>
        </c:ser>
        <c:ser>
          <c:idx val="7"/>
          <c:order val="2"/>
          <c:tx>
            <c:strRef>
              <c:f>'OECD.Stat %'!$I$5</c:f>
              <c:strCache>
                <c:ptCount val="1"/>
                <c:pt idx="0">
                  <c:v>2007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%'!$I$6:$I$13</c:f>
              <c:numCache>
                <c:formatCode>0%</c:formatCode>
                <c:ptCount val="8"/>
                <c:pt idx="0">
                  <c:v>0</c:v>
                </c:pt>
                <c:pt idx="1">
                  <c:v>7.9724883328808199E-2</c:v>
                </c:pt>
                <c:pt idx="2">
                  <c:v>6.4537231049083099E-2</c:v>
                </c:pt>
                <c:pt idx="3">
                  <c:v>9.930901627887341E-2</c:v>
                </c:pt>
                <c:pt idx="4">
                  <c:v>0.100996875812266</c:v>
                </c:pt>
                <c:pt idx="5">
                  <c:v>0.116985133697839</c:v>
                </c:pt>
                <c:pt idx="6">
                  <c:v>0.12480060356047201</c:v>
                </c:pt>
                <c:pt idx="7">
                  <c:v>0.10994632856475101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A1-47C2-A624-55F0E137DB2B}"/>
            </c:ext>
          </c:extLst>
        </c:ser>
        <c:ser>
          <c:idx val="8"/>
          <c:order val="3"/>
          <c:tx>
            <c:strRef>
              <c:f>'OECD.Stat %'!$J$5</c:f>
              <c:strCache>
                <c:ptCount val="1"/>
                <c:pt idx="0">
                  <c:v>2008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%'!$J$6:$J$13</c:f>
              <c:numCache>
                <c:formatCode>0%</c:formatCode>
                <c:ptCount val="8"/>
                <c:pt idx="0">
                  <c:v>0</c:v>
                </c:pt>
                <c:pt idx="1">
                  <c:v>8.1919137724386401E-2</c:v>
                </c:pt>
                <c:pt idx="2">
                  <c:v>7.3377107101493699E-2</c:v>
                </c:pt>
                <c:pt idx="3">
                  <c:v>0.102529497184263</c:v>
                </c:pt>
                <c:pt idx="4">
                  <c:v>0.10271766136194299</c:v>
                </c:pt>
                <c:pt idx="5">
                  <c:v>0.11850212607767301</c:v>
                </c:pt>
                <c:pt idx="6">
                  <c:v>0.12605257448047699</c:v>
                </c:pt>
                <c:pt idx="7">
                  <c:v>0.11488255061178201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A1-47C2-A624-55F0E137DB2B}"/>
            </c:ext>
          </c:extLst>
        </c:ser>
        <c:ser>
          <c:idx val="9"/>
          <c:order val="4"/>
          <c:tx>
            <c:strRef>
              <c:f>'OECD.Stat %'!$K$5</c:f>
              <c:strCache>
                <c:ptCount val="1"/>
                <c:pt idx="0">
                  <c:v>2009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%'!$K$6:$K$13</c:f>
              <c:numCache>
                <c:formatCode>0%</c:formatCode>
                <c:ptCount val="8"/>
                <c:pt idx="0">
                  <c:v>0</c:v>
                </c:pt>
                <c:pt idx="1">
                  <c:v>9.0670473391880807E-2</c:v>
                </c:pt>
                <c:pt idx="2">
                  <c:v>8.2378610877406513E-2</c:v>
                </c:pt>
                <c:pt idx="3">
                  <c:v>0.10780179462398999</c:v>
                </c:pt>
                <c:pt idx="4">
                  <c:v>0.10996721920463999</c:v>
                </c:pt>
                <c:pt idx="5">
                  <c:v>0.13246197180230301</c:v>
                </c:pt>
                <c:pt idx="6">
                  <c:v>0.132313512038262</c:v>
                </c:pt>
                <c:pt idx="7">
                  <c:v>0.12739758748834101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A1-47C2-A624-55F0E137DB2B}"/>
            </c:ext>
          </c:extLst>
        </c:ser>
        <c:ser>
          <c:idx val="10"/>
          <c:order val="5"/>
          <c:tx>
            <c:strRef>
              <c:f>'OECD.Stat %'!$L$5</c:f>
              <c:strCache>
                <c:ptCount val="1"/>
                <c:pt idx="0">
                  <c:v>2010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%'!$L$6:$L$13</c:f>
              <c:numCache>
                <c:formatCode>0%</c:formatCode>
                <c:ptCount val="8"/>
                <c:pt idx="0">
                  <c:v>0</c:v>
                </c:pt>
                <c:pt idx="1">
                  <c:v>8.9693463506409998E-2</c:v>
                </c:pt>
                <c:pt idx="2">
                  <c:v>7.9616948013136707E-2</c:v>
                </c:pt>
                <c:pt idx="3">
                  <c:v>0.10731707707524001</c:v>
                </c:pt>
                <c:pt idx="4">
                  <c:v>0.108389231279166</c:v>
                </c:pt>
                <c:pt idx="5">
                  <c:v>0.128396137683991</c:v>
                </c:pt>
                <c:pt idx="6">
                  <c:v>0.12536932102576398</c:v>
                </c:pt>
                <c:pt idx="7">
                  <c:v>0.13386968100181598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A1-47C2-A624-55F0E137DB2B}"/>
            </c:ext>
          </c:extLst>
        </c:ser>
        <c:ser>
          <c:idx val="11"/>
          <c:order val="6"/>
          <c:tx>
            <c:strRef>
              <c:f>'OECD.Stat %'!$M$5</c:f>
              <c:strCache>
                <c:ptCount val="1"/>
                <c:pt idx="0">
                  <c:v>2011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%'!$M$6:$M$13</c:f>
              <c:numCache>
                <c:formatCode>0%</c:formatCode>
                <c:ptCount val="8"/>
                <c:pt idx="0">
                  <c:v>0</c:v>
                </c:pt>
                <c:pt idx="1">
                  <c:v>8.8554340327468298E-2</c:v>
                </c:pt>
                <c:pt idx="2">
                  <c:v>7.7017241123997202E-2</c:v>
                </c:pt>
                <c:pt idx="3">
                  <c:v>0.104159521242996</c:v>
                </c:pt>
                <c:pt idx="4">
                  <c:v>0.105464710809986</c:v>
                </c:pt>
                <c:pt idx="5">
                  <c:v>0.125851223998246</c:v>
                </c:pt>
                <c:pt idx="6">
                  <c:v>0.12364688457269001</c:v>
                </c:pt>
                <c:pt idx="7">
                  <c:v>0.13576728968896401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FA1-47C2-A624-55F0E137DB2B}"/>
            </c:ext>
          </c:extLst>
        </c:ser>
        <c:ser>
          <c:idx val="12"/>
          <c:order val="7"/>
          <c:tx>
            <c:strRef>
              <c:f>'OECD.Stat %'!$N$5</c:f>
              <c:strCache>
                <c:ptCount val="1"/>
                <c:pt idx="0">
                  <c:v>2012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%'!$N$6:$N$13</c:f>
              <c:numCache>
                <c:formatCode>0%</c:formatCode>
                <c:ptCount val="8"/>
                <c:pt idx="0">
                  <c:v>0</c:v>
                </c:pt>
                <c:pt idx="1">
                  <c:v>8.9733380010569505E-2</c:v>
                </c:pt>
                <c:pt idx="2">
                  <c:v>7.8902715724529296E-2</c:v>
                </c:pt>
                <c:pt idx="3">
                  <c:v>0.10009263439844202</c:v>
                </c:pt>
                <c:pt idx="4">
                  <c:v>0.10448829096480701</c:v>
                </c:pt>
                <c:pt idx="5">
                  <c:v>0.12549241955733401</c:v>
                </c:pt>
                <c:pt idx="6">
                  <c:v>0.12234545439440399</c:v>
                </c:pt>
                <c:pt idx="7">
                  <c:v>0.13678526860897899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A1-47C2-A624-55F0E137DB2B}"/>
            </c:ext>
          </c:extLst>
        </c:ser>
        <c:ser>
          <c:idx val="13"/>
          <c:order val="8"/>
          <c:tx>
            <c:strRef>
              <c:f>'OECD.Stat %'!$O$5</c:f>
              <c:strCache>
                <c:ptCount val="1"/>
                <c:pt idx="0">
                  <c:v>2013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%'!$O$6:$O$13</c:f>
              <c:numCache>
                <c:formatCode>0%</c:formatCode>
                <c:ptCount val="8"/>
                <c:pt idx="0">
                  <c:v>0</c:v>
                </c:pt>
                <c:pt idx="1">
                  <c:v>9.1346090935430391E-2</c:v>
                </c:pt>
                <c:pt idx="2">
                  <c:v>8.2849545918441111E-2</c:v>
                </c:pt>
                <c:pt idx="3">
                  <c:v>9.9229173973602688E-2</c:v>
                </c:pt>
                <c:pt idx="4">
                  <c:v>0.10374784085549199</c:v>
                </c:pt>
                <c:pt idx="5">
                  <c:v>0.12499480877089</c:v>
                </c:pt>
                <c:pt idx="6">
                  <c:v>0.126786816537341</c:v>
                </c:pt>
                <c:pt idx="7">
                  <c:v>0.13830796138306201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A1-47C2-A624-55F0E137DB2B}"/>
            </c:ext>
          </c:extLst>
        </c:ser>
        <c:ser>
          <c:idx val="14"/>
          <c:order val="9"/>
          <c:tx>
            <c:strRef>
              <c:f>'OECD.Stat %'!$P$5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%'!$P$6:$P$13</c:f>
              <c:numCache>
                <c:formatCode>0%</c:formatCode>
                <c:ptCount val="8"/>
                <c:pt idx="0">
                  <c:v>6.6205043736906902E-2</c:v>
                </c:pt>
                <c:pt idx="1">
                  <c:v>9.0463862949245397E-2</c:v>
                </c:pt>
                <c:pt idx="2">
                  <c:v>8.42698206070258E-2</c:v>
                </c:pt>
                <c:pt idx="3">
                  <c:v>9.7446607350283099E-2</c:v>
                </c:pt>
                <c:pt idx="4">
                  <c:v>0.10237629587288699</c:v>
                </c:pt>
                <c:pt idx="5">
                  <c:v>0.122411138046571</c:v>
                </c:pt>
                <c:pt idx="6">
                  <c:v>0.12780948382864499</c:v>
                </c:pt>
                <c:pt idx="7">
                  <c:v>0.13999817608346801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A1-47C2-A624-55F0E137DB2B}"/>
            </c:ext>
          </c:extLst>
        </c:ser>
        <c:ser>
          <c:idx val="15"/>
          <c:order val="10"/>
          <c:tx>
            <c:strRef>
              <c:f>'OECD.Stat %'!$Q$5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%'!$Q$6:$Q$13</c:f>
              <c:numCache>
                <c:formatCode>0%</c:formatCode>
                <c:ptCount val="8"/>
                <c:pt idx="0">
                  <c:v>6.8731887479930198E-2</c:v>
                </c:pt>
                <c:pt idx="1">
                  <c:v>9.0920714797423197E-2</c:v>
                </c:pt>
                <c:pt idx="2">
                  <c:v>8.6266309934217814E-2</c:v>
                </c:pt>
                <c:pt idx="3">
                  <c:v>9.6586427017463894E-2</c:v>
                </c:pt>
                <c:pt idx="4">
                  <c:v>0.100265360983558</c:v>
                </c:pt>
                <c:pt idx="5">
                  <c:v>0.125483875667629</c:v>
                </c:pt>
                <c:pt idx="6">
                  <c:v>0.13306960370673601</c:v>
                </c:pt>
                <c:pt idx="7">
                  <c:v>0.14109415784391499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FA1-47C2-A624-55F0E137DB2B}"/>
            </c:ext>
          </c:extLst>
        </c:ser>
        <c:ser>
          <c:idx val="16"/>
          <c:order val="11"/>
          <c:tx>
            <c:strRef>
              <c:f>'OECD.Stat %'!$R$5</c:f>
              <c:strCache>
                <c:ptCount val="1"/>
                <c:pt idx="0">
                  <c:v>2016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%'!$R$6:$R$13</c:f>
              <c:numCache>
                <c:formatCode>0%</c:formatCode>
                <c:ptCount val="8"/>
                <c:pt idx="0">
                  <c:v>7.1750742664237005E-2</c:v>
                </c:pt>
                <c:pt idx="1">
                  <c:v>8.6894250754631308E-2</c:v>
                </c:pt>
                <c:pt idx="2">
                  <c:v>9.0736757147909797E-2</c:v>
                </c:pt>
                <c:pt idx="3">
                  <c:v>9.6222484308037898E-2</c:v>
                </c:pt>
                <c:pt idx="4">
                  <c:v>9.9884805076463509E-2</c:v>
                </c:pt>
                <c:pt idx="5">
                  <c:v>0.12610792797438899</c:v>
                </c:pt>
                <c:pt idx="6">
                  <c:v>0.13514876248662699</c:v>
                </c:pt>
                <c:pt idx="7">
                  <c:v>0.14329508844334099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FA1-47C2-A624-55F0E137DB2B}"/>
            </c:ext>
          </c:extLst>
        </c:ser>
        <c:ser>
          <c:idx val="17"/>
          <c:order val="12"/>
          <c:tx>
            <c:strRef>
              <c:f>'OECD.Stat %'!$S$5</c:f>
              <c:strCache>
                <c:ptCount val="1"/>
                <c:pt idx="0">
                  <c:v>2017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%'!$S$6:$S$13</c:f>
              <c:numCache>
                <c:formatCode>0.0%</c:formatCode>
                <c:ptCount val="8"/>
                <c:pt idx="0">
                  <c:v>7.2847682119205295E-2</c:v>
                </c:pt>
                <c:pt idx="1">
                  <c:v>8.4373159415838797E-2</c:v>
                </c:pt>
                <c:pt idx="2">
                  <c:v>9.2439205909756114E-2</c:v>
                </c:pt>
                <c:pt idx="3">
                  <c:v>9.503806800108841E-2</c:v>
                </c:pt>
                <c:pt idx="4">
                  <c:v>9.9047880979493394E-2</c:v>
                </c:pt>
                <c:pt idx="5">
                  <c:v>0.124026153532931</c:v>
                </c:pt>
                <c:pt idx="6">
                  <c:v>0.13449999999999998</c:v>
                </c:pt>
                <c:pt idx="7">
                  <c:v>0.145392612969129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A1-47C2-A624-55F0E137DB2B}"/>
            </c:ext>
          </c:extLst>
        </c:ser>
        <c:ser>
          <c:idx val="18"/>
          <c:order val="13"/>
          <c:tx>
            <c:strRef>
              <c:f>'OECD.Stat %'!$T$5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cat>
          <c:val>
            <c:numRef>
              <c:f>'OECD.Stat %'!$T$6:$T$13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0.124649442467528</c:v>
                </c:pt>
                <c:pt idx="6">
                  <c:v>0.13140000000000002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FA1-47C2-A624-55F0E137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7"/>
        <c:axId val="-529411008"/>
        <c:axId val="-529409920"/>
      </c:barChart>
      <c:scatterChart>
        <c:scatterStyle val="lineMarker"/>
        <c:varyColors val="0"/>
        <c:ser>
          <c:idx val="0"/>
          <c:order val="14"/>
          <c:tx>
            <c:strRef>
              <c:f>'OECD.Stat %'!$U$5</c:f>
              <c:strCache>
                <c:ptCount val="1"/>
                <c:pt idx="0">
                  <c:v>(média)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19"/>
            <c:spPr>
              <a:noFill/>
              <a:ln w="12700">
                <a:noFill/>
              </a:ln>
            </c:spPr>
          </c:marker>
          <c:dPt>
            <c:idx val="7"/>
            <c:marker>
              <c:symbol val="dash"/>
              <c:size val="20"/>
            </c:marker>
            <c:bubble3D val="0"/>
            <c:extLst>
              <c:ext xmlns:c16="http://schemas.microsoft.com/office/drawing/2014/chart" uri="{C3380CC4-5D6E-409C-BE32-E72D297353CC}">
                <c16:uniqueId val="{0000000E-EFA1-47C2-A624-55F0E137DB2B}"/>
              </c:ext>
            </c:extLst>
          </c:dPt>
          <c:dLbls>
            <c:dLbl>
              <c:idx val="0"/>
              <c:layout>
                <c:manualLayout>
                  <c:x val="-2.5687136508673773E-2"/>
                  <c:y val="-5.7029162886804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A1-47C2-A624-55F0E137DB2B}"/>
                </c:ext>
              </c:extLst>
            </c:dLbl>
            <c:dLbl>
              <c:idx val="1"/>
              <c:layout>
                <c:manualLayout>
                  <c:x val="-3.603494645610953E-2"/>
                  <c:y val="-7.5388056752649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A1-47C2-A624-55F0E137DB2B}"/>
                </c:ext>
              </c:extLst>
            </c:dLbl>
            <c:dLbl>
              <c:idx val="2"/>
              <c:layout>
                <c:manualLayout>
                  <c:x val="-4.335857966270764E-2"/>
                  <c:y val="-0.1205547555440360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A1-47C2-A624-55F0E137DB2B}"/>
                </c:ext>
              </c:extLst>
            </c:dLbl>
            <c:dLbl>
              <c:idx val="3"/>
              <c:layout>
                <c:manualLayout>
                  <c:x val="-5.2631610128673165E-2"/>
                  <c:y val="-9.53966043403238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A1-47C2-A624-55F0E137DB2B}"/>
                </c:ext>
              </c:extLst>
            </c:dLbl>
            <c:dLbl>
              <c:idx val="4"/>
              <c:layout>
                <c:manualLayout>
                  <c:x val="-5.1757161620715662E-2"/>
                  <c:y val="-9.5396604340323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A1-47C2-A624-55F0E137DB2B}"/>
                </c:ext>
              </c:extLst>
            </c:dLbl>
            <c:dLbl>
              <c:idx val="5"/>
              <c:layout>
                <c:manualLayout>
                  <c:x val="-5.2631610128673081E-2"/>
                  <c:y val="-0.115920024577055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FA1-47C2-A624-55F0E137DB2B}"/>
                </c:ext>
              </c:extLst>
            </c:dLbl>
            <c:dLbl>
              <c:idx val="6"/>
              <c:layout>
                <c:manualLayout>
                  <c:x val="-5.5655786869510893E-2"/>
                  <c:y val="-8.931242353932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A1-47C2-A624-55F0E137DB2B}"/>
                </c:ext>
              </c:extLst>
            </c:dLbl>
            <c:dLbl>
              <c:idx val="7"/>
              <c:layout>
                <c:manualLayout>
                  <c:x val="-3.9961078070089098E-2"/>
                  <c:y val="-0.133841671397662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A1-47C2-A624-55F0E137DB2B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'OECD.Stat %'!$A$6:$A$13</c:f>
              <c:strCache>
                <c:ptCount val="8"/>
                <c:pt idx="0">
                  <c:v>Colômbia</c:v>
                </c:pt>
                <c:pt idx="1">
                  <c:v>México</c:v>
                </c:pt>
                <c:pt idx="2">
                  <c:v>Chile</c:v>
                </c:pt>
                <c:pt idx="3">
                  <c:v>Estados Unidos</c:v>
                </c:pt>
                <c:pt idx="4">
                  <c:v>União Européia</c:v>
                </c:pt>
                <c:pt idx="5">
                  <c:v>Canadá</c:v>
                </c:pt>
                <c:pt idx="6">
                  <c:v>Brasil</c:v>
                </c:pt>
                <c:pt idx="7">
                  <c:v>Africa do Sul</c:v>
                </c:pt>
              </c:strCache>
            </c:strRef>
          </c:xVal>
          <c:yVal>
            <c:numRef>
              <c:f>'OECD.Stat %'!$U$6:$U$13</c:f>
              <c:numCache>
                <c:formatCode>0%</c:formatCode>
                <c:ptCount val="8"/>
                <c:pt idx="0">
                  <c:v>6.988383900006985E-2</c:v>
                </c:pt>
                <c:pt idx="1">
                  <c:v>8.6513041699011473E-2</c:v>
                </c:pt>
                <c:pt idx="2">
                  <c:v>7.8826244060783715E-2</c:v>
                </c:pt>
                <c:pt idx="3">
                  <c:v>0.10032138529954561</c:v>
                </c:pt>
                <c:pt idx="4">
                  <c:v>0.10346911673849453</c:v>
                </c:pt>
                <c:pt idx="5">
                  <c:v>0.12332819421329452</c:v>
                </c:pt>
                <c:pt idx="6">
                  <c:v>0.12766356405948115</c:v>
                </c:pt>
                <c:pt idx="7">
                  <c:v>0.13029371917840765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EFA1-47C2-A624-55F0E137D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29411008"/>
        <c:axId val="-529409920"/>
      </c:scatterChart>
      <c:catAx>
        <c:axId val="-5294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9920"/>
        <c:crosses val="autoZero"/>
        <c:auto val="1"/>
        <c:lblAlgn val="ctr"/>
        <c:lblOffset val="100"/>
        <c:noMultiLvlLbl val="0"/>
      </c:catAx>
      <c:valAx>
        <c:axId val="-529409920"/>
        <c:scaling>
          <c:orientation val="minMax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11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txPr>
          <a:bodyPr/>
          <a:lstStyle/>
          <a:p>
            <a:pPr algn="ctr" rtl="0">
              <a:defRPr lang="en-US" sz="1200" b="0" i="1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9.6573853724825104E-2"/>
          <c:y val="3.485280867286477E-2"/>
          <c:w val="0.16119529248073794"/>
          <c:h val="9.8042303535587474E-2"/>
        </c:manualLayout>
      </c:layout>
      <c:overlay val="0"/>
      <c:txPr>
        <a:bodyPr/>
        <a:lstStyle/>
        <a:p>
          <a:pPr algn="ctr" rtl="0">
            <a:defRPr lang="en-US" sz="1200" b="0" i="1" u="none" strike="noStrike" kern="1200" spc="0" baseline="0">
              <a:solidFill>
                <a:srgbClr val="FF0000"/>
              </a:solidFill>
              <a:latin typeface="Gadugi" panose="020B050204020402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pPr>
            <a:r>
              <a:rPr lang="en-US" sz="1600" b="1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</a:rPr>
              <a:t>Despesa do Governo % PIB</a:t>
            </a:r>
          </a:p>
        </c:rich>
      </c:tx>
      <c:layout>
        <c:manualLayout>
          <c:xMode val="edge"/>
          <c:yMode val="edge"/>
          <c:x val="5.2278949002342442E-3"/>
          <c:y val="1.15942028985507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3149709878576722E-2"/>
          <c:y val="0.23768506675187481"/>
          <c:w val="0.87758982406900743"/>
          <c:h val="0.68391663349529053"/>
        </c:manualLayout>
      </c:layout>
      <c:lineChart>
        <c:grouping val="standard"/>
        <c:varyColors val="0"/>
        <c:ser>
          <c:idx val="1"/>
          <c:order val="1"/>
          <c:tx>
            <c:strRef>
              <c:f>'Despesa - Dados Bacen'!$J$8</c:f>
              <c:strCache>
                <c:ptCount val="1"/>
                <c:pt idx="0">
                  <c:v>Governo Federal</c:v>
                </c:pt>
              </c:strCache>
            </c:strRef>
          </c:tx>
          <c:spPr>
            <a:ln w="254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6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'Despesa - Dados Bacen'!$H$9:$H$27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'Despesa - Dados Bacen'!$J$9:$J$27</c:f>
              <c:numCache>
                <c:formatCode>0%</c:formatCode>
                <c:ptCount val="19"/>
                <c:pt idx="0">
                  <c:v>0.16633406627700495</c:v>
                </c:pt>
                <c:pt idx="1">
                  <c:v>0.17447258674778171</c:v>
                </c:pt>
                <c:pt idx="2">
                  <c:v>0.17861648739847155</c:v>
                </c:pt>
                <c:pt idx="3">
                  <c:v>0.17039271367161757</c:v>
                </c:pt>
                <c:pt idx="4">
                  <c:v>0.17555670900589188</c:v>
                </c:pt>
                <c:pt idx="5">
                  <c:v>0.18387825491244406</c:v>
                </c:pt>
                <c:pt idx="6">
                  <c:v>0.18882470743509203</c:v>
                </c:pt>
                <c:pt idx="7">
                  <c:v>0.18888600595678445</c:v>
                </c:pt>
                <c:pt idx="8">
                  <c:v>0.18214912706209596</c:v>
                </c:pt>
                <c:pt idx="9">
                  <c:v>0.19224871437536431</c:v>
                </c:pt>
                <c:pt idx="10">
                  <c:v>0.19848466241722848</c:v>
                </c:pt>
                <c:pt idx="11">
                  <c:v>0.18309009072039928</c:v>
                </c:pt>
                <c:pt idx="12">
                  <c:v>0.18663518073183635</c:v>
                </c:pt>
                <c:pt idx="13">
                  <c:v>0.18907435332238581</c:v>
                </c:pt>
                <c:pt idx="14">
                  <c:v>0.19924074988716103</c:v>
                </c:pt>
                <c:pt idx="15">
                  <c:v>0.2127230035196791</c:v>
                </c:pt>
                <c:pt idx="16">
                  <c:v>0.22661434181367487</c:v>
                </c:pt>
                <c:pt idx="17">
                  <c:v>0.21873249907988543</c:v>
                </c:pt>
                <c:pt idx="18">
                  <c:v>0.20019091609737125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7-44CF-B64C-CF127FDFA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29400672"/>
        <c:axId val="-529406112"/>
      </c:lineChart>
      <c:lineChart>
        <c:grouping val="standard"/>
        <c:varyColors val="0"/>
        <c:ser>
          <c:idx val="0"/>
          <c:order val="0"/>
          <c:tx>
            <c:strRef>
              <c:f>'Despesa - Dados Bacen'!$I$8</c:f>
              <c:strCache>
                <c:ptCount val="1"/>
                <c:pt idx="0">
                  <c:v>Setor Público Consolidado</c:v>
                </c:pt>
              </c:strCache>
            </c:strRef>
          </c:tx>
          <c:spPr>
            <a:ln w="2540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>
                  <a:lumMod val="75000"/>
                </a:schemeClr>
              </a:solidFill>
              <a:ln w="9525">
                <a:noFill/>
              </a:ln>
              <a:effectLst/>
            </c:spPr>
          </c:marker>
          <c:cat>
            <c:numRef>
              <c:f>'Despesa - Dados Bacen'!$H$9:$H$27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'Despesa - Dados Bacen'!$I$9:$I$27</c:f>
              <c:numCache>
                <c:formatCode>General</c:formatCode>
                <c:ptCount val="19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 formatCode="0%">
                  <c:v>0.42930433890841291</c:v>
                </c:pt>
                <c:pt idx="11" formatCode="0%">
                  <c:v>0.42761913907861421</c:v>
                </c:pt>
                <c:pt idx="12" formatCode="0%">
                  <c:v>0.425173067806354</c:v>
                </c:pt>
                <c:pt idx="13" formatCode="0%">
                  <c:v>0.4347062059792729</c:v>
                </c:pt>
                <c:pt idx="14" formatCode="0%">
                  <c:v>0.45000689378855174</c:v>
                </c:pt>
                <c:pt idx="15" formatCode="0%">
                  <c:v>0.50418716108318684</c:v>
                </c:pt>
                <c:pt idx="16" formatCode="0%">
                  <c:v>0.49785471194704689</c:v>
                </c:pt>
                <c:pt idx="17" formatCode="0%">
                  <c:v>0.49190508641689323</c:v>
                </c:pt>
                <c:pt idx="18" formatCode="0%">
                  <c:v>0.49315291868754585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37-44CF-B64C-CF127FDFA5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29408832"/>
        <c:axId val="-529397952"/>
      </c:lineChart>
      <c:catAx>
        <c:axId val="-52940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6112"/>
        <c:crosses val="autoZero"/>
        <c:auto val="1"/>
        <c:lblAlgn val="ctr"/>
        <c:lblOffset val="100"/>
        <c:noMultiLvlLbl val="0"/>
      </c:catAx>
      <c:valAx>
        <c:axId val="-529406112"/>
        <c:scaling>
          <c:orientation val="minMax"/>
          <c:max val="0.25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0672"/>
        <c:crosses val="autoZero"/>
        <c:crossBetween val="between"/>
        <c:majorUnit val="5.000000000000001E-2"/>
      </c:valAx>
      <c:catAx>
        <c:axId val="-5294088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29397952"/>
        <c:crosses val="autoZero"/>
        <c:auto val="1"/>
        <c:lblAlgn val="ctr"/>
        <c:lblOffset val="100"/>
        <c:noMultiLvlLbl val="0"/>
      </c:catAx>
      <c:valAx>
        <c:axId val="-529397952"/>
        <c:scaling>
          <c:orientation val="minMax"/>
          <c:max val="0.55000000000000004"/>
          <c:min val="0.4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8832"/>
        <c:crosses val="max"/>
        <c:crossBetween val="between"/>
        <c:majorUnit val="5.000000000000001E-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2428184246075897"/>
          <c:y val="9.6568765619408817E-2"/>
          <c:w val="0.57790159193852653"/>
          <c:h val="7.2364567415993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Evolução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da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Dívida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Bruta do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Governo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600" b="1" dirty="0" err="1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Geral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(% PIB)</a:t>
            </a:r>
          </a:p>
        </c:rich>
      </c:tx>
      <c:layout>
        <c:manualLayout>
          <c:xMode val="edge"/>
          <c:yMode val="edge"/>
          <c:x val="7.180190804442432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4560886868723496E-2"/>
          <c:y val="0.11417086936870714"/>
          <c:w val="0.95686274509803926"/>
          <c:h val="0.6679342959367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'[Dívida Bruta do Governo Geral.xlsx]anual'!$E$1</c:f>
              <c:strCache>
                <c:ptCount val="1"/>
                <c:pt idx="0">
                  <c:v>13762 - Dívida bruta do governo geral (% PIB) - Metodologia utilizada a partir de 2008 - 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6E-47AC-9049-46725D47317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'[Dívida Bruta do Governo Geral.xlsx]anual'!$B$7:$B$20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2019*</c:v>
                </c:pt>
              </c:strCache>
            </c:strRef>
          </c:cat>
          <c:val>
            <c:numRef>
              <c:f>'[Dívida Bruta do Governo Geral.xlsx]anual'!$E$7:$E$20</c:f>
              <c:numCache>
                <c:formatCode>0.00</c:formatCode>
                <c:ptCount val="14"/>
                <c:pt idx="0">
                  <c:v>55.48</c:v>
                </c:pt>
                <c:pt idx="1">
                  <c:v>56.72</c:v>
                </c:pt>
                <c:pt idx="2">
                  <c:v>55.98</c:v>
                </c:pt>
                <c:pt idx="3">
                  <c:v>59.21</c:v>
                </c:pt>
                <c:pt idx="4">
                  <c:v>51.77</c:v>
                </c:pt>
                <c:pt idx="5">
                  <c:v>51.27</c:v>
                </c:pt>
                <c:pt idx="6">
                  <c:v>53.67</c:v>
                </c:pt>
                <c:pt idx="7">
                  <c:v>51.54</c:v>
                </c:pt>
                <c:pt idx="8">
                  <c:v>56.28</c:v>
                </c:pt>
                <c:pt idx="9">
                  <c:v>65.5</c:v>
                </c:pt>
                <c:pt idx="10">
                  <c:v>69.86</c:v>
                </c:pt>
                <c:pt idx="11">
                  <c:v>74.069999999999993</c:v>
                </c:pt>
                <c:pt idx="12">
                  <c:v>77.22</c:v>
                </c:pt>
                <c:pt idx="13">
                  <c:v>78.36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CD-413F-955B-3354FD722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-312432368"/>
        <c:axId val="-312427472"/>
      </c:barChart>
      <c:catAx>
        <c:axId val="-31243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312427472"/>
        <c:crosses val="autoZero"/>
        <c:auto val="1"/>
        <c:lblAlgn val="ctr"/>
        <c:lblOffset val="100"/>
        <c:noMultiLvlLbl val="0"/>
      </c:catAx>
      <c:valAx>
        <c:axId val="-312427472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312432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56036745406818E-2"/>
          <c:y val="1.9907407407407395E-2"/>
          <c:w val="0.88498840769903764"/>
          <c:h val="0.83102653834937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Plan1!$C$6</c:f>
              <c:strCache>
                <c:ptCount val="1"/>
                <c:pt idx="0">
                  <c:v>Projeção s/ Reforma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5875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25-44D3-9919-460952DAFF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25-44D3-9919-460952DAFFCD}"/>
              </c:ext>
            </c:extLst>
          </c:dPt>
          <c:cat>
            <c:numRef>
              <c:f>Plan1!$D$3:$I$3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Plan1!$D$6:$I$6</c:f>
              <c:numCache>
                <c:formatCode>0%</c:formatCode>
                <c:ptCount val="6"/>
                <c:pt idx="0">
                  <c:v>0.18757366134334497</c:v>
                </c:pt>
                <c:pt idx="1">
                  <c:v>0.19622205819713739</c:v>
                </c:pt>
                <c:pt idx="2" formatCode="0.0%">
                  <c:v>8.9942746645740271E-2</c:v>
                </c:pt>
                <c:pt idx="3" formatCode="0.0%">
                  <c:v>6.8000888909365134E-2</c:v>
                </c:pt>
                <c:pt idx="4" formatCode="0.0%">
                  <c:v>5.8670642224187462E-2</c:v>
                </c:pt>
                <c:pt idx="5" formatCode="0.0%">
                  <c:v>4.5948058331137645E-2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25-44D3-9919-460952DAF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-529407200"/>
        <c:axId val="-529406656"/>
      </c:barChart>
      <c:catAx>
        <c:axId val="-52940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6656"/>
        <c:crosses val="autoZero"/>
        <c:auto val="1"/>
        <c:lblAlgn val="ctr"/>
        <c:lblOffset val="100"/>
        <c:noMultiLvlLbl val="0"/>
      </c:catAx>
      <c:valAx>
        <c:axId val="-52940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7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adugi" panose="020B0502040204020203" pitchFamily="34" charset="0"/>
                <a:ea typeface="+mn-ea"/>
                <a:cs typeface="+mn-cs"/>
              </a:defRPr>
            </a:pPr>
            <a:r>
              <a:rPr lang="pt-BR" sz="1400" b="1" dirty="0">
                <a:latin typeface="Gadugi" panose="020B0502040204020203" pitchFamily="34" charset="0"/>
              </a:rPr>
              <a:t>Quantitativo de Cargos (DAS) e Funções (FCPE)</a:t>
            </a:r>
            <a:br>
              <a:rPr lang="pt-BR" sz="1000" b="1" dirty="0">
                <a:latin typeface="Gadugi" panose="020B0502040204020203" pitchFamily="34" charset="0"/>
              </a:rPr>
            </a:br>
            <a:r>
              <a:rPr lang="pt-BR" sz="1200" b="0" dirty="0">
                <a:latin typeface="Gadugi" panose="020B0502040204020203" pitchFamily="34" charset="0"/>
              </a:rPr>
              <a:t>(2001 – 2018)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</a:rPr>
              <a:t>(% Total</a:t>
            </a:r>
            <a:r>
              <a:rPr lang="pt-BR" sz="1200" b="1" baseline="0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</a:rPr>
              <a:t> de Servidores Ativos)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Gadugi" panose="020B0502040204020203" pitchFamily="34" charset="0"/>
            </a:endParaRPr>
          </a:p>
        </c:rich>
      </c:tx>
      <c:layout>
        <c:manualLayout>
          <c:xMode val="edge"/>
          <c:yMode val="edge"/>
          <c:x val="3.8050349684893865E-3"/>
          <c:y val="2.12978079189274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adugi" panose="020B0502040204020203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459227467811159E-2"/>
          <c:y val="0.16047945205479452"/>
          <c:w val="0.9658484877231911"/>
          <c:h val="0.68597724085859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19595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E-4D8E-B8CC-4C335D83E6E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19887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CE-4D8E-B8CC-4C335D83E6E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#,##0</c:formatCode>
                <c:ptCount val="1"/>
                <c:pt idx="0">
                  <c:v>19272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CE-4D8E-B8CC-4C335D83E6E1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#,##0</c:formatCode>
                <c:ptCount val="1"/>
                <c:pt idx="0">
                  <c:v>21341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CE-4D8E-B8CC-4C335D83E6E1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Plan1!$F$2</c:f>
              <c:numCache>
                <c:formatCode>#,##0</c:formatCode>
                <c:ptCount val="1"/>
                <c:pt idx="0">
                  <c:v>21310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CE-4D8E-B8CC-4C335D83E6E1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Plan1!$G$2</c:f>
              <c:numCache>
                <c:formatCode>#,##0</c:formatCode>
                <c:ptCount val="1"/>
                <c:pt idx="0">
                  <c:v>22414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BCE-4D8E-B8CC-4C335D83E6E1}"/>
            </c:ext>
          </c:extLst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Plan1!$H$2</c:f>
              <c:numCache>
                <c:formatCode>#,##0</c:formatCode>
                <c:ptCount val="1"/>
                <c:pt idx="0">
                  <c:v>21963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CE-4D8E-B8CC-4C335D83E6E1}"/>
            </c:ext>
          </c:extLst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Plan1!$I$2</c:f>
              <c:numCache>
                <c:formatCode>#,##0</c:formatCode>
                <c:ptCount val="1"/>
                <c:pt idx="0">
                  <c:v>23029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CE-4D8E-B8CC-4C335D83E6E1}"/>
            </c:ext>
          </c:extLst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Plan1!$J$2</c:f>
              <c:numCache>
                <c:formatCode>#,##0</c:formatCode>
                <c:ptCount val="1"/>
                <c:pt idx="0">
                  <c:v>24457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BCE-4D8E-B8CC-4C335D83E6E1}"/>
            </c:ext>
          </c:extLst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Plan1!$K$2</c:f>
              <c:numCache>
                <c:formatCode>#,##0</c:formatCode>
                <c:ptCount val="1"/>
                <c:pt idx="0">
                  <c:v>25073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BCE-4D8E-B8CC-4C335D83E6E1}"/>
            </c:ext>
          </c:extLst>
        </c:ser>
        <c:ser>
          <c:idx val="10"/>
          <c:order val="10"/>
          <c:tx>
            <c:strRef>
              <c:f>Plan1!$L$1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Plan1!$L$2</c:f>
              <c:numCache>
                <c:formatCode>#,##0</c:formatCode>
                <c:ptCount val="1"/>
                <c:pt idx="0">
                  <c:v>25851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CE-4D8E-B8CC-4C335D83E6E1}"/>
            </c:ext>
          </c:extLst>
        </c:ser>
        <c:ser>
          <c:idx val="11"/>
          <c:order val="11"/>
          <c:tx>
            <c:strRef>
              <c:f>Plan1!$M$1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Plan1!$M$2</c:f>
              <c:numCache>
                <c:formatCode>#,##0</c:formatCode>
                <c:ptCount val="1"/>
                <c:pt idx="0">
                  <c:v>26324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BCE-4D8E-B8CC-4C335D83E6E1}"/>
            </c:ext>
          </c:extLst>
        </c:ser>
        <c:ser>
          <c:idx val="12"/>
          <c:order val="12"/>
          <c:tx>
            <c:strRef>
              <c:f>Plan1!$N$1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Plan1!$N$2</c:f>
              <c:numCache>
                <c:formatCode>#,##0</c:formatCode>
                <c:ptCount val="1"/>
                <c:pt idx="0">
                  <c:v>27009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CE-4D8E-B8CC-4C335D83E6E1}"/>
            </c:ext>
          </c:extLst>
        </c:ser>
        <c:ser>
          <c:idx val="13"/>
          <c:order val="13"/>
          <c:tx>
            <c:strRef>
              <c:f>Plan1!$O$1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Plan1!$O$2</c:f>
              <c:numCache>
                <c:formatCode>#,##0</c:formatCode>
                <c:ptCount val="1"/>
                <c:pt idx="0">
                  <c:v>27422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BCE-4D8E-B8CC-4C335D83E6E1}"/>
            </c:ext>
          </c:extLst>
        </c:ser>
        <c:ser>
          <c:idx val="14"/>
          <c:order val="14"/>
          <c:tx>
            <c:strRef>
              <c:f>Plan1!$P$1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Plan1!$P$2</c:f>
              <c:numCache>
                <c:formatCode>#,##0</c:formatCode>
                <c:ptCount val="1"/>
                <c:pt idx="0">
                  <c:v>27432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CE-4D8E-B8CC-4C335D83E6E1}"/>
            </c:ext>
          </c:extLst>
        </c:ser>
        <c:ser>
          <c:idx val="15"/>
          <c:order val="15"/>
          <c:tx>
            <c:strRef>
              <c:f>Plan1!$Q$1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2.856326763781671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BCE-4D8E-B8CC-4C335D83E6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Plan1!$Q$2</c:f>
              <c:numCache>
                <c:formatCode>#,##0</c:formatCode>
                <c:ptCount val="1"/>
                <c:pt idx="0">
                  <c:v>25273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BCE-4D8E-B8CC-4C335D83E6E1}"/>
            </c:ext>
          </c:extLst>
        </c:ser>
        <c:ser>
          <c:idx val="16"/>
          <c:order val="16"/>
          <c:tx>
            <c:strRef>
              <c:f>Plan1!$R$1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Plan1!$R$2</c:f>
              <c:numCache>
                <c:formatCode>#,##0</c:formatCode>
                <c:ptCount val="1"/>
                <c:pt idx="0">
                  <c:v>24456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BCE-4D8E-B8CC-4C335D83E6E1}"/>
            </c:ext>
          </c:extLst>
        </c:ser>
        <c:ser>
          <c:idx val="17"/>
          <c:order val="17"/>
          <c:tx>
            <c:strRef>
              <c:f>Plan1!$S$1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3266133136192625E-3"/>
                  <c:y val="1.28880246786253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BCE-4D8E-B8CC-4C335D83E6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Plan1!$S$2</c:f>
              <c:numCache>
                <c:formatCode>#,##0</c:formatCode>
                <c:ptCount val="1"/>
                <c:pt idx="0">
                  <c:v>24619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BCE-4D8E-B8CC-4C335D83E6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479485168"/>
        <c:axId val="-479500400"/>
      </c:barChart>
      <c:catAx>
        <c:axId val="-479485168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-479500400"/>
        <c:crosses val="autoZero"/>
        <c:auto val="1"/>
        <c:lblAlgn val="ctr"/>
        <c:lblOffset val="100"/>
        <c:noMultiLvlLbl val="0"/>
      </c:catAx>
      <c:valAx>
        <c:axId val="-479500400"/>
        <c:scaling>
          <c:orientation val="minMax"/>
          <c:max val="31000"/>
          <c:min val="1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-479485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462083062368559E-2"/>
          <c:y val="0.85615128307754229"/>
          <c:w val="0.90289813236357785"/>
          <c:h val="4.120907963427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pt-B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100" b="1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rPr>
              <a:t>Quantitativo de Servidores Ativos Sem Vínculo </a:t>
            </a:r>
            <a:br>
              <a:rPr lang="pt-BR" sz="14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rPr>
            </a:br>
            <a:r>
              <a:rPr lang="pt-BR" sz="1200" b="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rPr>
              <a:t>(2001 – 2018) </a:t>
            </a:r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</a:rPr>
              <a:t>(% Total de Servidores Ativos)</a:t>
            </a:r>
          </a:p>
        </c:rich>
      </c:tx>
      <c:layout>
        <c:manualLayout>
          <c:xMode val="edge"/>
          <c:yMode val="edge"/>
          <c:x val="1.1657255757666581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100" b="1" i="0" u="none" strike="noStrike" kern="1200" spc="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Plan1!$B$2</c:f>
              <c:numCache>
                <c:formatCode>#,##0</c:formatCode>
                <c:ptCount val="1"/>
                <c:pt idx="0">
                  <c:v>5940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3-47E5-B9AB-2D8C04111D8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Plan1!$C$2</c:f>
              <c:numCache>
                <c:formatCode>#,##0</c:formatCode>
                <c:ptCount val="1"/>
                <c:pt idx="0">
                  <c:v>6379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3-47E5-B9AB-2D8C04111D8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Plan1!$D$2</c:f>
              <c:numCache>
                <c:formatCode>#,##0</c:formatCode>
                <c:ptCount val="1"/>
                <c:pt idx="0">
                  <c:v>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33-47E5-B9AB-2D8C04111D8B}"/>
            </c:ext>
          </c:extLst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Plan1!$E$2</c:f>
              <c:numCache>
                <c:formatCode>#,##0</c:formatCode>
                <c:ptCount val="1"/>
                <c:pt idx="0">
                  <c:v>7332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33-47E5-B9AB-2D8C04111D8B}"/>
            </c:ext>
          </c:extLst>
        </c:ser>
        <c:ser>
          <c:idx val="4"/>
          <c:order val="4"/>
          <c:tx>
            <c:strRef>
              <c:f>Plan1!$F$1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Plan1!$F$2</c:f>
              <c:numCache>
                <c:formatCode>#,##0</c:formatCode>
                <c:ptCount val="1"/>
                <c:pt idx="0">
                  <c:v>7093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33-47E5-B9AB-2D8C04111D8B}"/>
            </c:ext>
          </c:extLst>
        </c:ser>
        <c:ser>
          <c:idx val="5"/>
          <c:order val="5"/>
          <c:tx>
            <c:strRef>
              <c:f>Plan1!$G$1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Plan1!$G$2</c:f>
              <c:numCache>
                <c:formatCode>#,##0</c:formatCode>
                <c:ptCount val="1"/>
                <c:pt idx="0">
                  <c:v>6859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433-47E5-B9AB-2D8C04111D8B}"/>
            </c:ext>
          </c:extLst>
        </c:ser>
        <c:ser>
          <c:idx val="6"/>
          <c:order val="6"/>
          <c:tx>
            <c:strRef>
              <c:f>Plan1!$H$1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Plan1!$H$2</c:f>
              <c:numCache>
                <c:formatCode>#,##0</c:formatCode>
                <c:ptCount val="1"/>
                <c:pt idx="0">
                  <c:v>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33-47E5-B9AB-2D8C04111D8B}"/>
            </c:ext>
          </c:extLst>
        </c:ser>
        <c:ser>
          <c:idx val="7"/>
          <c:order val="7"/>
          <c:tx>
            <c:strRef>
              <c:f>Plan1!$I$1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Plan1!$I$2</c:f>
              <c:numCache>
                <c:formatCode>#,##0</c:formatCode>
                <c:ptCount val="1"/>
                <c:pt idx="0">
                  <c:v>7156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33-47E5-B9AB-2D8C04111D8B}"/>
            </c:ext>
          </c:extLst>
        </c:ser>
        <c:ser>
          <c:idx val="8"/>
          <c:order val="8"/>
          <c:tx>
            <c:strRef>
              <c:f>Plan1!$J$1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Plan1!$J$2</c:f>
              <c:numCache>
                <c:formatCode>#,##0</c:formatCode>
                <c:ptCount val="1"/>
                <c:pt idx="0">
                  <c:v>7567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33-47E5-B9AB-2D8C04111D8B}"/>
            </c:ext>
          </c:extLst>
        </c:ser>
        <c:ser>
          <c:idx val="9"/>
          <c:order val="9"/>
          <c:tx>
            <c:strRef>
              <c:f>Plan1!$K$1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281633818908884E-3"/>
                  <c:y val="9.19258464838363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33-47E5-B9AB-2D8C04111D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Plan1!$K$2</c:f>
              <c:numCache>
                <c:formatCode>#,##0</c:formatCode>
                <c:ptCount val="1"/>
                <c:pt idx="0">
                  <c:v>7817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33-47E5-B9AB-2D8C04111D8B}"/>
            </c:ext>
          </c:extLst>
        </c:ser>
        <c:ser>
          <c:idx val="10"/>
          <c:order val="10"/>
          <c:tx>
            <c:strRef>
              <c:f>Plan1!$L$1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Plan1!$L$2</c:f>
              <c:numCache>
                <c:formatCode>#,##0</c:formatCode>
                <c:ptCount val="1"/>
                <c:pt idx="0">
                  <c:v>7519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33-47E5-B9AB-2D8C04111D8B}"/>
            </c:ext>
          </c:extLst>
        </c:ser>
        <c:ser>
          <c:idx val="11"/>
          <c:order val="11"/>
          <c:tx>
            <c:strRef>
              <c:f>Plan1!$M$1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Plan1!$M$2</c:f>
              <c:numCache>
                <c:formatCode>#,##0</c:formatCode>
                <c:ptCount val="1"/>
                <c:pt idx="0">
                  <c:v>7421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433-47E5-B9AB-2D8C04111D8B}"/>
            </c:ext>
          </c:extLst>
        </c:ser>
        <c:ser>
          <c:idx val="12"/>
          <c:order val="12"/>
          <c:tx>
            <c:strRef>
              <c:f>Plan1!$N$1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Plan1!$N$2</c:f>
              <c:numCache>
                <c:formatCode>#,##0</c:formatCode>
                <c:ptCount val="1"/>
                <c:pt idx="0">
                  <c:v>7427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33-47E5-B9AB-2D8C04111D8B}"/>
            </c:ext>
          </c:extLst>
        </c:ser>
        <c:ser>
          <c:idx val="13"/>
          <c:order val="13"/>
          <c:tx>
            <c:strRef>
              <c:f>Plan1!$O$1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Plan1!$O$2</c:f>
              <c:numCache>
                <c:formatCode>#,##0</c:formatCode>
                <c:ptCount val="1"/>
                <c:pt idx="0">
                  <c:v>7408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33-47E5-B9AB-2D8C04111D8B}"/>
            </c:ext>
          </c:extLst>
        </c:ser>
        <c:ser>
          <c:idx val="14"/>
          <c:order val="14"/>
          <c:tx>
            <c:strRef>
              <c:f>Plan1!$P$1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Plan1!$P$2</c:f>
              <c:numCache>
                <c:formatCode>#,##0</c:formatCode>
                <c:ptCount val="1"/>
                <c:pt idx="0">
                  <c:v>7163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433-47E5-B9AB-2D8C04111D8B}"/>
            </c:ext>
          </c:extLst>
        </c:ser>
        <c:ser>
          <c:idx val="15"/>
          <c:order val="15"/>
          <c:tx>
            <c:strRef>
              <c:f>Plan1!$Q$1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Plan1!$Q$2</c:f>
              <c:numCache>
                <c:formatCode>#,##0</c:formatCode>
                <c:ptCount val="1"/>
                <c:pt idx="0">
                  <c:v>5809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33-47E5-B9AB-2D8C04111D8B}"/>
            </c:ext>
          </c:extLst>
        </c:ser>
        <c:ser>
          <c:idx val="16"/>
          <c:order val="16"/>
          <c:tx>
            <c:strRef>
              <c:f>Plan1!$R$1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Plan1!$R$2</c:f>
              <c:numCache>
                <c:formatCode>#,##0</c:formatCode>
                <c:ptCount val="1"/>
                <c:pt idx="0">
                  <c:v>5866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433-47E5-B9AB-2D8C04111D8B}"/>
            </c:ext>
          </c:extLst>
        </c:ser>
        <c:ser>
          <c:idx val="17"/>
          <c:order val="17"/>
          <c:tx>
            <c:strRef>
              <c:f>Plan1!$S$1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</c:f>
              <c:strCache>
                <c:ptCount val="1"/>
                <c:pt idx="0">
                  <c:v>Categoria 1</c:v>
                </c:pt>
              </c:strCache>
            </c:strRef>
          </c:cat>
          <c:val>
            <c:numRef>
              <c:f>Plan1!$S$2</c:f>
              <c:numCache>
                <c:formatCode>#,##0</c:formatCode>
                <c:ptCount val="1"/>
                <c:pt idx="0">
                  <c:v>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433-47E5-B9AB-2D8C04111D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76964560"/>
        <c:axId val="-176958576"/>
      </c:barChart>
      <c:catAx>
        <c:axId val="-176964560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-176958576"/>
        <c:crosses val="autoZero"/>
        <c:auto val="1"/>
        <c:lblAlgn val="ctr"/>
        <c:lblOffset val="100"/>
        <c:noMultiLvlLbl val="0"/>
      </c:catAx>
      <c:valAx>
        <c:axId val="-176958576"/>
        <c:scaling>
          <c:orientation val="minMax"/>
          <c:max val="8000"/>
          <c:min val="55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crossAx val="-17696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971122730599324E-2"/>
          <c:y val="0.91820753513779485"/>
          <c:w val="0.9255322675930906"/>
          <c:h val="4.12090796342764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pt-BR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400" b="1" dirty="0" err="1">
                <a:latin typeface="Gadugi" panose="020B0502040204020203" pitchFamily="34" charset="0"/>
              </a:rPr>
              <a:t>Banco</a:t>
            </a:r>
            <a:r>
              <a:rPr lang="en-US" sz="1400" b="1" baseline="0" dirty="0">
                <a:latin typeface="Gadugi" panose="020B0502040204020203" pitchFamily="34" charset="0"/>
              </a:rPr>
              <a:t> Mundial </a:t>
            </a:r>
            <a:r>
              <a:rPr lang="en-US" sz="1400" b="1" i="1" dirty="0">
                <a:latin typeface="Gadugi" panose="020B0502040204020203" pitchFamily="34" charset="0"/>
              </a:rPr>
              <a:t>Doing</a:t>
            </a:r>
            <a:r>
              <a:rPr lang="en-US" sz="1400" b="1" i="1" baseline="0" dirty="0">
                <a:latin typeface="Gadugi" panose="020B0502040204020203" pitchFamily="34" charset="0"/>
              </a:rPr>
              <a:t> Business</a:t>
            </a:r>
            <a:r>
              <a:rPr lang="en-US" sz="1400" b="1" dirty="0">
                <a:latin typeface="Gadugi" panose="020B0502040204020203" pitchFamily="34" charset="0"/>
              </a:rPr>
              <a:t> - </a:t>
            </a:r>
            <a:r>
              <a:rPr lang="en-US" sz="1400" b="1" dirty="0" err="1">
                <a:latin typeface="Gadugi" panose="020B0502040204020203" pitchFamily="34" charset="0"/>
              </a:rPr>
              <a:t>Pontuação</a:t>
            </a:r>
            <a:r>
              <a:rPr lang="en-US" sz="1400" b="1" baseline="0" dirty="0">
                <a:latin typeface="Gadugi" panose="020B0502040204020203" pitchFamily="34" charset="0"/>
              </a:rPr>
              <a:t> </a:t>
            </a:r>
            <a:r>
              <a:rPr lang="en-US" sz="1400" b="1" baseline="0" dirty="0" err="1">
                <a:latin typeface="Gadugi" panose="020B0502040204020203" pitchFamily="34" charset="0"/>
              </a:rPr>
              <a:t>Média</a:t>
            </a:r>
            <a:endParaRPr lang="en-US" sz="1400" b="1" dirty="0">
              <a:latin typeface="Gadugi" panose="020B0502040204020203" pitchFamily="34" charset="0"/>
            </a:endParaRPr>
          </a:p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sz="1200" b="0" dirty="0">
                <a:latin typeface="Gadugi" panose="020B0502040204020203" pitchFamily="34" charset="0"/>
              </a:rPr>
              <a:t>(2006-2018) </a:t>
            </a:r>
            <a:r>
              <a:rPr lang="en-US" sz="1200" b="0" dirty="0">
                <a:solidFill>
                  <a:srgbClr val="002060"/>
                </a:solidFill>
                <a:latin typeface="Gadugi" panose="020B0502040204020203" pitchFamily="34" charset="0"/>
              </a:rPr>
              <a:t>(</a:t>
            </a:r>
            <a:r>
              <a:rPr lang="en-US" sz="1200" b="0" dirty="0" err="1">
                <a:solidFill>
                  <a:srgbClr val="002060"/>
                </a:solidFill>
                <a:latin typeface="Gadugi" panose="020B0502040204020203" pitchFamily="34" charset="0"/>
              </a:rPr>
              <a:t>média</a:t>
            </a:r>
            <a:r>
              <a:rPr lang="en-US" sz="1200" b="0" dirty="0">
                <a:solidFill>
                  <a:srgbClr val="002060"/>
                </a:solidFill>
                <a:latin typeface="Gadugi" panose="020B0502040204020203" pitchFamily="34" charset="0"/>
              </a:rPr>
              <a:t>)</a:t>
            </a:r>
          </a:p>
        </c:rich>
      </c:tx>
      <c:layout>
        <c:manualLayout>
          <c:xMode val="edge"/>
          <c:yMode val="edge"/>
          <c:x val="2.0996798297036148E-5"/>
          <c:y val="5.2117237625425971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318076468511614E-2"/>
          <c:y val="0.18314855875831484"/>
          <c:w val="0.91929011066599131"/>
          <c:h val="0.73614958884019766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'OECD.Stat %'!$D$58</c:f>
              <c:strCache>
                <c:ptCount val="1"/>
                <c:pt idx="0">
                  <c:v>2006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%'!$D$59:$D$65</c:f>
              <c:numCache>
                <c:formatCode>General</c:formatCode>
                <c:ptCount val="7"/>
                <c:pt idx="0">
                  <c:v>45.516250000000007</c:v>
                </c:pt>
                <c:pt idx="1">
                  <c:v>51.241250000000008</c:v>
                </c:pt>
                <c:pt idx="2">
                  <c:v>52.060000000000009</c:v>
                </c:pt>
                <c:pt idx="3">
                  <c:v>63.008749999999992</c:v>
                </c:pt>
                <c:pt idx="4">
                  <c:v>65.173749999999998</c:v>
                </c:pt>
                <c:pt idx="5">
                  <c:v>63.85</c:v>
                </c:pt>
                <c:pt idx="6">
                  <c:v>85.328750000000014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FA-4F1B-9244-5081CBF96AE3}"/>
            </c:ext>
          </c:extLst>
        </c:ser>
        <c:ser>
          <c:idx val="6"/>
          <c:order val="1"/>
          <c:tx>
            <c:strRef>
              <c:f>'OECD.Stat %'!$E$58</c:f>
              <c:strCache>
                <c:ptCount val="1"/>
                <c:pt idx="0">
                  <c:v>2007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%'!$E$59:$E$65</c:f>
              <c:numCache>
                <c:formatCode>General</c:formatCode>
                <c:ptCount val="7"/>
                <c:pt idx="0">
                  <c:v>47.557499999999997</c:v>
                </c:pt>
                <c:pt idx="1">
                  <c:v>54.457500000000003</c:v>
                </c:pt>
                <c:pt idx="2">
                  <c:v>52.643750000000004</c:v>
                </c:pt>
                <c:pt idx="3">
                  <c:v>63.91</c:v>
                </c:pt>
                <c:pt idx="4">
                  <c:v>66.816250000000011</c:v>
                </c:pt>
                <c:pt idx="5">
                  <c:v>65.141250000000014</c:v>
                </c:pt>
                <c:pt idx="6">
                  <c:v>84.958749999999995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FA-4F1B-9244-5081CBF96AE3}"/>
            </c:ext>
          </c:extLst>
        </c:ser>
        <c:ser>
          <c:idx val="7"/>
          <c:order val="2"/>
          <c:tx>
            <c:strRef>
              <c:f>'OECD.Stat %'!$F$58</c:f>
              <c:strCache>
                <c:ptCount val="1"/>
                <c:pt idx="0">
                  <c:v>2008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%'!$F$59:$F$65</c:f>
              <c:numCache>
                <c:formatCode>General</c:formatCode>
                <c:ptCount val="7"/>
                <c:pt idx="0">
                  <c:v>47.297500000000007</c:v>
                </c:pt>
                <c:pt idx="1">
                  <c:v>55.042500000000004</c:v>
                </c:pt>
                <c:pt idx="2">
                  <c:v>55.75500000000001</c:v>
                </c:pt>
                <c:pt idx="3">
                  <c:v>65.106250000000003</c:v>
                </c:pt>
                <c:pt idx="4">
                  <c:v>66.963750000000005</c:v>
                </c:pt>
                <c:pt idx="5">
                  <c:v>66.372500000000002</c:v>
                </c:pt>
                <c:pt idx="6">
                  <c:v>84.75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FA-4F1B-9244-5081CBF96AE3}"/>
            </c:ext>
          </c:extLst>
        </c:ser>
        <c:ser>
          <c:idx val="8"/>
          <c:order val="3"/>
          <c:tx>
            <c:strRef>
              <c:f>'OECD.Stat %'!$G$58</c:f>
              <c:strCache>
                <c:ptCount val="1"/>
                <c:pt idx="0">
                  <c:v>2009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%'!$G$59:$G$65</c:f>
              <c:numCache>
                <c:formatCode>General</c:formatCode>
                <c:ptCount val="7"/>
                <c:pt idx="0">
                  <c:v>48.212499999999999</c:v>
                </c:pt>
                <c:pt idx="1">
                  <c:v>55.708750000000002</c:v>
                </c:pt>
                <c:pt idx="2">
                  <c:v>58.746250000000003</c:v>
                </c:pt>
                <c:pt idx="3">
                  <c:v>66.403750000000002</c:v>
                </c:pt>
                <c:pt idx="4">
                  <c:v>66.72375000000001</c:v>
                </c:pt>
                <c:pt idx="5">
                  <c:v>65.693749999999994</c:v>
                </c:pt>
                <c:pt idx="6">
                  <c:v>85.711249999999993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2FA-4F1B-9244-5081CBF96AE3}"/>
            </c:ext>
          </c:extLst>
        </c:ser>
        <c:ser>
          <c:idx val="9"/>
          <c:order val="4"/>
          <c:tx>
            <c:strRef>
              <c:f>'OECD.Stat %'!$H$58</c:f>
              <c:strCache>
                <c:ptCount val="1"/>
                <c:pt idx="0">
                  <c:v>2010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%'!$H$59:$H$65</c:f>
              <c:numCache>
                <c:formatCode>General</c:formatCode>
                <c:ptCount val="7"/>
                <c:pt idx="0">
                  <c:v>49.277500000000003</c:v>
                </c:pt>
                <c:pt idx="1">
                  <c:v>56.196250000000006</c:v>
                </c:pt>
                <c:pt idx="2">
                  <c:v>62.570000000000007</c:v>
                </c:pt>
                <c:pt idx="3">
                  <c:v>66.717500000000001</c:v>
                </c:pt>
                <c:pt idx="4">
                  <c:v>66.757500000000007</c:v>
                </c:pt>
                <c:pt idx="5">
                  <c:v>68.02</c:v>
                </c:pt>
                <c:pt idx="6">
                  <c:v>85.697499999999991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FA-4F1B-9244-5081CBF96AE3}"/>
            </c:ext>
          </c:extLst>
        </c:ser>
        <c:ser>
          <c:idx val="10"/>
          <c:order val="5"/>
          <c:tx>
            <c:strRef>
              <c:f>'OECD.Stat %'!$I$58</c:f>
              <c:strCache>
                <c:ptCount val="1"/>
                <c:pt idx="0">
                  <c:v>2011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%'!$I$59:$I$65</c:f>
              <c:numCache>
                <c:formatCode>General</c:formatCode>
                <c:ptCount val="7"/>
                <c:pt idx="0">
                  <c:v>48.818750000000001</c:v>
                </c:pt>
                <c:pt idx="1">
                  <c:v>55.94</c:v>
                </c:pt>
                <c:pt idx="2">
                  <c:v>63.666250000000005</c:v>
                </c:pt>
                <c:pt idx="3">
                  <c:v>67.237499999999983</c:v>
                </c:pt>
                <c:pt idx="4">
                  <c:v>67.848749999999995</c:v>
                </c:pt>
                <c:pt idx="5">
                  <c:v>69.271249999999995</c:v>
                </c:pt>
                <c:pt idx="6">
                  <c:v>85.692499999999995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2FA-4F1B-9244-5081CBF96AE3}"/>
            </c:ext>
          </c:extLst>
        </c:ser>
        <c:ser>
          <c:idx val="11"/>
          <c:order val="6"/>
          <c:tx>
            <c:strRef>
              <c:f>'OECD.Stat %'!$J$58</c:f>
              <c:strCache>
                <c:ptCount val="1"/>
                <c:pt idx="0">
                  <c:v>2012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%'!$J$59:$J$65</c:f>
              <c:numCache>
                <c:formatCode>General</c:formatCode>
                <c:ptCount val="7"/>
                <c:pt idx="0">
                  <c:v>48.747500000000002</c:v>
                </c:pt>
                <c:pt idx="1">
                  <c:v>56.477499999999999</c:v>
                </c:pt>
                <c:pt idx="2">
                  <c:v>66.433750000000003</c:v>
                </c:pt>
                <c:pt idx="3">
                  <c:v>68.496249999999989</c:v>
                </c:pt>
                <c:pt idx="4">
                  <c:v>71.246250000000003</c:v>
                </c:pt>
                <c:pt idx="5">
                  <c:v>71.303749999999994</c:v>
                </c:pt>
                <c:pt idx="6">
                  <c:v>85.611250000000013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FA-4F1B-9244-5081CBF96AE3}"/>
            </c:ext>
          </c:extLst>
        </c:ser>
        <c:ser>
          <c:idx val="12"/>
          <c:order val="7"/>
          <c:tx>
            <c:strRef>
              <c:f>'OECD.Stat %'!$K$58</c:f>
              <c:strCache>
                <c:ptCount val="1"/>
                <c:pt idx="0">
                  <c:v>2013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%'!$K$59:$K$65</c:f>
              <c:numCache>
                <c:formatCode>General</c:formatCode>
                <c:ptCount val="7"/>
                <c:pt idx="0">
                  <c:v>48.603749999999998</c:v>
                </c:pt>
                <c:pt idx="1">
                  <c:v>54.622500000000002</c:v>
                </c:pt>
                <c:pt idx="2">
                  <c:v>65.976250000000007</c:v>
                </c:pt>
                <c:pt idx="3">
                  <c:v>69.748750000000001</c:v>
                </c:pt>
                <c:pt idx="4">
                  <c:v>70.37</c:v>
                </c:pt>
                <c:pt idx="5">
                  <c:v>71.893750000000011</c:v>
                </c:pt>
                <c:pt idx="6">
                  <c:v>84.728750000000005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2FA-4F1B-9244-5081CBF96AE3}"/>
            </c:ext>
          </c:extLst>
        </c:ser>
        <c:ser>
          <c:idx val="13"/>
          <c:order val="8"/>
          <c:tx>
            <c:strRef>
              <c:f>'OECD.Stat %'!$L$58</c:f>
              <c:strCache>
                <c:ptCount val="1"/>
                <c:pt idx="0">
                  <c:v>2014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%'!$L$59:$L$65</c:f>
              <c:numCache>
                <c:formatCode>General</c:formatCode>
                <c:ptCount val="7"/>
                <c:pt idx="0">
                  <c:v>48.807000000000002</c:v>
                </c:pt>
                <c:pt idx="1">
                  <c:v>53.5</c:v>
                </c:pt>
                <c:pt idx="2">
                  <c:v>65.245000000000005</c:v>
                </c:pt>
                <c:pt idx="3">
                  <c:v>68.069999999999993</c:v>
                </c:pt>
                <c:pt idx="4">
                  <c:v>67.117999999999995</c:v>
                </c:pt>
                <c:pt idx="5">
                  <c:v>71.493000000000009</c:v>
                </c:pt>
                <c:pt idx="6">
                  <c:v>86.375000000000014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FA-4F1B-9244-5081CBF96AE3}"/>
            </c:ext>
          </c:extLst>
        </c:ser>
        <c:ser>
          <c:idx val="14"/>
          <c:order val="9"/>
          <c:tx>
            <c:strRef>
              <c:f>'OECD.Stat %'!$M$58</c:f>
              <c:strCache>
                <c:ptCount val="1"/>
                <c:pt idx="0">
                  <c:v>2015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%'!$M$59:$M$65</c:f>
              <c:numCache>
                <c:formatCode>General</c:formatCode>
                <c:ptCount val="7"/>
                <c:pt idx="0">
                  <c:v>53.874166666666667</c:v>
                </c:pt>
                <c:pt idx="1">
                  <c:v>54.960000000000008</c:v>
                </c:pt>
                <c:pt idx="2">
                  <c:v>65.993333333333339</c:v>
                </c:pt>
                <c:pt idx="3">
                  <c:v>66.259999999999991</c:v>
                </c:pt>
                <c:pt idx="4">
                  <c:v>71.92583333333333</c:v>
                </c:pt>
                <c:pt idx="5">
                  <c:v>69.931666666666672</c:v>
                </c:pt>
                <c:pt idx="6">
                  <c:v>83.837499999999991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FA-4F1B-9244-5081CBF96AE3}"/>
            </c:ext>
          </c:extLst>
        </c:ser>
        <c:ser>
          <c:idx val="15"/>
          <c:order val="10"/>
          <c:tx>
            <c:strRef>
              <c:f>'OECD.Stat %'!$N$58</c:f>
              <c:strCache>
                <c:ptCount val="1"/>
                <c:pt idx="0">
                  <c:v>2016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%'!$N$59:$N$65</c:f>
              <c:numCache>
                <c:formatCode>General</c:formatCode>
                <c:ptCount val="7"/>
                <c:pt idx="0">
                  <c:v>52.147272727272728</c:v>
                </c:pt>
                <c:pt idx="1">
                  <c:v>54.437272727272742</c:v>
                </c:pt>
                <c:pt idx="2">
                  <c:v>64.091818181818184</c:v>
                </c:pt>
                <c:pt idx="3">
                  <c:v>65.763636363636365</c:v>
                </c:pt>
                <c:pt idx="4">
                  <c:v>71.210909090909098</c:v>
                </c:pt>
                <c:pt idx="5">
                  <c:v>70.541818181818186</c:v>
                </c:pt>
                <c:pt idx="6">
                  <c:v>83.734545454545469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FA-4F1B-9244-5081CBF96AE3}"/>
            </c:ext>
          </c:extLst>
        </c:ser>
        <c:ser>
          <c:idx val="16"/>
          <c:order val="11"/>
          <c:tx>
            <c:strRef>
              <c:f>'OECD.Stat %'!$O$58</c:f>
              <c:strCache>
                <c:ptCount val="1"/>
                <c:pt idx="0">
                  <c:v>2017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%'!$O$59:$O$65</c:f>
              <c:numCache>
                <c:formatCode>General</c:formatCode>
                <c:ptCount val="7"/>
                <c:pt idx="0">
                  <c:v>51.763750000000002</c:v>
                </c:pt>
                <c:pt idx="1">
                  <c:v>55.873750000000001</c:v>
                </c:pt>
                <c:pt idx="2">
                  <c:v>67.866249999999994</c:v>
                </c:pt>
                <c:pt idx="3">
                  <c:v>64.72750000000002</c:v>
                </c:pt>
                <c:pt idx="4">
                  <c:v>70.631250000000009</c:v>
                </c:pt>
                <c:pt idx="5">
                  <c:v>73.625000000000014</c:v>
                </c:pt>
                <c:pt idx="6">
                  <c:v>85.69625000000002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2FA-4F1B-9244-5081CBF96AE3}"/>
            </c:ext>
          </c:extLst>
        </c:ser>
        <c:ser>
          <c:idx val="17"/>
          <c:order val="12"/>
          <c:tx>
            <c:strRef>
              <c:f>'OECD.Stat %'!$P$58</c:f>
              <c:strCache>
                <c:ptCount val="1"/>
                <c:pt idx="0">
                  <c:v>2018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%'!$P$59:$P$65</c:f>
              <c:numCache>
                <c:formatCode>General</c:formatCode>
                <c:ptCount val="7"/>
                <c:pt idx="0">
                  <c:v>52.10125</c:v>
                </c:pt>
                <c:pt idx="1">
                  <c:v>55.95000000000001</c:v>
                </c:pt>
                <c:pt idx="2">
                  <c:v>67.647500000000008</c:v>
                </c:pt>
                <c:pt idx="3">
                  <c:v>64.625000000000014</c:v>
                </c:pt>
                <c:pt idx="4">
                  <c:v>71.092500000000015</c:v>
                </c:pt>
                <c:pt idx="5">
                  <c:v>73.572500000000019</c:v>
                </c:pt>
                <c:pt idx="6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FA-4F1B-9244-5081CBF96AE3}"/>
            </c:ext>
          </c:extLst>
        </c:ser>
        <c:ser>
          <c:idx val="18"/>
          <c:order val="13"/>
          <c:tx>
            <c:strRef>
              <c:f>'OECD.Stat %'!$Q$58</c:f>
              <c:strCache>
                <c:ptCount val="1"/>
                <c:pt idx="0">
                  <c:v>2019</c:v>
                </c:pt>
              </c:strCache>
            </c:strRef>
          </c:tx>
          <c:spPr>
            <a:noFill/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cat>
          <c:val>
            <c:numRef>
              <c:f>'OECD.Stat %'!$Q$59:$Q$65</c:f>
              <c:numCache>
                <c:formatCode>General</c:formatCode>
                <c:ptCount val="7"/>
                <c:pt idx="0">
                  <c:v>56.275000000000006</c:v>
                </c:pt>
                <c:pt idx="1">
                  <c:v>57.041250000000012</c:v>
                </c:pt>
                <c:pt idx="2">
                  <c:v>67.708749999999995</c:v>
                </c:pt>
                <c:pt idx="3">
                  <c:v>64.768749999999997</c:v>
                </c:pt>
                <c:pt idx="4">
                  <c:v>71.551249999999996</c:v>
                </c:pt>
                <c:pt idx="5">
                  <c:v>73.336250000000007</c:v>
                </c:pt>
                <c:pt idx="6">
                  <c:v>85.67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FA-4F1B-9244-5081CBF96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7"/>
        <c:axId val="-529405024"/>
        <c:axId val="-529403392"/>
      </c:barChart>
      <c:scatterChart>
        <c:scatterStyle val="lineMarker"/>
        <c:varyColors val="0"/>
        <c:ser>
          <c:idx val="0"/>
          <c:order val="14"/>
          <c:tx>
            <c:strRef>
              <c:f>'OECD.Stat %'!$R$58</c:f>
              <c:strCache>
                <c:ptCount val="1"/>
                <c:pt idx="0">
                  <c:v>(média)</c:v>
                </c:pt>
              </c:strCache>
            </c:strRef>
          </c:tx>
          <c:spPr>
            <a:ln w="19050">
              <a:noFill/>
            </a:ln>
          </c:spPr>
          <c:marker>
            <c:symbol val="dash"/>
            <c:size val="19"/>
            <c:spPr>
              <a:noFill/>
              <a:ln w="12700">
                <a:noFill/>
              </a:ln>
            </c:spPr>
          </c:marker>
          <c:dPt>
            <c:idx val="7"/>
            <c:marker>
              <c:symbol val="dash"/>
              <c:size val="20"/>
            </c:marker>
            <c:bubble3D val="0"/>
            <c:extLst>
              <c:ext xmlns:c16="http://schemas.microsoft.com/office/drawing/2014/chart" uri="{C3380CC4-5D6E-409C-BE32-E72D297353CC}">
                <c16:uniqueId val="{0000000E-42FA-4F1B-9244-5081CBF96AE3}"/>
              </c:ext>
            </c:extLst>
          </c:dPt>
          <c:dLbls>
            <c:dLbl>
              <c:idx val="0"/>
              <c:layout>
                <c:manualLayout>
                  <c:x val="-3.8032790982089434E-2"/>
                  <c:y val="-8.816659610973755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fld id="{560E4453-E159-4520-8384-CE20C28C999C}" type="YVALUE">
                      <a:rPr lang="en-US" sz="1400">
                        <a:solidFill>
                          <a:srgbClr val="002060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[VALOR Y]</a:t>
                    </a:fld>
                    <a:endParaRPr lang="pt-BR"/>
                  </a:p>
                </c:rich>
              </c:tx>
              <c:numFmt formatCode="#,##0.0" sourceLinked="0"/>
              <c:spPr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2FA-4F1B-9244-5081CBF96AE3}"/>
                </c:ext>
              </c:extLst>
            </c:dLbl>
            <c:dLbl>
              <c:idx val="1"/>
              <c:layout>
                <c:manualLayout>
                  <c:x val="-3.0666573472011145E-2"/>
                  <c:y val="-6.9640933487404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FA-4F1B-9244-5081CBF96AE3}"/>
                </c:ext>
              </c:extLst>
            </c:dLbl>
            <c:dLbl>
              <c:idx val="2"/>
              <c:layout>
                <c:manualLayout>
                  <c:x val="-2.8896525817783056E-2"/>
                  <c:y val="-8.4257191659243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FA-4F1B-9244-5081CBF96AE3}"/>
                </c:ext>
              </c:extLst>
            </c:dLbl>
            <c:dLbl>
              <c:idx val="3"/>
              <c:layout>
                <c:manualLayout>
                  <c:x val="-3.8994056107347748E-2"/>
                  <c:y val="-8.4257191659243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FA-4F1B-9244-5081CBF96AE3}"/>
                </c:ext>
              </c:extLst>
            </c:dLbl>
            <c:dLbl>
              <c:idx val="4"/>
              <c:layout>
                <c:manualLayout>
                  <c:x val="-2.9606126325095329E-2"/>
                  <c:y val="-7.8510063922088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FA-4F1B-9244-5081CBF96AE3}"/>
                </c:ext>
              </c:extLst>
            </c:dLbl>
            <c:dLbl>
              <c:idx val="5"/>
              <c:layout>
                <c:manualLayout>
                  <c:x val="-3.279517975374744E-2"/>
                  <c:y val="-7.6133377711416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FA-4F1B-9244-5081CBF96AE3}"/>
                </c:ext>
              </c:extLst>
            </c:dLbl>
            <c:dLbl>
              <c:idx val="6"/>
              <c:layout>
                <c:manualLayout>
                  <c:x val="-3.3504682640959522E-2"/>
                  <c:y val="-6.9640933487404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FA-4F1B-9244-5081CBF96AE3}"/>
                </c:ext>
              </c:extLst>
            </c:dLbl>
            <c:dLbl>
              <c:idx val="7"/>
              <c:layout>
                <c:manualLayout>
                  <c:x val="-3.9961052763891017E-2"/>
                  <c:y val="-0.1505509952755045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FA-4F1B-9244-5081CBF96AE3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'OECD.Stat %'!$A$59:$A$65</c:f>
              <c:strCache>
                <c:ptCount val="7"/>
                <c:pt idx="0">
                  <c:v>Brasil</c:v>
                </c:pt>
                <c:pt idx="1">
                  <c:v>Argentina</c:v>
                </c:pt>
                <c:pt idx="2">
                  <c:v>Colômbia</c:v>
                </c:pt>
                <c:pt idx="3">
                  <c:v>África do Sul</c:v>
                </c:pt>
                <c:pt idx="4">
                  <c:v>Chile</c:v>
                </c:pt>
                <c:pt idx="5">
                  <c:v>México</c:v>
                </c:pt>
                <c:pt idx="6">
                  <c:v>Estados Unidos</c:v>
                </c:pt>
              </c:strCache>
            </c:strRef>
          </c:xVal>
          <c:yVal>
            <c:numRef>
              <c:f>'OECD.Stat %'!$R$59:$R$65</c:f>
              <c:numCache>
                <c:formatCode>0</c:formatCode>
                <c:ptCount val="7"/>
                <c:pt idx="0">
                  <c:v>49.371045959595968</c:v>
                </c:pt>
                <c:pt idx="1">
                  <c:v>55.414168181818198</c:v>
                </c:pt>
                <c:pt idx="2">
                  <c:v>62.340393434343447</c:v>
                </c:pt>
                <c:pt idx="3">
                  <c:v>65.686642424242407</c:v>
                </c:pt>
                <c:pt idx="4">
                  <c:v>68.317449494949486</c:v>
                </c:pt>
                <c:pt idx="5">
                  <c:v>69.38456565656567</c:v>
                </c:pt>
                <c:pt idx="6">
                  <c:v>85.401336363636375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42FA-4F1B-9244-5081CBF96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29405024"/>
        <c:axId val="-529403392"/>
      </c:scatterChart>
      <c:catAx>
        <c:axId val="-52940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3392"/>
        <c:crosses val="autoZero"/>
        <c:auto val="1"/>
        <c:lblAlgn val="ctr"/>
        <c:lblOffset val="100"/>
        <c:noMultiLvlLbl val="0"/>
      </c:catAx>
      <c:valAx>
        <c:axId val="-529403392"/>
        <c:scaling>
          <c:orientation val="minMax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294050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0.02462</cdr:x>
      <cdr:y>0.89242</cdr:y>
    </cdr:from>
    <cdr:to>
      <cdr:x>0.7753</cdr:x>
      <cdr:y>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1084" y="4740757"/>
          <a:ext cx="8570403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i="1" dirty="0">
              <a:latin typeface="Gadugi" panose="020B0502040204020203" pitchFamily="34" charset="0"/>
              <a:ea typeface="Gadugi" panose="020B0502040204020203" pitchFamily="34" charset="0"/>
            </a:rPr>
            <a:t>Fonte: BCB                                                                                                                                                                                                                 *2019</a:t>
          </a:r>
          <a:r>
            <a:rPr lang="pt-BR" sz="1100" i="1" baseline="0" dirty="0">
              <a:latin typeface="Gadugi" panose="020B0502040204020203" pitchFamily="34" charset="0"/>
              <a:ea typeface="Gadugi" panose="020B0502040204020203" pitchFamily="34" charset="0"/>
            </a:rPr>
            <a:t> = dados até mar/19 </a:t>
          </a:r>
          <a:r>
            <a:rPr lang="en-US" i="1" dirty="0" err="1">
              <a:latin typeface="Gadugi" panose="020B0502040204020203" pitchFamily="34" charset="0"/>
              <a:ea typeface="Gadugi" panose="020B0502040204020203" pitchFamily="34" charset="0"/>
            </a:rPr>
            <a:t>Metodologia</a:t>
          </a:r>
          <a:r>
            <a:rPr lang="en-US" i="1" dirty="0">
              <a:latin typeface="Gadugi" panose="020B0502040204020203" pitchFamily="34" charset="0"/>
              <a:ea typeface="Gadugi" panose="020B0502040204020203" pitchFamily="34" charset="0"/>
            </a:rPr>
            <a:t> </a:t>
          </a:r>
          <a:r>
            <a:rPr lang="en-US" i="1" dirty="0" err="1">
              <a:latin typeface="Gadugi" panose="020B0502040204020203" pitchFamily="34" charset="0"/>
              <a:ea typeface="Gadugi" panose="020B0502040204020203" pitchFamily="34" charset="0"/>
            </a:rPr>
            <a:t>atual</a:t>
          </a:r>
          <a:r>
            <a:rPr lang="en-US" i="1" dirty="0">
              <a:latin typeface="Gadugi" panose="020B0502040204020203" pitchFamily="34" charset="0"/>
              <a:ea typeface="Gadugi" panose="020B0502040204020203" pitchFamily="34" charset="0"/>
            </a:rPr>
            <a:t> (</a:t>
          </a:r>
          <a:r>
            <a:rPr lang="en-US" i="1" dirty="0" err="1">
              <a:latin typeface="Gadugi" panose="020B0502040204020203" pitchFamily="34" charset="0"/>
              <a:ea typeface="Gadugi" panose="020B0502040204020203" pitchFamily="34" charset="0"/>
            </a:rPr>
            <a:t>utilizada</a:t>
          </a:r>
          <a:r>
            <a:rPr lang="en-US" i="1" dirty="0">
              <a:latin typeface="Gadugi" panose="020B0502040204020203" pitchFamily="34" charset="0"/>
              <a:ea typeface="Gadugi" panose="020B0502040204020203" pitchFamily="34" charset="0"/>
            </a:rPr>
            <a:t> a </a:t>
          </a:r>
          <a:r>
            <a:rPr lang="en-US" i="1" dirty="0" err="1">
              <a:latin typeface="Gadugi" panose="020B0502040204020203" pitchFamily="34" charset="0"/>
              <a:ea typeface="Gadugi" panose="020B0502040204020203" pitchFamily="34" charset="0"/>
            </a:rPr>
            <a:t>partir</a:t>
          </a:r>
          <a:r>
            <a:rPr lang="en-US" i="1" dirty="0">
              <a:latin typeface="Gadugi" panose="020B0502040204020203" pitchFamily="34" charset="0"/>
              <a:ea typeface="Gadugi" panose="020B0502040204020203" pitchFamily="34" charset="0"/>
            </a:rPr>
            <a:t> de 2008)</a:t>
          </a:r>
          <a:endParaRPr lang="pt-BR" sz="1100" dirty="0"/>
        </a:p>
      </cdr:txBody>
    </cdr:sp>
  </cdr:relSizeAnchor>
  <cdr:relSizeAnchor xmlns:cdr="http://schemas.openxmlformats.org/drawingml/2006/chartDrawing">
    <cdr:from>
      <cdr:x>0.25</cdr:x>
      <cdr:y>0.92327</cdr:y>
    </cdr:from>
    <cdr:to>
      <cdr:x>0.52206</cdr:x>
      <cdr:y>0.97698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619250" y="3438525"/>
          <a:ext cx="17621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0.43703</cdr:x>
      <cdr:y>0.95396</cdr:y>
    </cdr:from>
    <cdr:to>
      <cdr:x>0.63114</cdr:x>
      <cdr:y>1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536347" y="5329662"/>
          <a:ext cx="2014852" cy="257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0.06728</cdr:x>
      <cdr:y>0.53424</cdr:y>
    </cdr:from>
    <cdr:to>
      <cdr:x>0.10372</cdr:x>
      <cdr:y>0.60096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89226" y="2341226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4,0%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0.21638</cdr:x>
      <cdr:y>0.45995</cdr:y>
    </cdr:from>
    <cdr:to>
      <cdr:x>0.25282</cdr:x>
      <cdr:y>0.52667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538102" y="2015679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4,2%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0.51013</cdr:x>
      <cdr:y>0.308</cdr:y>
    </cdr:from>
    <cdr:to>
      <cdr:x>0.54657</cdr:x>
      <cdr:y>0.37472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983699" y="1349780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4,3%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0.76125</cdr:x>
      <cdr:y>0.20519</cdr:y>
    </cdr:from>
    <cdr:to>
      <cdr:x>0.79769</cdr:x>
      <cdr:y>0.27191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8929259" y="899230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4,4%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0.91391</cdr:x>
      <cdr:y>0.34119</cdr:y>
    </cdr:from>
    <cdr:to>
      <cdr:x>0.95035</cdr:x>
      <cdr:y>0.40791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0719914" y="1495231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3,9%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0.05849</cdr:x>
      <cdr:y>0.66124</cdr:y>
    </cdr:from>
    <cdr:to>
      <cdr:x>0.09617</cdr:x>
      <cdr:y>0.72916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63341" y="2846326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pt-BR" sz="1300" b="1" dirty="0">
              <a:solidFill>
                <a:schemeClr val="accent5">
                  <a:lumMod val="50000"/>
                </a:schemeClr>
              </a:solidFill>
              <a:sym typeface="Calibri"/>
            </a:rPr>
            <a:t>1,2</a:t>
          </a: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0.20634</cdr:x>
      <cdr:y>0.23186</cdr:y>
    </cdr:from>
    <cdr:to>
      <cdr:x>0.24402</cdr:x>
      <cdr:y>0.29978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340123" y="998054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1,5%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0.50776</cdr:x>
      <cdr:y>0.09862</cdr:y>
    </cdr:from>
    <cdr:to>
      <cdr:x>0.54544</cdr:x>
      <cdr:y>0.16655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5758543" y="424517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1,4%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0.6576</cdr:x>
      <cdr:y>0.18769</cdr:y>
    </cdr:from>
    <cdr:to>
      <cdr:x>0.69528</cdr:x>
      <cdr:y>0.25561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7457889" y="807912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1,2%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  <cdr:relSizeAnchor xmlns:cdr="http://schemas.openxmlformats.org/drawingml/2006/chartDrawing">
    <cdr:from>
      <cdr:x>0.90467</cdr:x>
      <cdr:y>0.65125</cdr:y>
    </cdr:from>
    <cdr:to>
      <cdr:x>0.94235</cdr:x>
      <cdr:y>0.71918</cdr:y>
    </cdr:to>
    <cdr:sp macro="" textlink="">
      <cdr:nvSpPr>
        <cdr:cNvPr id="6" name="CaixaDeTexto 1"/>
        <cdr:cNvSpPr txBox="1"/>
      </cdr:nvSpPr>
      <cdr:spPr>
        <a:xfrm xmlns:a="http://schemas.openxmlformats.org/drawingml/2006/main">
          <a:off x="10259909" y="2803356"/>
          <a:ext cx="427359" cy="292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="horz" wrap="none" lIns="45719" tIns="45719" rIns="45719" bIns="45719" numCol="1" spcCol="38100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pt-BR" sz="1300" b="1" i="0" u="none" strike="noStrike" cap="none" spc="0" normalizeH="0" baseline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Calibri"/>
            </a:rPr>
            <a:t>0,9%</a:t>
          </a:r>
          <a:endParaRPr kumimoji="0" lang="en-US" sz="1300" b="1" i="0" u="none" strike="noStrike" cap="none" spc="0" normalizeH="0" baseline="0" dirty="0">
            <a:ln>
              <a:noFill/>
            </a:ln>
            <a:solidFill>
              <a:schemeClr val="accent5">
                <a:lumMod val="50000"/>
              </a:schemeClr>
            </a:solidFill>
            <a:effectLst/>
            <a:uFillTx/>
            <a:latin typeface="+mn-lt"/>
            <a:ea typeface="+mn-ea"/>
            <a:cs typeface="+mn-cs"/>
            <a:sym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/>
          </p:nvPr>
        </p:nvSpPr>
        <p:spPr>
          <a:xfrm>
            <a:off x="133350" y="738188"/>
            <a:ext cx="6591300" cy="3706812"/>
          </a:xfrm>
          <a:prstGeom prst="rect">
            <a:avLst/>
          </a:prstGeom>
        </p:spPr>
        <p:txBody>
          <a:bodyPr lIns="90690" tIns="45345" rIns="90690" bIns="45345"/>
          <a:lstStyle/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"/>
          </p:nvPr>
        </p:nvSpPr>
        <p:spPr>
          <a:xfrm>
            <a:off x="914402" y="4689516"/>
            <a:ext cx="5029200" cy="4442697"/>
          </a:xfrm>
          <a:prstGeom prst="rect">
            <a:avLst/>
          </a:prstGeom>
        </p:spPr>
        <p:txBody>
          <a:bodyPr lIns="90690" tIns="45345" rIns="90690" bIns="4534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6667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35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5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2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6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6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0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6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2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7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6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Background Picture Layout 1s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78000">
                <a:schemeClr val="accent1">
                  <a:lumMod val="75000"/>
                  <a:alpha val="89000"/>
                </a:schemeClr>
              </a:gs>
              <a:gs pos="0">
                <a:schemeClr val="accent1">
                  <a:alpha val="81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3F3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79706"/>
            <a:ext cx="10515600" cy="85978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6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297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2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4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5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4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Imagem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ítulo 1"/>
          <p:cNvSpPr txBox="1">
            <a:spLocks noGrp="1"/>
          </p:cNvSpPr>
          <p:nvPr>
            <p:ph type="ctrTitle"/>
          </p:nvPr>
        </p:nvSpPr>
        <p:spPr>
          <a:xfrm>
            <a:off x="323518" y="623461"/>
            <a:ext cx="10489083" cy="1983328"/>
          </a:xfrm>
          <a:prstGeom prst="rect">
            <a:avLst/>
          </a:prstGeom>
        </p:spPr>
        <p:txBody>
          <a:bodyPr/>
          <a:lstStyle/>
          <a:p>
            <a:pPr algn="l">
              <a:defRPr sz="5400" b="1">
                <a:solidFill>
                  <a:srgbClr val="005825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rPr lang="pt-BR" dirty="0">
                <a:latin typeface="+mn-lt"/>
                <a:cs typeface="Calibri Light" panose="020F0302020204030204" pitchFamily="34" charset="0"/>
              </a:rPr>
              <a:t>Futuro da Gestão Pública</a:t>
            </a:r>
            <a:br>
              <a:rPr dirty="0">
                <a:latin typeface="+mn-lt"/>
                <a:cs typeface="Calibri Light" panose="020F0302020204030204" pitchFamily="34" charset="0"/>
              </a:rPr>
            </a:br>
            <a:endParaRPr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06" name="Título 1"/>
          <p:cNvSpPr txBox="1"/>
          <p:nvPr/>
        </p:nvSpPr>
        <p:spPr>
          <a:xfrm>
            <a:off x="325840" y="4209918"/>
            <a:ext cx="7529977" cy="1115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3000">
                <a:solidFill>
                  <a:srgbClr val="005825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dirty="0" err="1"/>
              <a:t>Secretaria</a:t>
            </a:r>
            <a:r>
              <a:rPr dirty="0"/>
              <a:t> Especial de </a:t>
            </a:r>
            <a:r>
              <a:rPr dirty="0" err="1"/>
              <a:t>Desburocratização</a:t>
            </a:r>
            <a:r>
              <a:rPr dirty="0"/>
              <a:t>, </a:t>
            </a:r>
            <a:r>
              <a:rPr dirty="0" err="1"/>
              <a:t>Gestão</a:t>
            </a:r>
            <a:r>
              <a:rPr dirty="0"/>
              <a:t> e </a:t>
            </a:r>
            <a:r>
              <a:rPr dirty="0" err="1"/>
              <a:t>Governo</a:t>
            </a:r>
            <a:r>
              <a:rPr dirty="0"/>
              <a:t> Digital</a:t>
            </a:r>
          </a:p>
        </p:txBody>
      </p:sp>
      <p:sp>
        <p:nvSpPr>
          <p:cNvPr id="107" name="CaixaDeTexto 4"/>
          <p:cNvSpPr txBox="1"/>
          <p:nvPr/>
        </p:nvSpPr>
        <p:spPr>
          <a:xfrm>
            <a:off x="372199" y="6047199"/>
            <a:ext cx="270163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BRASÍLIA</a:t>
            </a:r>
          </a:p>
          <a:p>
            <a:pPr algn="ctr"/>
            <a:r>
              <a:t>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851870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Estado brasileiro teve acesso a uma quantidade ilimitada de recursos -</a:t>
            </a:r>
            <a:r>
              <a:rPr lang="pt-BR" dirty="0">
                <a:latin typeface="Gadugi" panose="020B0502040204020203" pitchFamily="34" charset="0"/>
              </a:rPr>
              <a:t> Cargos</a:t>
            </a:r>
            <a:endParaRPr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58583039-230A-4663-A238-5B3A1C83C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405566"/>
              </p:ext>
            </p:extLst>
          </p:nvPr>
        </p:nvGraphicFramePr>
        <p:xfrm>
          <a:off x="332693" y="1524746"/>
          <a:ext cx="11341100" cy="4304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8931A07F-C837-4B46-8A99-E031D13113E2}"/>
              </a:ext>
            </a:extLst>
          </p:cNvPr>
          <p:cNvSpPr/>
          <p:nvPr/>
        </p:nvSpPr>
        <p:spPr>
          <a:xfrm>
            <a:off x="364443" y="5667169"/>
            <a:ext cx="4289898" cy="21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Fonte: Painel Estatístico de Pessoal  </a:t>
            </a:r>
          </a:p>
        </p:txBody>
      </p:sp>
    </p:spTree>
    <p:extLst>
      <p:ext uri="{BB962C8B-B14F-4D97-AF65-F5344CB8AC3E}">
        <p14:creationId xmlns:p14="http://schemas.microsoft.com/office/powerpoint/2010/main" val="7726261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923448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Resultado: baixo desempenho nos rankings internacionais</a:t>
            </a:r>
            <a:endParaRPr lang="pt-BR"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259186"/>
              </p:ext>
            </p:extLst>
          </p:nvPr>
        </p:nvGraphicFramePr>
        <p:xfrm>
          <a:off x="373408" y="1524000"/>
          <a:ext cx="10243792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8931A07F-C837-4B46-8A99-E031D13113E2}"/>
              </a:ext>
            </a:extLst>
          </p:cNvPr>
          <p:cNvSpPr/>
          <p:nvPr/>
        </p:nvSpPr>
        <p:spPr>
          <a:xfrm>
            <a:off x="769044" y="5976452"/>
            <a:ext cx="4289898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Fonte: Banco Mundial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9998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923448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Resultado: baixo desempenho nos rankings internacionais</a:t>
            </a:r>
            <a:endParaRPr lang="pt-BR"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7396FB-07CE-4D85-96B9-F51C3EA3767C}"/>
              </a:ext>
            </a:extLst>
          </p:cNvPr>
          <p:cNvSpPr txBox="1"/>
          <p:nvPr/>
        </p:nvSpPr>
        <p:spPr>
          <a:xfrm>
            <a:off x="347287" y="1390094"/>
            <a:ext cx="5373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WEF: Índice de Competitividade Global</a:t>
            </a:r>
          </a:p>
          <a:p>
            <a:r>
              <a:rPr lang="pt-BR" sz="120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(2007-2018)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87" y="1878611"/>
            <a:ext cx="9812714" cy="418770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016876" y="5355329"/>
            <a:ext cx="2143125" cy="710986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931A07F-C837-4B46-8A99-E031D13113E2}"/>
              </a:ext>
            </a:extLst>
          </p:cNvPr>
          <p:cNvSpPr/>
          <p:nvPr/>
        </p:nvSpPr>
        <p:spPr>
          <a:xfrm>
            <a:off x="547830" y="6089241"/>
            <a:ext cx="4289898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Fonte: Fórum Econômico Mundial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649589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entregar mais com menos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1277057" y="2945039"/>
            <a:ext cx="2438400" cy="1988457"/>
            <a:chOff x="972457" y="2757714"/>
            <a:chExt cx="2438400" cy="1988457"/>
          </a:xfrm>
        </p:grpSpPr>
        <p:sp>
          <p:nvSpPr>
            <p:cNvPr id="5" name="Retângulo 4"/>
            <p:cNvSpPr/>
            <p:nvPr/>
          </p:nvSpPr>
          <p:spPr>
            <a:xfrm>
              <a:off x="972457" y="2757714"/>
              <a:ext cx="2438400" cy="19884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972457" y="3264229"/>
              <a:ext cx="2438400" cy="885369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lvl="8" indent="0" algn="ctr">
                <a:lnSpc>
                  <a:spcPct val="90000"/>
                </a:lnSpc>
                <a:spcBef>
                  <a:spcPts val="1000"/>
                </a:spcBef>
                <a:buSzPct val="100000"/>
                <a:defRPr sz="2100"/>
              </a:pPr>
              <a:r>
                <a:rPr lang="pt-BR" sz="2400" dirty="0">
                  <a:solidFill>
                    <a:schemeClr val="bg1"/>
                  </a:solidFill>
                  <a:latin typeface="Gadugi" panose="020B0502040204020203" pitchFamily="34" charset="0"/>
                </a:rPr>
                <a:t>Transformação Institucional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217665" y="2945039"/>
            <a:ext cx="2438400" cy="1988457"/>
            <a:chOff x="4138501" y="2757714"/>
            <a:chExt cx="2438400" cy="1988457"/>
          </a:xfrm>
        </p:grpSpPr>
        <p:sp>
          <p:nvSpPr>
            <p:cNvPr id="12" name="Retângulo 11"/>
            <p:cNvSpPr/>
            <p:nvPr/>
          </p:nvSpPr>
          <p:spPr>
            <a:xfrm>
              <a:off x="4138501" y="2757714"/>
              <a:ext cx="2438400" cy="19884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138501" y="3264229"/>
              <a:ext cx="2438400" cy="885369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lvl="8" indent="0" algn="ctr">
                <a:lnSpc>
                  <a:spcPct val="90000"/>
                </a:lnSpc>
                <a:spcBef>
                  <a:spcPts val="1000"/>
                </a:spcBef>
                <a:buSzPct val="100000"/>
                <a:defRPr sz="2100"/>
              </a:pPr>
              <a:r>
                <a:rPr lang="pt-BR" sz="2400" dirty="0">
                  <a:solidFill>
                    <a:schemeClr val="bg1"/>
                  </a:solidFill>
                  <a:latin typeface="Gadugi" panose="020B0502040204020203" pitchFamily="34" charset="0"/>
                </a:rPr>
                <a:t>Reforma do Estado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4642557" y="2945039"/>
            <a:ext cx="2438400" cy="1988457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642557" y="3496582"/>
            <a:ext cx="2438400" cy="885369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8" indent="0" algn="ctr">
              <a:lnSpc>
                <a:spcPct val="90000"/>
              </a:lnSpc>
              <a:spcBef>
                <a:spcPts val="1000"/>
              </a:spcBef>
              <a:buSzPct val="100000"/>
              <a:defRPr sz="2100"/>
            </a:pPr>
            <a:r>
              <a:rPr lang="pt-BR" sz="2400" dirty="0">
                <a:solidFill>
                  <a:schemeClr val="bg1"/>
                </a:solidFill>
                <a:latin typeface="Gadugi" panose="020B0502040204020203" pitchFamily="34" charset="0"/>
              </a:rPr>
              <a:t>Transformação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Gadugi" panose="020B0502040204020203" pitchFamily="34" charset="0"/>
              </a:rPr>
              <a:t>Digital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Transformação institucional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9D7324-BCC3-4904-A694-05510EAC9A1F}"/>
              </a:ext>
            </a:extLst>
          </p:cNvPr>
          <p:cNvSpPr txBox="1"/>
          <p:nvPr/>
        </p:nvSpPr>
        <p:spPr>
          <a:xfrm>
            <a:off x="429684" y="747391"/>
            <a:ext cx="9029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Gestão Pública Inteligente e + Transparente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44" y="8807877"/>
            <a:ext cx="2543908" cy="10599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3" y="9136646"/>
            <a:ext cx="2180299" cy="886001"/>
          </a:xfrm>
          <a:prstGeom prst="rect">
            <a:avLst/>
          </a:prstGeom>
        </p:spPr>
      </p:pic>
      <p:grpSp>
        <p:nvGrpSpPr>
          <p:cNvPr id="82" name="Agrupar 6">
            <a:extLst>
              <a:ext uri="{FF2B5EF4-FFF2-40B4-BE49-F238E27FC236}">
                <a16:creationId xmlns:a16="http://schemas.microsoft.com/office/drawing/2014/main" id="{1CC99509-8664-4BA3-803B-833A5CD1B509}"/>
              </a:ext>
            </a:extLst>
          </p:cNvPr>
          <p:cNvGrpSpPr/>
          <p:nvPr/>
        </p:nvGrpSpPr>
        <p:grpSpPr>
          <a:xfrm>
            <a:off x="8565999" y="1215995"/>
            <a:ext cx="3016401" cy="2888689"/>
            <a:chOff x="8593535" y="966635"/>
            <a:chExt cx="3087923" cy="2894978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24DD0467-C86B-48C8-A4F9-197D42210CA5}"/>
                </a:ext>
              </a:extLst>
            </p:cNvPr>
            <p:cNvSpPr/>
            <p:nvPr/>
          </p:nvSpPr>
          <p:spPr>
            <a:xfrm>
              <a:off x="8593535" y="966635"/>
              <a:ext cx="3087923" cy="2894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 b="1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pic>
          <p:nvPicPr>
            <p:cNvPr id="84" name="Imagem 83">
              <a:extLst>
                <a:ext uri="{FF2B5EF4-FFF2-40B4-BE49-F238E27FC236}">
                  <a16:creationId xmlns:a16="http://schemas.microsoft.com/office/drawing/2014/main" id="{EBC83303-9AF0-484E-9E8C-E0A44C969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3944" y="1632946"/>
              <a:ext cx="2109499" cy="161071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85" name="Agrupar 4">
            <a:extLst>
              <a:ext uri="{FF2B5EF4-FFF2-40B4-BE49-F238E27FC236}">
                <a16:creationId xmlns:a16="http://schemas.microsoft.com/office/drawing/2014/main" id="{06327EB4-50B6-4313-A029-E83420C59D2F}"/>
              </a:ext>
            </a:extLst>
          </p:cNvPr>
          <p:cNvGrpSpPr/>
          <p:nvPr/>
        </p:nvGrpSpPr>
        <p:grpSpPr>
          <a:xfrm>
            <a:off x="5773697" y="1184892"/>
            <a:ext cx="3016401" cy="2888689"/>
            <a:chOff x="5661737" y="928609"/>
            <a:chExt cx="3087923" cy="2957183"/>
          </a:xfrm>
        </p:grpSpPr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9B96A524-C25C-4D38-9D93-769ADF825E0D}"/>
                </a:ext>
              </a:extLst>
            </p:cNvPr>
            <p:cNvSpPr/>
            <p:nvPr/>
          </p:nvSpPr>
          <p:spPr>
            <a:xfrm>
              <a:off x="5661737" y="928609"/>
              <a:ext cx="3087923" cy="295718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accent5">
                      <a:lumMod val="50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</a:rPr>
                <a:t>Compra Direta de Passagens Aéreas</a:t>
              </a:r>
            </a:p>
            <a:p>
              <a:pPr algn="ctr"/>
              <a:endParaRPr lang="pt-BR" sz="2400" b="1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  <a:p>
              <a:pPr algn="ctr"/>
              <a:endParaRPr lang="pt-BR" sz="2400" b="1" dirty="0">
                <a:solidFill>
                  <a:schemeClr val="accent5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endParaRPr>
            </a:p>
          </p:txBody>
        </p:sp>
        <p:pic>
          <p:nvPicPr>
            <p:cNvPr id="87" name="Gráfico 13" descr="Avião">
              <a:extLst>
                <a:ext uri="{FF2B5EF4-FFF2-40B4-BE49-F238E27FC236}">
                  <a16:creationId xmlns:a16="http://schemas.microsoft.com/office/drawing/2014/main" id="{582A400D-17BE-4365-8E77-D156CC1194B5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73" y="2438304"/>
              <a:ext cx="1274912" cy="1261859"/>
            </a:xfrm>
            <a:prstGeom prst="rect">
              <a:avLst/>
            </a:prstGeom>
          </p:spPr>
        </p:pic>
      </p:grpSp>
      <p:grpSp>
        <p:nvGrpSpPr>
          <p:cNvPr id="88" name="Agrupar 15">
            <a:extLst>
              <a:ext uri="{FF2B5EF4-FFF2-40B4-BE49-F238E27FC236}">
                <a16:creationId xmlns:a16="http://schemas.microsoft.com/office/drawing/2014/main" id="{CDE7A0D0-DC8A-4C7A-99DD-85FEDC50C8F5}"/>
              </a:ext>
            </a:extLst>
          </p:cNvPr>
          <p:cNvGrpSpPr/>
          <p:nvPr/>
        </p:nvGrpSpPr>
        <p:grpSpPr>
          <a:xfrm>
            <a:off x="2992409" y="1179501"/>
            <a:ext cx="2981516" cy="2894081"/>
            <a:chOff x="4190541" y="1709530"/>
            <a:chExt cx="3858630" cy="3654949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CD5945F9-447C-4A3F-A4AF-AA78E662F0FE}"/>
                </a:ext>
              </a:extLst>
            </p:cNvPr>
            <p:cNvSpPr/>
            <p:nvPr/>
          </p:nvSpPr>
          <p:spPr>
            <a:xfrm>
              <a:off x="4190541" y="1709530"/>
              <a:ext cx="3858630" cy="3654949"/>
            </a:xfrm>
            <a:prstGeom prst="ellipse">
              <a:avLst/>
            </a:prstGeom>
            <a:solidFill>
              <a:srgbClr val="E7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0" name="Imagem 89">
              <a:extLst>
                <a:ext uri="{FF2B5EF4-FFF2-40B4-BE49-F238E27FC236}">
                  <a16:creationId xmlns:a16="http://schemas.microsoft.com/office/drawing/2014/main" id="{FAE36DEE-1162-4F39-9813-6096541A0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1422" y="2743104"/>
              <a:ext cx="3329155" cy="152674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1" name="Agrupar 14">
            <a:extLst>
              <a:ext uri="{FF2B5EF4-FFF2-40B4-BE49-F238E27FC236}">
                <a16:creationId xmlns:a16="http://schemas.microsoft.com/office/drawing/2014/main" id="{D65C18E0-1A33-44E2-8941-9EF532BB7394}"/>
              </a:ext>
            </a:extLst>
          </p:cNvPr>
          <p:cNvGrpSpPr/>
          <p:nvPr/>
        </p:nvGrpSpPr>
        <p:grpSpPr>
          <a:xfrm>
            <a:off x="331532" y="1179373"/>
            <a:ext cx="2920901" cy="2888689"/>
            <a:chOff x="217339" y="1709529"/>
            <a:chExt cx="3858630" cy="3654949"/>
          </a:xfrm>
        </p:grpSpPr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30723D93-D126-4980-8EE6-39625178AB7B}"/>
                </a:ext>
              </a:extLst>
            </p:cNvPr>
            <p:cNvSpPr/>
            <p:nvPr/>
          </p:nvSpPr>
          <p:spPr>
            <a:xfrm>
              <a:off x="217339" y="1709529"/>
              <a:ext cx="3858630" cy="36549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3" name="Imagem 92">
              <a:extLst>
                <a:ext uri="{FF2B5EF4-FFF2-40B4-BE49-F238E27FC236}">
                  <a16:creationId xmlns:a16="http://schemas.microsoft.com/office/drawing/2014/main" id="{46FAC490-2CDD-4AA5-92DE-AAE4DCE88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0950" y="2330636"/>
              <a:ext cx="2073182" cy="233381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94" name="Agrupar 28">
            <a:extLst>
              <a:ext uri="{FF2B5EF4-FFF2-40B4-BE49-F238E27FC236}">
                <a16:creationId xmlns:a16="http://schemas.microsoft.com/office/drawing/2014/main" id="{3674A8BF-25F0-498E-A11B-9C947BA8C509}"/>
              </a:ext>
            </a:extLst>
          </p:cNvPr>
          <p:cNvGrpSpPr/>
          <p:nvPr/>
        </p:nvGrpSpPr>
        <p:grpSpPr>
          <a:xfrm>
            <a:off x="3337129" y="4226889"/>
            <a:ext cx="2462980" cy="2610193"/>
            <a:chOff x="3337129" y="3980450"/>
            <a:chExt cx="2521380" cy="2549729"/>
          </a:xfrm>
        </p:grpSpPr>
        <p:sp>
          <p:nvSpPr>
            <p:cNvPr id="95" name="Triângulo isósceles 94">
              <a:extLst>
                <a:ext uri="{FF2B5EF4-FFF2-40B4-BE49-F238E27FC236}">
                  <a16:creationId xmlns:a16="http://schemas.microsoft.com/office/drawing/2014/main" id="{DC2E32CE-9C5D-4C6F-AA2A-D75022BA467C}"/>
                </a:ext>
              </a:extLst>
            </p:cNvPr>
            <p:cNvSpPr/>
            <p:nvPr/>
          </p:nvSpPr>
          <p:spPr>
            <a:xfrm rot="10800000">
              <a:off x="3337129" y="4047961"/>
              <a:ext cx="2521380" cy="248221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6" name="CaixaDeTexto 95">
              <a:extLst>
                <a:ext uri="{FF2B5EF4-FFF2-40B4-BE49-F238E27FC236}">
                  <a16:creationId xmlns:a16="http://schemas.microsoft.com/office/drawing/2014/main" id="{53C82FB5-4482-4789-BEBE-2BDEB5E96303}"/>
                </a:ext>
              </a:extLst>
            </p:cNvPr>
            <p:cNvSpPr txBox="1"/>
            <p:nvPr/>
          </p:nvSpPr>
          <p:spPr>
            <a:xfrm>
              <a:off x="3647919" y="3980450"/>
              <a:ext cx="1910869" cy="18502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68%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redução da despesa</a:t>
              </a:r>
            </a:p>
            <a:p>
              <a:pPr algn="ctr"/>
              <a:endPara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000" b="1" dirty="0"/>
                <a:t>R$ 12,8 </a:t>
              </a:r>
            </a:p>
            <a:p>
              <a:pPr algn="ctr"/>
              <a:r>
                <a:rPr lang="pt-BR" sz="2000" b="1" dirty="0"/>
                <a:t>milhões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economia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</a:t>
              </a:r>
            </a:p>
          </p:txBody>
        </p:sp>
      </p:grpSp>
      <p:grpSp>
        <p:nvGrpSpPr>
          <p:cNvPr id="97" name="Agrupar 27">
            <a:extLst>
              <a:ext uri="{FF2B5EF4-FFF2-40B4-BE49-F238E27FC236}">
                <a16:creationId xmlns:a16="http://schemas.microsoft.com/office/drawing/2014/main" id="{8CD8A6E4-29DA-4AAB-AD97-7F038B9A8FF6}"/>
              </a:ext>
            </a:extLst>
          </p:cNvPr>
          <p:cNvGrpSpPr/>
          <p:nvPr/>
        </p:nvGrpSpPr>
        <p:grpSpPr>
          <a:xfrm>
            <a:off x="629639" y="4226890"/>
            <a:ext cx="2462980" cy="2610192"/>
            <a:chOff x="629639" y="3980574"/>
            <a:chExt cx="2521380" cy="2556801"/>
          </a:xfrm>
        </p:grpSpPr>
        <p:sp>
          <p:nvSpPr>
            <p:cNvPr id="98" name="Triângulo isósceles 97">
              <a:extLst>
                <a:ext uri="{FF2B5EF4-FFF2-40B4-BE49-F238E27FC236}">
                  <a16:creationId xmlns:a16="http://schemas.microsoft.com/office/drawing/2014/main" id="{9FF0BDA3-533D-4C5E-8C1D-563E6B1C3B7D}"/>
                </a:ext>
              </a:extLst>
            </p:cNvPr>
            <p:cNvSpPr/>
            <p:nvPr/>
          </p:nvSpPr>
          <p:spPr>
            <a:xfrm rot="10800000">
              <a:off x="629639" y="4055157"/>
              <a:ext cx="2521380" cy="248221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964ACF70-34A3-4D82-84B6-94DB15F99D36}"/>
                </a:ext>
              </a:extLst>
            </p:cNvPr>
            <p:cNvSpPr txBox="1"/>
            <p:nvPr/>
          </p:nvSpPr>
          <p:spPr>
            <a:xfrm>
              <a:off x="1002533" y="3980574"/>
              <a:ext cx="1847969" cy="18847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61,9%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redução da despesa</a:t>
              </a:r>
            </a:p>
            <a:p>
              <a:pPr algn="ctr"/>
              <a:endPara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000" b="1" dirty="0"/>
                <a:t>R$ 14,2 milhões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economia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</a:t>
              </a:r>
            </a:p>
          </p:txBody>
        </p:sp>
      </p:grpSp>
      <p:grpSp>
        <p:nvGrpSpPr>
          <p:cNvPr id="100" name="Agrupar 29">
            <a:extLst>
              <a:ext uri="{FF2B5EF4-FFF2-40B4-BE49-F238E27FC236}">
                <a16:creationId xmlns:a16="http://schemas.microsoft.com/office/drawing/2014/main" id="{12C65342-8CB7-4BAF-84BA-4672879EB882}"/>
              </a:ext>
            </a:extLst>
          </p:cNvPr>
          <p:cNvGrpSpPr/>
          <p:nvPr/>
        </p:nvGrpSpPr>
        <p:grpSpPr>
          <a:xfrm>
            <a:off x="6044619" y="4220812"/>
            <a:ext cx="2462980" cy="2616269"/>
            <a:chOff x="6044619" y="3974620"/>
            <a:chExt cx="2521380" cy="2562755"/>
          </a:xfrm>
        </p:grpSpPr>
        <p:sp>
          <p:nvSpPr>
            <p:cNvPr id="101" name="Triângulo isósceles 100">
              <a:extLst>
                <a:ext uri="{FF2B5EF4-FFF2-40B4-BE49-F238E27FC236}">
                  <a16:creationId xmlns:a16="http://schemas.microsoft.com/office/drawing/2014/main" id="{76967095-9A6C-49B9-909D-DBCB120ACA44}"/>
                </a:ext>
              </a:extLst>
            </p:cNvPr>
            <p:cNvSpPr/>
            <p:nvPr/>
          </p:nvSpPr>
          <p:spPr>
            <a:xfrm rot="10800000">
              <a:off x="6044619" y="4055157"/>
              <a:ext cx="2521380" cy="248221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2" name="CaixaDeTexto 101">
              <a:extLst>
                <a:ext uri="{FF2B5EF4-FFF2-40B4-BE49-F238E27FC236}">
                  <a16:creationId xmlns:a16="http://schemas.microsoft.com/office/drawing/2014/main" id="{58D786BF-7314-4842-9F19-A7DC94FCAA04}"/>
                </a:ext>
              </a:extLst>
            </p:cNvPr>
            <p:cNvSpPr txBox="1"/>
            <p:nvPr/>
          </p:nvSpPr>
          <p:spPr>
            <a:xfrm>
              <a:off x="6405965" y="3974620"/>
              <a:ext cx="1847969" cy="184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18,7%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redução da despesa</a:t>
              </a:r>
            </a:p>
            <a:p>
              <a:pPr algn="ctr"/>
              <a:endParaRPr lang="pt-BR" sz="1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000" b="1" dirty="0"/>
                <a:t>R$ 13,7 milhões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economia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</a:t>
              </a:r>
            </a:p>
          </p:txBody>
        </p:sp>
      </p:grpSp>
      <p:grpSp>
        <p:nvGrpSpPr>
          <p:cNvPr id="103" name="Agrupar 30">
            <a:extLst>
              <a:ext uri="{FF2B5EF4-FFF2-40B4-BE49-F238E27FC236}">
                <a16:creationId xmlns:a16="http://schemas.microsoft.com/office/drawing/2014/main" id="{8C117452-3AEA-4717-B845-1E3CDA2F71B2}"/>
              </a:ext>
            </a:extLst>
          </p:cNvPr>
          <p:cNvGrpSpPr/>
          <p:nvPr/>
        </p:nvGrpSpPr>
        <p:grpSpPr>
          <a:xfrm>
            <a:off x="8741041" y="4226897"/>
            <a:ext cx="2462980" cy="2610506"/>
            <a:chOff x="8741041" y="3980264"/>
            <a:chExt cx="2521380" cy="2557111"/>
          </a:xfrm>
        </p:grpSpPr>
        <p:sp>
          <p:nvSpPr>
            <p:cNvPr id="104" name="Triângulo isósceles 103">
              <a:extLst>
                <a:ext uri="{FF2B5EF4-FFF2-40B4-BE49-F238E27FC236}">
                  <a16:creationId xmlns:a16="http://schemas.microsoft.com/office/drawing/2014/main" id="{A0294E69-508F-4B52-AB8D-24329C22BEBE}"/>
                </a:ext>
              </a:extLst>
            </p:cNvPr>
            <p:cNvSpPr/>
            <p:nvPr/>
          </p:nvSpPr>
          <p:spPr>
            <a:xfrm rot="10800000">
              <a:off x="8741041" y="4055157"/>
              <a:ext cx="2521380" cy="2482218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" name="CaixaDeTexto 104">
              <a:extLst>
                <a:ext uri="{FF2B5EF4-FFF2-40B4-BE49-F238E27FC236}">
                  <a16:creationId xmlns:a16="http://schemas.microsoft.com/office/drawing/2014/main" id="{C174F65E-BE2F-496C-9D9D-A3979CC86D05}"/>
                </a:ext>
              </a:extLst>
            </p:cNvPr>
            <p:cNvSpPr txBox="1"/>
            <p:nvPr/>
          </p:nvSpPr>
          <p:spPr>
            <a:xfrm>
              <a:off x="9113456" y="3980264"/>
              <a:ext cx="1847968" cy="18332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21,7%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redução da despesa</a:t>
              </a:r>
            </a:p>
            <a:p>
              <a:pPr algn="ctr"/>
              <a:endParaRPr lang="pt-B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pt-BR" sz="2000" b="1" dirty="0"/>
                <a:t>R$ 20,3 milhões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economia </a:t>
              </a:r>
            </a:p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288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-28575" y="3576070"/>
            <a:ext cx="12303125" cy="3824289"/>
            <a:chOff x="-28575" y="3576070"/>
            <a:chExt cx="12303125" cy="3824289"/>
          </a:xfrm>
        </p:grpSpPr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3794125" y="4923858"/>
              <a:ext cx="1022350" cy="1087438"/>
            </a:xfrm>
            <a:custGeom>
              <a:avLst/>
              <a:gdLst>
                <a:gd name="T0" fmla="*/ 618 w 641"/>
                <a:gd name="T1" fmla="*/ 682 h 682"/>
                <a:gd name="T2" fmla="*/ 0 w 641"/>
                <a:gd name="T3" fmla="*/ 676 h 682"/>
                <a:gd name="T4" fmla="*/ 113 w 641"/>
                <a:gd name="T5" fmla="*/ 0 h 682"/>
                <a:gd name="T6" fmla="*/ 641 w 641"/>
                <a:gd name="T7" fmla="*/ 3 h 682"/>
                <a:gd name="T8" fmla="*/ 618 w 641"/>
                <a:gd name="T9" fmla="*/ 6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1" h="682">
                  <a:moveTo>
                    <a:pt x="618" y="682"/>
                  </a:moveTo>
                  <a:cubicBezTo>
                    <a:pt x="412" y="681"/>
                    <a:pt x="206" y="679"/>
                    <a:pt x="0" y="676"/>
                  </a:cubicBezTo>
                  <a:cubicBezTo>
                    <a:pt x="38" y="451"/>
                    <a:pt x="75" y="225"/>
                    <a:pt x="113" y="0"/>
                  </a:cubicBezTo>
                  <a:cubicBezTo>
                    <a:pt x="289" y="2"/>
                    <a:pt x="465" y="3"/>
                    <a:pt x="641" y="3"/>
                  </a:cubicBezTo>
                  <a:cubicBezTo>
                    <a:pt x="633" y="230"/>
                    <a:pt x="626" y="456"/>
                    <a:pt x="618" y="682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5238750" y="4923858"/>
              <a:ext cx="1019175" cy="1087438"/>
            </a:xfrm>
            <a:custGeom>
              <a:avLst/>
              <a:gdLst>
                <a:gd name="T0" fmla="*/ 640 w 640"/>
                <a:gd name="T1" fmla="*/ 676 h 682"/>
                <a:gd name="T2" fmla="*/ 22 w 640"/>
                <a:gd name="T3" fmla="*/ 682 h 682"/>
                <a:gd name="T4" fmla="*/ 0 w 640"/>
                <a:gd name="T5" fmla="*/ 3 h 682"/>
                <a:gd name="T6" fmla="*/ 527 w 640"/>
                <a:gd name="T7" fmla="*/ 0 h 682"/>
                <a:gd name="T8" fmla="*/ 640 w 640"/>
                <a:gd name="T9" fmla="*/ 676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682">
                  <a:moveTo>
                    <a:pt x="640" y="676"/>
                  </a:moveTo>
                  <a:cubicBezTo>
                    <a:pt x="434" y="679"/>
                    <a:pt x="228" y="681"/>
                    <a:pt x="22" y="682"/>
                  </a:cubicBezTo>
                  <a:cubicBezTo>
                    <a:pt x="15" y="456"/>
                    <a:pt x="7" y="230"/>
                    <a:pt x="0" y="3"/>
                  </a:cubicBezTo>
                  <a:cubicBezTo>
                    <a:pt x="176" y="3"/>
                    <a:pt x="352" y="2"/>
                    <a:pt x="527" y="0"/>
                  </a:cubicBezTo>
                  <a:cubicBezTo>
                    <a:pt x="565" y="225"/>
                    <a:pt x="603" y="451"/>
                    <a:pt x="640" y="676"/>
                  </a:cubicBez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-28575" y="3576070"/>
              <a:ext cx="12303125" cy="3824289"/>
              <a:chOff x="-28575" y="3576070"/>
              <a:chExt cx="12303125" cy="3824289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-28575" y="3576070"/>
                <a:ext cx="6056313" cy="1044575"/>
                <a:chOff x="-28575" y="3576070"/>
                <a:chExt cx="6056313" cy="1044575"/>
              </a:xfrm>
            </p:grpSpPr>
            <p:sp>
              <p:nvSpPr>
                <p:cNvPr id="70" name="Freeform 50"/>
                <p:cNvSpPr>
                  <a:spLocks/>
                </p:cNvSpPr>
                <p:nvPr/>
              </p:nvSpPr>
              <p:spPr bwMode="auto">
                <a:xfrm>
                  <a:off x="420688" y="3576070"/>
                  <a:ext cx="1455738" cy="981075"/>
                </a:xfrm>
                <a:custGeom>
                  <a:avLst/>
                  <a:gdLst>
                    <a:gd name="T0" fmla="*/ 496 w 913"/>
                    <a:gd name="T1" fmla="*/ 0 h 616"/>
                    <a:gd name="T2" fmla="*/ 0 w 913"/>
                    <a:gd name="T3" fmla="*/ 598 h 616"/>
                    <a:gd name="T4" fmla="*/ 501 w 913"/>
                    <a:gd name="T5" fmla="*/ 616 h 616"/>
                    <a:gd name="T6" fmla="*/ 913 w 913"/>
                    <a:gd name="T7" fmla="*/ 0 h 616"/>
                    <a:gd name="T8" fmla="*/ 496 w 913"/>
                    <a:gd name="T9" fmla="*/ 0 h 6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3" h="616">
                      <a:moveTo>
                        <a:pt x="496" y="0"/>
                      </a:moveTo>
                      <a:cubicBezTo>
                        <a:pt x="331" y="199"/>
                        <a:pt x="165" y="398"/>
                        <a:pt x="0" y="598"/>
                      </a:cubicBezTo>
                      <a:cubicBezTo>
                        <a:pt x="167" y="604"/>
                        <a:pt x="334" y="611"/>
                        <a:pt x="501" y="616"/>
                      </a:cubicBezTo>
                      <a:cubicBezTo>
                        <a:pt x="638" y="411"/>
                        <a:pt x="776" y="205"/>
                        <a:pt x="913" y="0"/>
                      </a:cubicBezTo>
                      <a:lnTo>
                        <a:pt x="496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1" name="Freeform 51"/>
                <p:cNvSpPr>
                  <a:spLocks/>
                </p:cNvSpPr>
                <p:nvPr/>
              </p:nvSpPr>
              <p:spPr bwMode="auto">
                <a:xfrm>
                  <a:off x="1620838" y="3576070"/>
                  <a:ext cx="1250950" cy="1014413"/>
                </a:xfrm>
                <a:custGeom>
                  <a:avLst/>
                  <a:gdLst>
                    <a:gd name="T0" fmla="*/ 369 w 784"/>
                    <a:gd name="T1" fmla="*/ 0 h 637"/>
                    <a:gd name="T2" fmla="*/ 0 w 784"/>
                    <a:gd name="T3" fmla="*/ 624 h 637"/>
                    <a:gd name="T4" fmla="*/ 502 w 784"/>
                    <a:gd name="T5" fmla="*/ 637 h 637"/>
                    <a:gd name="T6" fmla="*/ 784 w 784"/>
                    <a:gd name="T7" fmla="*/ 0 h 637"/>
                    <a:gd name="T8" fmla="*/ 369 w 784"/>
                    <a:gd name="T9" fmla="*/ 0 h 6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4" h="637">
                      <a:moveTo>
                        <a:pt x="369" y="0"/>
                      </a:moveTo>
                      <a:cubicBezTo>
                        <a:pt x="246" y="208"/>
                        <a:pt x="123" y="416"/>
                        <a:pt x="0" y="624"/>
                      </a:cubicBezTo>
                      <a:cubicBezTo>
                        <a:pt x="167" y="629"/>
                        <a:pt x="335" y="634"/>
                        <a:pt x="502" y="637"/>
                      </a:cubicBezTo>
                      <a:cubicBezTo>
                        <a:pt x="596" y="425"/>
                        <a:pt x="690" y="212"/>
                        <a:pt x="784" y="0"/>
                      </a:cubicBezTo>
                      <a:lnTo>
                        <a:pt x="369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2" name="Freeform 52"/>
                <p:cNvSpPr>
                  <a:spLocks/>
                </p:cNvSpPr>
                <p:nvPr/>
              </p:nvSpPr>
              <p:spPr bwMode="auto">
                <a:xfrm>
                  <a:off x="5214938" y="4242820"/>
                  <a:ext cx="812800" cy="377825"/>
                </a:xfrm>
                <a:custGeom>
                  <a:avLst/>
                  <a:gdLst>
                    <a:gd name="T0" fmla="*/ 0 w 510"/>
                    <a:gd name="T1" fmla="*/ 0 h 238"/>
                    <a:gd name="T2" fmla="*/ 8 w 510"/>
                    <a:gd name="T3" fmla="*/ 238 h 238"/>
                    <a:gd name="T4" fmla="*/ 510 w 510"/>
                    <a:gd name="T5" fmla="*/ 235 h 238"/>
                    <a:gd name="T6" fmla="*/ 471 w 510"/>
                    <a:gd name="T7" fmla="*/ 0 h 238"/>
                    <a:gd name="T8" fmla="*/ 0 w 510"/>
                    <a:gd name="T9" fmla="*/ 0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0" h="238">
                      <a:moveTo>
                        <a:pt x="0" y="0"/>
                      </a:moveTo>
                      <a:cubicBezTo>
                        <a:pt x="3" y="79"/>
                        <a:pt x="6" y="159"/>
                        <a:pt x="8" y="238"/>
                      </a:cubicBezTo>
                      <a:cubicBezTo>
                        <a:pt x="176" y="238"/>
                        <a:pt x="343" y="237"/>
                        <a:pt x="510" y="235"/>
                      </a:cubicBezTo>
                      <a:cubicBezTo>
                        <a:pt x="497" y="157"/>
                        <a:pt x="484" y="78"/>
                        <a:pt x="47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4" name="Freeform 54"/>
                <p:cNvSpPr>
                  <a:spLocks/>
                </p:cNvSpPr>
                <p:nvPr/>
              </p:nvSpPr>
              <p:spPr bwMode="auto">
                <a:xfrm>
                  <a:off x="-28575" y="3576070"/>
                  <a:ext cx="906463" cy="935038"/>
                </a:xfrm>
                <a:custGeom>
                  <a:avLst/>
                  <a:gdLst>
                    <a:gd name="T0" fmla="*/ 151 w 569"/>
                    <a:gd name="T1" fmla="*/ 0 h 587"/>
                    <a:gd name="T2" fmla="*/ 0 w 569"/>
                    <a:gd name="T3" fmla="*/ 137 h 587"/>
                    <a:gd name="T4" fmla="*/ 0 w 569"/>
                    <a:gd name="T5" fmla="*/ 586 h 587"/>
                    <a:gd name="T6" fmla="*/ 30 w 569"/>
                    <a:gd name="T7" fmla="*/ 587 h 587"/>
                    <a:gd name="T8" fmla="*/ 569 w 569"/>
                    <a:gd name="T9" fmla="*/ 0 h 587"/>
                    <a:gd name="T10" fmla="*/ 151 w 569"/>
                    <a:gd name="T11" fmla="*/ 0 h 5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9" h="587">
                      <a:moveTo>
                        <a:pt x="151" y="0"/>
                      </a:moveTo>
                      <a:cubicBezTo>
                        <a:pt x="101" y="45"/>
                        <a:pt x="50" y="91"/>
                        <a:pt x="0" y="137"/>
                      </a:cubicBezTo>
                      <a:cubicBezTo>
                        <a:pt x="0" y="586"/>
                        <a:pt x="0" y="586"/>
                        <a:pt x="0" y="586"/>
                      </a:cubicBezTo>
                      <a:cubicBezTo>
                        <a:pt x="10" y="586"/>
                        <a:pt x="20" y="587"/>
                        <a:pt x="30" y="587"/>
                      </a:cubicBezTo>
                      <a:cubicBezTo>
                        <a:pt x="210" y="391"/>
                        <a:pt x="389" y="196"/>
                        <a:pt x="569" y="0"/>
                      </a:cubicBez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9" name="Freeform 69"/>
                <p:cNvSpPr>
                  <a:spLocks/>
                </p:cNvSpPr>
                <p:nvPr/>
              </p:nvSpPr>
              <p:spPr bwMode="auto">
                <a:xfrm>
                  <a:off x="552450" y="3639570"/>
                  <a:ext cx="1204913" cy="854075"/>
                </a:xfrm>
                <a:custGeom>
                  <a:avLst/>
                  <a:gdLst>
                    <a:gd name="T0" fmla="*/ 398 w 756"/>
                    <a:gd name="T1" fmla="*/ 536 h 536"/>
                    <a:gd name="T2" fmla="*/ 0 w 756"/>
                    <a:gd name="T3" fmla="*/ 521 h 536"/>
                    <a:gd name="T4" fmla="*/ 433 w 756"/>
                    <a:gd name="T5" fmla="*/ 0 h 536"/>
                    <a:gd name="T6" fmla="*/ 756 w 756"/>
                    <a:gd name="T7" fmla="*/ 0 h 536"/>
                    <a:gd name="T8" fmla="*/ 398 w 756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6" h="536">
                      <a:moveTo>
                        <a:pt x="398" y="536"/>
                      </a:moveTo>
                      <a:cubicBezTo>
                        <a:pt x="267" y="531"/>
                        <a:pt x="133" y="526"/>
                        <a:pt x="0" y="521"/>
                      </a:cubicBezTo>
                      <a:cubicBezTo>
                        <a:pt x="433" y="0"/>
                        <a:pt x="433" y="0"/>
                        <a:pt x="433" y="0"/>
                      </a:cubicBezTo>
                      <a:cubicBezTo>
                        <a:pt x="756" y="0"/>
                        <a:pt x="756" y="0"/>
                        <a:pt x="756" y="0"/>
                      </a:cubicBezTo>
                      <a:lnTo>
                        <a:pt x="398" y="536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0" name="Freeform 70"/>
                <p:cNvSpPr>
                  <a:spLocks/>
                </p:cNvSpPr>
                <p:nvPr/>
              </p:nvSpPr>
              <p:spPr bwMode="auto">
                <a:xfrm>
                  <a:off x="1731963" y="3639570"/>
                  <a:ext cx="1041400" cy="887413"/>
                </a:xfrm>
                <a:custGeom>
                  <a:avLst/>
                  <a:gdLst>
                    <a:gd name="T0" fmla="*/ 407 w 654"/>
                    <a:gd name="T1" fmla="*/ 557 h 557"/>
                    <a:gd name="T2" fmla="*/ 0 w 654"/>
                    <a:gd name="T3" fmla="*/ 546 h 557"/>
                    <a:gd name="T4" fmla="*/ 323 w 654"/>
                    <a:gd name="T5" fmla="*/ 0 h 557"/>
                    <a:gd name="T6" fmla="*/ 654 w 654"/>
                    <a:gd name="T7" fmla="*/ 0 h 557"/>
                    <a:gd name="T8" fmla="*/ 407 w 654"/>
                    <a:gd name="T9" fmla="*/ 557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4" h="557">
                      <a:moveTo>
                        <a:pt x="407" y="557"/>
                      </a:moveTo>
                      <a:cubicBezTo>
                        <a:pt x="272" y="554"/>
                        <a:pt x="135" y="550"/>
                        <a:pt x="0" y="546"/>
                      </a:cubicBezTo>
                      <a:cubicBezTo>
                        <a:pt x="323" y="0"/>
                        <a:pt x="323" y="0"/>
                        <a:pt x="323" y="0"/>
                      </a:cubicBezTo>
                      <a:cubicBezTo>
                        <a:pt x="654" y="0"/>
                        <a:pt x="654" y="0"/>
                        <a:pt x="654" y="0"/>
                      </a:cubicBezTo>
                      <a:lnTo>
                        <a:pt x="407" y="557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1" name="Freeform 71"/>
                <p:cNvSpPr>
                  <a:spLocks/>
                </p:cNvSpPr>
                <p:nvPr/>
              </p:nvSpPr>
              <p:spPr bwMode="auto">
                <a:xfrm>
                  <a:off x="5281613" y="4306320"/>
                  <a:ext cx="671513" cy="250825"/>
                </a:xfrm>
                <a:custGeom>
                  <a:avLst/>
                  <a:gdLst>
                    <a:gd name="T0" fmla="*/ 0 w 421"/>
                    <a:gd name="T1" fmla="*/ 0 h 158"/>
                    <a:gd name="T2" fmla="*/ 395 w 421"/>
                    <a:gd name="T3" fmla="*/ 0 h 158"/>
                    <a:gd name="T4" fmla="*/ 421 w 421"/>
                    <a:gd name="T5" fmla="*/ 156 h 158"/>
                    <a:gd name="T6" fmla="*/ 5 w 421"/>
                    <a:gd name="T7" fmla="*/ 158 h 158"/>
                    <a:gd name="T8" fmla="*/ 0 w 421"/>
                    <a:gd name="T9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1" h="158">
                      <a:moveTo>
                        <a:pt x="0" y="0"/>
                      </a:moveTo>
                      <a:cubicBezTo>
                        <a:pt x="395" y="0"/>
                        <a:pt x="395" y="0"/>
                        <a:pt x="395" y="0"/>
                      </a:cubicBezTo>
                      <a:cubicBezTo>
                        <a:pt x="421" y="156"/>
                        <a:pt x="421" y="156"/>
                        <a:pt x="421" y="156"/>
                      </a:cubicBezTo>
                      <a:cubicBezTo>
                        <a:pt x="283" y="157"/>
                        <a:pt x="143" y="158"/>
                        <a:pt x="5" y="15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3" name="Freeform 73"/>
                <p:cNvSpPr>
                  <a:spLocks/>
                </p:cNvSpPr>
                <p:nvPr/>
              </p:nvSpPr>
              <p:spPr bwMode="auto">
                <a:xfrm>
                  <a:off x="34925" y="3639570"/>
                  <a:ext cx="698500" cy="760413"/>
                </a:xfrm>
                <a:custGeom>
                  <a:avLst/>
                  <a:gdLst>
                    <a:gd name="T0" fmla="*/ 0 w 440"/>
                    <a:gd name="T1" fmla="*/ 115 h 479"/>
                    <a:gd name="T2" fmla="*/ 127 w 440"/>
                    <a:gd name="T3" fmla="*/ 0 h 479"/>
                    <a:gd name="T4" fmla="*/ 440 w 440"/>
                    <a:gd name="T5" fmla="*/ 0 h 479"/>
                    <a:gd name="T6" fmla="*/ 0 w 440"/>
                    <a:gd name="T7" fmla="*/ 479 h 479"/>
                    <a:gd name="T8" fmla="*/ 0 w 440"/>
                    <a:gd name="T9" fmla="*/ 115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0" h="479">
                      <a:moveTo>
                        <a:pt x="0" y="115"/>
                      </a:moveTo>
                      <a:lnTo>
                        <a:pt x="127" y="0"/>
                      </a:lnTo>
                      <a:lnTo>
                        <a:pt x="440" y="0"/>
                      </a:lnTo>
                      <a:lnTo>
                        <a:pt x="0" y="479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D1C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>
                <a:off x="-28575" y="4811145"/>
                <a:ext cx="12303125" cy="2589214"/>
                <a:chOff x="-28575" y="4811145"/>
                <a:chExt cx="12303125" cy="2589214"/>
              </a:xfrm>
            </p:grpSpPr>
            <p:sp>
              <p:nvSpPr>
                <p:cNvPr id="58" name="Freeform 38"/>
                <p:cNvSpPr>
                  <a:spLocks/>
                </p:cNvSpPr>
                <p:nvPr/>
              </p:nvSpPr>
              <p:spPr bwMode="auto">
                <a:xfrm>
                  <a:off x="838200" y="4865121"/>
                  <a:ext cx="1449388" cy="1081088"/>
                </a:xfrm>
                <a:custGeom>
                  <a:avLst/>
                  <a:gdLst>
                    <a:gd name="T0" fmla="*/ 616 w 909"/>
                    <a:gd name="T1" fmla="*/ 678 h 678"/>
                    <a:gd name="T2" fmla="*/ 0 w 909"/>
                    <a:gd name="T3" fmla="*/ 648 h 678"/>
                    <a:gd name="T4" fmla="*/ 382 w 909"/>
                    <a:gd name="T5" fmla="*/ 0 h 678"/>
                    <a:gd name="T6" fmla="*/ 909 w 909"/>
                    <a:gd name="T7" fmla="*/ 17 h 678"/>
                    <a:gd name="T8" fmla="*/ 616 w 909"/>
                    <a:gd name="T9" fmla="*/ 678 h 6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9" h="678">
                      <a:moveTo>
                        <a:pt x="616" y="678"/>
                      </a:moveTo>
                      <a:cubicBezTo>
                        <a:pt x="411" y="669"/>
                        <a:pt x="205" y="659"/>
                        <a:pt x="0" y="648"/>
                      </a:cubicBezTo>
                      <a:cubicBezTo>
                        <a:pt x="127" y="432"/>
                        <a:pt x="255" y="216"/>
                        <a:pt x="382" y="0"/>
                      </a:cubicBezTo>
                      <a:cubicBezTo>
                        <a:pt x="558" y="6"/>
                        <a:pt x="734" y="12"/>
                        <a:pt x="909" y="17"/>
                      </a:cubicBezTo>
                      <a:cubicBezTo>
                        <a:pt x="812" y="237"/>
                        <a:pt x="714" y="457"/>
                        <a:pt x="616" y="67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0" name="Freeform 40"/>
                <p:cNvSpPr>
                  <a:spLocks/>
                </p:cNvSpPr>
                <p:nvPr/>
              </p:nvSpPr>
              <p:spPr bwMode="auto">
                <a:xfrm>
                  <a:off x="2316163" y="4901633"/>
                  <a:ext cx="1235075" cy="1090613"/>
                </a:xfrm>
                <a:custGeom>
                  <a:avLst/>
                  <a:gdLst>
                    <a:gd name="T0" fmla="*/ 617 w 775"/>
                    <a:gd name="T1" fmla="*/ 684 h 684"/>
                    <a:gd name="T2" fmla="*/ 0 w 775"/>
                    <a:gd name="T3" fmla="*/ 667 h 684"/>
                    <a:gd name="T4" fmla="*/ 247 w 775"/>
                    <a:gd name="T5" fmla="*/ 0 h 684"/>
                    <a:gd name="T6" fmla="*/ 775 w 775"/>
                    <a:gd name="T7" fmla="*/ 11 h 684"/>
                    <a:gd name="T8" fmla="*/ 617 w 775"/>
                    <a:gd name="T9" fmla="*/ 684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5" h="684">
                      <a:moveTo>
                        <a:pt x="617" y="684"/>
                      </a:moveTo>
                      <a:cubicBezTo>
                        <a:pt x="411" y="680"/>
                        <a:pt x="205" y="674"/>
                        <a:pt x="0" y="667"/>
                      </a:cubicBezTo>
                      <a:cubicBezTo>
                        <a:pt x="82" y="445"/>
                        <a:pt x="165" y="223"/>
                        <a:pt x="247" y="0"/>
                      </a:cubicBezTo>
                      <a:cubicBezTo>
                        <a:pt x="423" y="4"/>
                        <a:pt x="599" y="8"/>
                        <a:pt x="775" y="11"/>
                      </a:cubicBezTo>
                      <a:cubicBezTo>
                        <a:pt x="722" y="235"/>
                        <a:pt x="670" y="460"/>
                        <a:pt x="617" y="68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66" name="Freeform 46"/>
                <p:cNvSpPr>
                  <a:spLocks/>
                </p:cNvSpPr>
                <p:nvPr/>
              </p:nvSpPr>
              <p:spPr bwMode="auto">
                <a:xfrm>
                  <a:off x="6502400" y="4901633"/>
                  <a:ext cx="1235075" cy="1090613"/>
                </a:xfrm>
                <a:custGeom>
                  <a:avLst/>
                  <a:gdLst>
                    <a:gd name="T0" fmla="*/ 775 w 775"/>
                    <a:gd name="T1" fmla="*/ 667 h 684"/>
                    <a:gd name="T2" fmla="*/ 157 w 775"/>
                    <a:gd name="T3" fmla="*/ 684 h 684"/>
                    <a:gd name="T4" fmla="*/ 0 w 775"/>
                    <a:gd name="T5" fmla="*/ 11 h 684"/>
                    <a:gd name="T6" fmla="*/ 527 w 775"/>
                    <a:gd name="T7" fmla="*/ 0 h 684"/>
                    <a:gd name="T8" fmla="*/ 775 w 775"/>
                    <a:gd name="T9" fmla="*/ 667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5" h="684">
                      <a:moveTo>
                        <a:pt x="775" y="667"/>
                      </a:moveTo>
                      <a:cubicBezTo>
                        <a:pt x="569" y="674"/>
                        <a:pt x="363" y="680"/>
                        <a:pt x="157" y="684"/>
                      </a:cubicBezTo>
                      <a:cubicBezTo>
                        <a:pt x="105" y="460"/>
                        <a:pt x="52" y="235"/>
                        <a:pt x="0" y="11"/>
                      </a:cubicBezTo>
                      <a:cubicBezTo>
                        <a:pt x="175" y="8"/>
                        <a:pt x="351" y="4"/>
                        <a:pt x="527" y="0"/>
                      </a:cubicBezTo>
                      <a:cubicBezTo>
                        <a:pt x="610" y="223"/>
                        <a:pt x="692" y="445"/>
                        <a:pt x="775" y="66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3" name="Freeform 53"/>
                <p:cNvSpPr>
                  <a:spLocks/>
                </p:cNvSpPr>
                <p:nvPr/>
              </p:nvSpPr>
              <p:spPr bwMode="auto">
                <a:xfrm>
                  <a:off x="-28575" y="4811145"/>
                  <a:ext cx="1054100" cy="1058863"/>
                </a:xfrm>
                <a:custGeom>
                  <a:avLst/>
                  <a:gdLst>
                    <a:gd name="T0" fmla="*/ 135 w 661"/>
                    <a:gd name="T1" fmla="*/ 0 h 665"/>
                    <a:gd name="T2" fmla="*/ 0 w 661"/>
                    <a:gd name="T3" fmla="*/ 162 h 665"/>
                    <a:gd name="T4" fmla="*/ 0 w 661"/>
                    <a:gd name="T5" fmla="*/ 650 h 665"/>
                    <a:gd name="T6" fmla="*/ 234 w 661"/>
                    <a:gd name="T7" fmla="*/ 665 h 665"/>
                    <a:gd name="T8" fmla="*/ 661 w 661"/>
                    <a:gd name="T9" fmla="*/ 24 h 665"/>
                    <a:gd name="T10" fmla="*/ 135 w 661"/>
                    <a:gd name="T11" fmla="*/ 0 h 6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1" h="665">
                      <a:moveTo>
                        <a:pt x="135" y="0"/>
                      </a:moveTo>
                      <a:cubicBezTo>
                        <a:pt x="90" y="54"/>
                        <a:pt x="45" y="108"/>
                        <a:pt x="0" y="162"/>
                      </a:cubicBezTo>
                      <a:cubicBezTo>
                        <a:pt x="0" y="650"/>
                        <a:pt x="0" y="650"/>
                        <a:pt x="0" y="650"/>
                      </a:cubicBezTo>
                      <a:cubicBezTo>
                        <a:pt x="78" y="655"/>
                        <a:pt x="156" y="660"/>
                        <a:pt x="234" y="665"/>
                      </a:cubicBezTo>
                      <a:cubicBezTo>
                        <a:pt x="376" y="451"/>
                        <a:pt x="519" y="237"/>
                        <a:pt x="661" y="24"/>
                      </a:cubicBezTo>
                      <a:cubicBezTo>
                        <a:pt x="486" y="16"/>
                        <a:pt x="310" y="9"/>
                        <a:pt x="135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7" name="Freeform 57"/>
                <p:cNvSpPr>
                  <a:spLocks/>
                </p:cNvSpPr>
                <p:nvPr/>
              </p:nvSpPr>
              <p:spPr bwMode="auto">
                <a:xfrm>
                  <a:off x="946150" y="4930208"/>
                  <a:ext cx="1246188" cy="949325"/>
                </a:xfrm>
                <a:custGeom>
                  <a:avLst/>
                  <a:gdLst>
                    <a:gd name="T0" fmla="*/ 524 w 782"/>
                    <a:gd name="T1" fmla="*/ 596 h 596"/>
                    <a:gd name="T2" fmla="*/ 0 w 782"/>
                    <a:gd name="T3" fmla="*/ 571 h 596"/>
                    <a:gd name="T4" fmla="*/ 338 w 782"/>
                    <a:gd name="T5" fmla="*/ 0 h 596"/>
                    <a:gd name="T6" fmla="*/ 782 w 782"/>
                    <a:gd name="T7" fmla="*/ 14 h 596"/>
                    <a:gd name="T8" fmla="*/ 524 w 782"/>
                    <a:gd name="T9" fmla="*/ 596 h 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82" h="596">
                      <a:moveTo>
                        <a:pt x="524" y="596"/>
                      </a:moveTo>
                      <a:cubicBezTo>
                        <a:pt x="350" y="588"/>
                        <a:pt x="174" y="580"/>
                        <a:pt x="0" y="571"/>
                      </a:cubicBezTo>
                      <a:cubicBezTo>
                        <a:pt x="338" y="0"/>
                        <a:pt x="338" y="0"/>
                        <a:pt x="338" y="0"/>
                      </a:cubicBezTo>
                      <a:cubicBezTo>
                        <a:pt x="485" y="5"/>
                        <a:pt x="634" y="10"/>
                        <a:pt x="782" y="14"/>
                      </a:cubicBezTo>
                      <a:lnTo>
                        <a:pt x="524" y="596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9" name="Freeform 59"/>
                <p:cNvSpPr>
                  <a:spLocks/>
                </p:cNvSpPr>
                <p:nvPr/>
              </p:nvSpPr>
              <p:spPr bwMode="auto">
                <a:xfrm>
                  <a:off x="2405063" y="4966721"/>
                  <a:ext cx="1066800" cy="962025"/>
                </a:xfrm>
                <a:custGeom>
                  <a:avLst/>
                  <a:gdLst>
                    <a:gd name="T0" fmla="*/ 529 w 669"/>
                    <a:gd name="T1" fmla="*/ 603 h 603"/>
                    <a:gd name="T2" fmla="*/ 0 w 669"/>
                    <a:gd name="T3" fmla="*/ 588 h 603"/>
                    <a:gd name="T4" fmla="*/ 219 w 669"/>
                    <a:gd name="T5" fmla="*/ 0 h 603"/>
                    <a:gd name="T6" fmla="*/ 669 w 669"/>
                    <a:gd name="T7" fmla="*/ 9 h 603"/>
                    <a:gd name="T8" fmla="*/ 529 w 669"/>
                    <a:gd name="T9" fmla="*/ 603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9" h="603">
                      <a:moveTo>
                        <a:pt x="529" y="603"/>
                      </a:moveTo>
                      <a:cubicBezTo>
                        <a:pt x="354" y="599"/>
                        <a:pt x="176" y="593"/>
                        <a:pt x="0" y="588"/>
                      </a:cubicBezTo>
                      <a:cubicBezTo>
                        <a:pt x="219" y="0"/>
                        <a:pt x="219" y="0"/>
                        <a:pt x="219" y="0"/>
                      </a:cubicBezTo>
                      <a:cubicBezTo>
                        <a:pt x="368" y="3"/>
                        <a:pt x="519" y="6"/>
                        <a:pt x="669" y="9"/>
                      </a:cubicBezTo>
                      <a:lnTo>
                        <a:pt x="529" y="60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1" name="Freeform 61"/>
                <p:cNvSpPr>
                  <a:spLocks/>
                </p:cNvSpPr>
                <p:nvPr/>
              </p:nvSpPr>
              <p:spPr bwMode="auto">
                <a:xfrm>
                  <a:off x="3868738" y="4987358"/>
                  <a:ext cx="879475" cy="960438"/>
                </a:xfrm>
                <a:custGeom>
                  <a:avLst/>
                  <a:gdLst>
                    <a:gd name="T0" fmla="*/ 532 w 552"/>
                    <a:gd name="T1" fmla="*/ 602 h 602"/>
                    <a:gd name="T2" fmla="*/ 0 w 552"/>
                    <a:gd name="T3" fmla="*/ 597 h 602"/>
                    <a:gd name="T4" fmla="*/ 100 w 552"/>
                    <a:gd name="T5" fmla="*/ 0 h 602"/>
                    <a:gd name="T6" fmla="*/ 552 w 552"/>
                    <a:gd name="T7" fmla="*/ 3 h 602"/>
                    <a:gd name="T8" fmla="*/ 532 w 552"/>
                    <a:gd name="T9" fmla="*/ 602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2" h="602">
                      <a:moveTo>
                        <a:pt x="532" y="602"/>
                      </a:moveTo>
                      <a:cubicBezTo>
                        <a:pt x="356" y="601"/>
                        <a:pt x="177" y="600"/>
                        <a:pt x="0" y="597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250" y="2"/>
                        <a:pt x="402" y="3"/>
                        <a:pt x="552" y="3"/>
                      </a:cubicBezTo>
                      <a:lnTo>
                        <a:pt x="532" y="602"/>
                      </a:lnTo>
                      <a:close/>
                    </a:path>
                  </a:pathLst>
                </a:custGeom>
                <a:solidFill>
                  <a:srgbClr val="D1C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3" name="Freeform 63"/>
                <p:cNvSpPr>
                  <a:spLocks/>
                </p:cNvSpPr>
                <p:nvPr/>
              </p:nvSpPr>
              <p:spPr bwMode="auto">
                <a:xfrm>
                  <a:off x="5303838" y="4987358"/>
                  <a:ext cx="879475" cy="960438"/>
                </a:xfrm>
                <a:custGeom>
                  <a:avLst/>
                  <a:gdLst>
                    <a:gd name="T0" fmla="*/ 0 w 552"/>
                    <a:gd name="T1" fmla="*/ 3 h 602"/>
                    <a:gd name="T2" fmla="*/ 453 w 552"/>
                    <a:gd name="T3" fmla="*/ 0 h 602"/>
                    <a:gd name="T4" fmla="*/ 552 w 552"/>
                    <a:gd name="T5" fmla="*/ 597 h 602"/>
                    <a:gd name="T6" fmla="*/ 20 w 552"/>
                    <a:gd name="T7" fmla="*/ 602 h 602"/>
                    <a:gd name="T8" fmla="*/ 0 w 552"/>
                    <a:gd name="T9" fmla="*/ 3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2" h="602">
                      <a:moveTo>
                        <a:pt x="0" y="3"/>
                      </a:moveTo>
                      <a:cubicBezTo>
                        <a:pt x="151" y="3"/>
                        <a:pt x="302" y="2"/>
                        <a:pt x="453" y="0"/>
                      </a:cubicBezTo>
                      <a:cubicBezTo>
                        <a:pt x="552" y="597"/>
                        <a:pt x="552" y="597"/>
                        <a:pt x="552" y="597"/>
                      </a:cubicBezTo>
                      <a:cubicBezTo>
                        <a:pt x="375" y="600"/>
                        <a:pt x="197" y="601"/>
                        <a:pt x="20" y="602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5" name="Freeform 65"/>
                <p:cNvSpPr>
                  <a:spLocks/>
                </p:cNvSpPr>
                <p:nvPr/>
              </p:nvSpPr>
              <p:spPr bwMode="auto">
                <a:xfrm>
                  <a:off x="6581775" y="4966721"/>
                  <a:ext cx="1065213" cy="962025"/>
                </a:xfrm>
                <a:custGeom>
                  <a:avLst/>
                  <a:gdLst>
                    <a:gd name="T0" fmla="*/ 0 w 668"/>
                    <a:gd name="T1" fmla="*/ 9 h 603"/>
                    <a:gd name="T2" fmla="*/ 449 w 668"/>
                    <a:gd name="T3" fmla="*/ 0 h 603"/>
                    <a:gd name="T4" fmla="*/ 668 w 668"/>
                    <a:gd name="T5" fmla="*/ 588 h 603"/>
                    <a:gd name="T6" fmla="*/ 139 w 668"/>
                    <a:gd name="T7" fmla="*/ 603 h 603"/>
                    <a:gd name="T8" fmla="*/ 0 w 668"/>
                    <a:gd name="T9" fmla="*/ 9 h 6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8" h="603">
                      <a:moveTo>
                        <a:pt x="0" y="9"/>
                      </a:moveTo>
                      <a:cubicBezTo>
                        <a:pt x="149" y="6"/>
                        <a:pt x="300" y="3"/>
                        <a:pt x="449" y="0"/>
                      </a:cubicBezTo>
                      <a:cubicBezTo>
                        <a:pt x="668" y="588"/>
                        <a:pt x="668" y="588"/>
                        <a:pt x="668" y="588"/>
                      </a:cubicBezTo>
                      <a:cubicBezTo>
                        <a:pt x="492" y="593"/>
                        <a:pt x="315" y="599"/>
                        <a:pt x="139" y="603"/>
                      </a:cubicBez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92" name="Freeform 72"/>
                <p:cNvSpPr>
                  <a:spLocks/>
                </p:cNvSpPr>
                <p:nvPr/>
              </p:nvSpPr>
              <p:spPr bwMode="auto">
                <a:xfrm>
                  <a:off x="34925" y="4876233"/>
                  <a:ext cx="874713" cy="927100"/>
                </a:xfrm>
                <a:custGeom>
                  <a:avLst/>
                  <a:gdLst>
                    <a:gd name="T0" fmla="*/ 173 w 549"/>
                    <a:gd name="T1" fmla="*/ 582 h 582"/>
                    <a:gd name="T2" fmla="*/ 0 w 549"/>
                    <a:gd name="T3" fmla="*/ 571 h 582"/>
                    <a:gd name="T4" fmla="*/ 0 w 549"/>
                    <a:gd name="T5" fmla="*/ 136 h 582"/>
                    <a:gd name="T6" fmla="*/ 113 w 549"/>
                    <a:gd name="T7" fmla="*/ 0 h 582"/>
                    <a:gd name="T8" fmla="*/ 549 w 549"/>
                    <a:gd name="T9" fmla="*/ 20 h 582"/>
                    <a:gd name="T10" fmla="*/ 173 w 549"/>
                    <a:gd name="T11" fmla="*/ 582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9" h="582">
                      <a:moveTo>
                        <a:pt x="173" y="582"/>
                      </a:moveTo>
                      <a:cubicBezTo>
                        <a:pt x="120" y="579"/>
                        <a:pt x="62" y="575"/>
                        <a:pt x="0" y="571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257" y="7"/>
                        <a:pt x="404" y="14"/>
                        <a:pt x="549" y="20"/>
                      </a:cubicBezTo>
                      <a:lnTo>
                        <a:pt x="173" y="582"/>
                      </a:lnTo>
                      <a:close/>
                    </a:path>
                  </a:pathLst>
                </a:custGeom>
                <a:solidFill>
                  <a:srgbClr val="D1CD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96" name="Group 95"/>
                <p:cNvGrpSpPr/>
                <p:nvPr/>
              </p:nvGrpSpPr>
              <p:grpSpPr>
                <a:xfrm>
                  <a:off x="53975" y="6014471"/>
                  <a:ext cx="12220575" cy="1385888"/>
                  <a:chOff x="53975" y="6014471"/>
                  <a:chExt cx="12220575" cy="1385888"/>
                </a:xfrm>
              </p:grpSpPr>
              <p:sp>
                <p:nvSpPr>
                  <p:cNvPr id="5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609263" y="6276409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0609263" y="6276409"/>
                    <a:ext cx="0" cy="0"/>
                  </a:xfrm>
                  <a:prstGeom prst="line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59" name="Freeform 39"/>
                  <p:cNvSpPr>
                    <a:spLocks/>
                  </p:cNvSpPr>
                  <p:nvPr/>
                </p:nvSpPr>
                <p:spPr bwMode="auto">
                  <a:xfrm>
                    <a:off x="53975" y="6238309"/>
                    <a:ext cx="1612900" cy="1060450"/>
                  </a:xfrm>
                  <a:custGeom>
                    <a:avLst/>
                    <a:gdLst>
                      <a:gd name="T0" fmla="*/ 732 w 1012"/>
                      <a:gd name="T1" fmla="*/ 665 h 665"/>
                      <a:gd name="T2" fmla="*/ 0 w 1012"/>
                      <a:gd name="T3" fmla="*/ 619 h 665"/>
                      <a:gd name="T4" fmla="*/ 365 w 1012"/>
                      <a:gd name="T5" fmla="*/ 0 h 665"/>
                      <a:gd name="T6" fmla="*/ 1012 w 1012"/>
                      <a:gd name="T7" fmla="*/ 34 h 665"/>
                      <a:gd name="T8" fmla="*/ 732 w 1012"/>
                      <a:gd name="T9" fmla="*/ 665 h 6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2" h="665">
                        <a:moveTo>
                          <a:pt x="732" y="665"/>
                        </a:moveTo>
                        <a:cubicBezTo>
                          <a:pt x="488" y="652"/>
                          <a:pt x="244" y="637"/>
                          <a:pt x="0" y="619"/>
                        </a:cubicBezTo>
                        <a:cubicBezTo>
                          <a:pt x="122" y="413"/>
                          <a:pt x="243" y="207"/>
                          <a:pt x="365" y="0"/>
                        </a:cubicBezTo>
                        <a:cubicBezTo>
                          <a:pt x="581" y="13"/>
                          <a:pt x="796" y="24"/>
                          <a:pt x="1012" y="34"/>
                        </a:cubicBezTo>
                        <a:cubicBezTo>
                          <a:pt x="918" y="244"/>
                          <a:pt x="825" y="455"/>
                          <a:pt x="732" y="665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1" name="Freeform 41"/>
                  <p:cNvSpPr>
                    <a:spLocks/>
                  </p:cNvSpPr>
                  <p:nvPr/>
                </p:nvSpPr>
                <p:spPr bwMode="auto">
                  <a:xfrm>
                    <a:off x="1808163" y="6312921"/>
                    <a:ext cx="1408113" cy="1058863"/>
                  </a:xfrm>
                  <a:custGeom>
                    <a:avLst/>
                    <a:gdLst>
                      <a:gd name="T0" fmla="*/ 733 w 884"/>
                      <a:gd name="T1" fmla="*/ 664 h 664"/>
                      <a:gd name="T2" fmla="*/ 0 w 884"/>
                      <a:gd name="T3" fmla="*/ 637 h 664"/>
                      <a:gd name="T4" fmla="*/ 237 w 884"/>
                      <a:gd name="T5" fmla="*/ 0 h 664"/>
                      <a:gd name="T6" fmla="*/ 884 w 884"/>
                      <a:gd name="T7" fmla="*/ 21 h 664"/>
                      <a:gd name="T8" fmla="*/ 733 w 884"/>
                      <a:gd name="T9" fmla="*/ 664 h 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4" h="664">
                        <a:moveTo>
                          <a:pt x="733" y="664"/>
                        </a:moveTo>
                        <a:cubicBezTo>
                          <a:pt x="489" y="657"/>
                          <a:pt x="244" y="648"/>
                          <a:pt x="0" y="637"/>
                        </a:cubicBezTo>
                        <a:cubicBezTo>
                          <a:pt x="79" y="425"/>
                          <a:pt x="158" y="212"/>
                          <a:pt x="237" y="0"/>
                        </a:cubicBezTo>
                        <a:cubicBezTo>
                          <a:pt x="452" y="9"/>
                          <a:pt x="668" y="15"/>
                          <a:pt x="884" y="21"/>
                        </a:cubicBezTo>
                        <a:cubicBezTo>
                          <a:pt x="834" y="235"/>
                          <a:pt x="783" y="450"/>
                          <a:pt x="733" y="664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3" name="Freeform 43"/>
                  <p:cNvSpPr>
                    <a:spLocks/>
                  </p:cNvSpPr>
                  <p:nvPr/>
                </p:nvSpPr>
                <p:spPr bwMode="auto">
                  <a:xfrm>
                    <a:off x="3563938" y="6357371"/>
                    <a:ext cx="1204913" cy="1042988"/>
                  </a:xfrm>
                  <a:custGeom>
                    <a:avLst/>
                    <a:gdLst>
                      <a:gd name="T0" fmla="*/ 733 w 755"/>
                      <a:gd name="T1" fmla="*/ 655 h 655"/>
                      <a:gd name="T2" fmla="*/ 0 w 755"/>
                      <a:gd name="T3" fmla="*/ 646 h 655"/>
                      <a:gd name="T4" fmla="*/ 107 w 755"/>
                      <a:gd name="T5" fmla="*/ 0 h 655"/>
                      <a:gd name="T6" fmla="*/ 755 w 755"/>
                      <a:gd name="T7" fmla="*/ 7 h 655"/>
                      <a:gd name="T8" fmla="*/ 733 w 755"/>
                      <a:gd name="T9" fmla="*/ 655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5" h="655">
                        <a:moveTo>
                          <a:pt x="733" y="655"/>
                        </a:moveTo>
                        <a:cubicBezTo>
                          <a:pt x="488" y="654"/>
                          <a:pt x="244" y="651"/>
                          <a:pt x="0" y="646"/>
                        </a:cubicBezTo>
                        <a:cubicBezTo>
                          <a:pt x="35" y="431"/>
                          <a:pt x="71" y="216"/>
                          <a:pt x="107" y="0"/>
                        </a:cubicBezTo>
                        <a:cubicBezTo>
                          <a:pt x="323" y="4"/>
                          <a:pt x="539" y="6"/>
                          <a:pt x="755" y="7"/>
                        </a:cubicBezTo>
                        <a:cubicBezTo>
                          <a:pt x="747" y="223"/>
                          <a:pt x="740" y="439"/>
                          <a:pt x="733" y="655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5" name="Freeform 45"/>
                  <p:cNvSpPr>
                    <a:spLocks/>
                  </p:cNvSpPr>
                  <p:nvPr/>
                </p:nvSpPr>
                <p:spPr bwMode="auto">
                  <a:xfrm>
                    <a:off x="5286375" y="6357371"/>
                    <a:ext cx="1203325" cy="1042988"/>
                  </a:xfrm>
                  <a:custGeom>
                    <a:avLst/>
                    <a:gdLst>
                      <a:gd name="T0" fmla="*/ 755 w 755"/>
                      <a:gd name="T1" fmla="*/ 646 h 655"/>
                      <a:gd name="T2" fmla="*/ 22 w 755"/>
                      <a:gd name="T3" fmla="*/ 655 h 655"/>
                      <a:gd name="T4" fmla="*/ 0 w 755"/>
                      <a:gd name="T5" fmla="*/ 7 h 655"/>
                      <a:gd name="T6" fmla="*/ 647 w 755"/>
                      <a:gd name="T7" fmla="*/ 0 h 655"/>
                      <a:gd name="T8" fmla="*/ 755 w 755"/>
                      <a:gd name="T9" fmla="*/ 646 h 6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55" h="655">
                        <a:moveTo>
                          <a:pt x="755" y="646"/>
                        </a:moveTo>
                        <a:cubicBezTo>
                          <a:pt x="510" y="651"/>
                          <a:pt x="266" y="654"/>
                          <a:pt x="22" y="655"/>
                        </a:cubicBezTo>
                        <a:cubicBezTo>
                          <a:pt x="14" y="439"/>
                          <a:pt x="7" y="223"/>
                          <a:pt x="0" y="7"/>
                        </a:cubicBezTo>
                        <a:cubicBezTo>
                          <a:pt x="216" y="6"/>
                          <a:pt x="431" y="4"/>
                          <a:pt x="647" y="0"/>
                        </a:cubicBezTo>
                        <a:cubicBezTo>
                          <a:pt x="683" y="216"/>
                          <a:pt x="719" y="431"/>
                          <a:pt x="755" y="646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7" name="Freeform 47"/>
                  <p:cNvSpPr>
                    <a:spLocks/>
                  </p:cNvSpPr>
                  <p:nvPr/>
                </p:nvSpPr>
                <p:spPr bwMode="auto">
                  <a:xfrm>
                    <a:off x="6837363" y="6312921"/>
                    <a:ext cx="1408113" cy="1058863"/>
                  </a:xfrm>
                  <a:custGeom>
                    <a:avLst/>
                    <a:gdLst>
                      <a:gd name="T0" fmla="*/ 883 w 883"/>
                      <a:gd name="T1" fmla="*/ 637 h 664"/>
                      <a:gd name="T2" fmla="*/ 150 w 883"/>
                      <a:gd name="T3" fmla="*/ 664 h 664"/>
                      <a:gd name="T4" fmla="*/ 0 w 883"/>
                      <a:gd name="T5" fmla="*/ 21 h 664"/>
                      <a:gd name="T6" fmla="*/ 647 w 883"/>
                      <a:gd name="T7" fmla="*/ 0 h 664"/>
                      <a:gd name="T8" fmla="*/ 883 w 883"/>
                      <a:gd name="T9" fmla="*/ 637 h 6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3" h="664">
                        <a:moveTo>
                          <a:pt x="883" y="637"/>
                        </a:moveTo>
                        <a:cubicBezTo>
                          <a:pt x="639" y="648"/>
                          <a:pt x="395" y="657"/>
                          <a:pt x="150" y="664"/>
                        </a:cubicBezTo>
                        <a:cubicBezTo>
                          <a:pt x="100" y="450"/>
                          <a:pt x="50" y="235"/>
                          <a:pt x="0" y="21"/>
                        </a:cubicBezTo>
                        <a:cubicBezTo>
                          <a:pt x="215" y="15"/>
                          <a:pt x="431" y="9"/>
                          <a:pt x="647" y="0"/>
                        </a:cubicBezTo>
                        <a:cubicBezTo>
                          <a:pt x="726" y="212"/>
                          <a:pt x="804" y="425"/>
                          <a:pt x="883" y="637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8" name="Freeform 48"/>
                  <p:cNvSpPr>
                    <a:spLocks/>
                  </p:cNvSpPr>
                  <p:nvPr/>
                </p:nvSpPr>
                <p:spPr bwMode="auto">
                  <a:xfrm>
                    <a:off x="8386763" y="6238309"/>
                    <a:ext cx="1612900" cy="1060450"/>
                  </a:xfrm>
                  <a:custGeom>
                    <a:avLst/>
                    <a:gdLst>
                      <a:gd name="T0" fmla="*/ 1012 w 1012"/>
                      <a:gd name="T1" fmla="*/ 619 h 665"/>
                      <a:gd name="T2" fmla="*/ 279 w 1012"/>
                      <a:gd name="T3" fmla="*/ 665 h 665"/>
                      <a:gd name="T4" fmla="*/ 0 w 1012"/>
                      <a:gd name="T5" fmla="*/ 34 h 665"/>
                      <a:gd name="T6" fmla="*/ 646 w 1012"/>
                      <a:gd name="T7" fmla="*/ 0 h 665"/>
                      <a:gd name="T8" fmla="*/ 1012 w 1012"/>
                      <a:gd name="T9" fmla="*/ 619 h 6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12" h="665">
                        <a:moveTo>
                          <a:pt x="1012" y="619"/>
                        </a:moveTo>
                        <a:cubicBezTo>
                          <a:pt x="768" y="637"/>
                          <a:pt x="524" y="652"/>
                          <a:pt x="279" y="665"/>
                        </a:cubicBezTo>
                        <a:cubicBezTo>
                          <a:pt x="186" y="455"/>
                          <a:pt x="93" y="244"/>
                          <a:pt x="0" y="34"/>
                        </a:cubicBezTo>
                        <a:cubicBezTo>
                          <a:pt x="215" y="24"/>
                          <a:pt x="431" y="13"/>
                          <a:pt x="646" y="0"/>
                        </a:cubicBezTo>
                        <a:cubicBezTo>
                          <a:pt x="768" y="207"/>
                          <a:pt x="890" y="413"/>
                          <a:pt x="1012" y="619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69" name="Freeform 49"/>
                  <p:cNvSpPr>
                    <a:spLocks/>
                  </p:cNvSpPr>
                  <p:nvPr/>
                </p:nvSpPr>
                <p:spPr bwMode="auto">
                  <a:xfrm>
                    <a:off x="9934575" y="6131946"/>
                    <a:ext cx="1816100" cy="1049338"/>
                  </a:xfrm>
                  <a:custGeom>
                    <a:avLst/>
                    <a:gdLst>
                      <a:gd name="T0" fmla="*/ 1139 w 1139"/>
                      <a:gd name="T1" fmla="*/ 595 h 659"/>
                      <a:gd name="T2" fmla="*/ 408 w 1139"/>
                      <a:gd name="T3" fmla="*/ 659 h 659"/>
                      <a:gd name="T4" fmla="*/ 0 w 1139"/>
                      <a:gd name="T5" fmla="*/ 47 h 659"/>
                      <a:gd name="T6" fmla="*/ 645 w 1139"/>
                      <a:gd name="T7" fmla="*/ 0 h 659"/>
                      <a:gd name="T8" fmla="*/ 1139 w 1139"/>
                      <a:gd name="T9" fmla="*/ 595 h 6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39" h="659">
                        <a:moveTo>
                          <a:pt x="1139" y="595"/>
                        </a:moveTo>
                        <a:cubicBezTo>
                          <a:pt x="896" y="618"/>
                          <a:pt x="652" y="639"/>
                          <a:pt x="408" y="659"/>
                        </a:cubicBezTo>
                        <a:cubicBezTo>
                          <a:pt x="272" y="455"/>
                          <a:pt x="136" y="251"/>
                          <a:pt x="0" y="47"/>
                        </a:cubicBezTo>
                        <a:cubicBezTo>
                          <a:pt x="215" y="33"/>
                          <a:pt x="430" y="17"/>
                          <a:pt x="645" y="0"/>
                        </a:cubicBezTo>
                        <a:cubicBezTo>
                          <a:pt x="810" y="198"/>
                          <a:pt x="975" y="396"/>
                          <a:pt x="1139" y="595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5" name="Freeform 55"/>
                  <p:cNvSpPr>
                    <a:spLocks/>
                  </p:cNvSpPr>
                  <p:nvPr/>
                </p:nvSpPr>
                <p:spPr bwMode="auto">
                  <a:xfrm>
                    <a:off x="11480800" y="6014471"/>
                    <a:ext cx="793750" cy="939800"/>
                  </a:xfrm>
                  <a:custGeom>
                    <a:avLst/>
                    <a:gdLst>
                      <a:gd name="T0" fmla="*/ 498 w 498"/>
                      <a:gd name="T1" fmla="*/ 0 h 590"/>
                      <a:gd name="T2" fmla="*/ 0 w 498"/>
                      <a:gd name="T3" fmla="*/ 47 h 590"/>
                      <a:gd name="T4" fmla="*/ 498 w 498"/>
                      <a:gd name="T5" fmla="*/ 590 h 590"/>
                      <a:gd name="T6" fmla="*/ 498 w 498"/>
                      <a:gd name="T7" fmla="*/ 0 h 5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98" h="590">
                        <a:moveTo>
                          <a:pt x="498" y="0"/>
                        </a:moveTo>
                        <a:cubicBezTo>
                          <a:pt x="332" y="17"/>
                          <a:pt x="166" y="32"/>
                          <a:pt x="0" y="47"/>
                        </a:cubicBezTo>
                        <a:cubicBezTo>
                          <a:pt x="166" y="228"/>
                          <a:pt x="332" y="409"/>
                          <a:pt x="498" y="590"/>
                        </a:cubicBezTo>
                        <a:lnTo>
                          <a:pt x="498" y="0"/>
                        </a:ln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6" name="Freeform 56"/>
                  <p:cNvSpPr>
                    <a:spLocks/>
                  </p:cNvSpPr>
                  <p:nvPr/>
                </p:nvSpPr>
                <p:spPr bwMode="auto">
                  <a:xfrm>
                    <a:off x="10596563" y="6266884"/>
                    <a:ext cx="23813" cy="19050"/>
                  </a:xfrm>
                  <a:custGeom>
                    <a:avLst/>
                    <a:gdLst>
                      <a:gd name="T0" fmla="*/ 8 w 15"/>
                      <a:gd name="T1" fmla="*/ 12 h 12"/>
                      <a:gd name="T2" fmla="*/ 8 w 15"/>
                      <a:gd name="T3" fmla="*/ 0 h 12"/>
                      <a:gd name="T4" fmla="*/ 8 w 15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5" h="12">
                        <a:moveTo>
                          <a:pt x="8" y="12"/>
                        </a:moveTo>
                        <a:cubicBezTo>
                          <a:pt x="15" y="12"/>
                          <a:pt x="15" y="0"/>
                          <a:pt x="8" y="0"/>
                        </a:cubicBezTo>
                        <a:cubicBezTo>
                          <a:pt x="0" y="0"/>
                          <a:pt x="0" y="12"/>
                          <a:pt x="8" y="12"/>
                        </a:cubicBezTo>
                        <a:close/>
                      </a:path>
                    </a:pathLst>
                  </a:custGeom>
                  <a:solidFill>
                    <a:srgbClr val="E2E2E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78" name="Freeform 58"/>
                  <p:cNvSpPr>
                    <a:spLocks/>
                  </p:cNvSpPr>
                  <p:nvPr/>
                </p:nvSpPr>
                <p:spPr bwMode="auto">
                  <a:xfrm>
                    <a:off x="161925" y="6304984"/>
                    <a:ext cx="1408113" cy="928688"/>
                  </a:xfrm>
                  <a:custGeom>
                    <a:avLst/>
                    <a:gdLst>
                      <a:gd name="T0" fmla="*/ 640 w 884"/>
                      <a:gd name="T1" fmla="*/ 582 h 582"/>
                      <a:gd name="T2" fmla="*/ 0 w 884"/>
                      <a:gd name="T3" fmla="*/ 542 h 582"/>
                      <a:gd name="T4" fmla="*/ 320 w 884"/>
                      <a:gd name="T5" fmla="*/ 0 h 582"/>
                      <a:gd name="T6" fmla="*/ 884 w 884"/>
                      <a:gd name="T7" fmla="*/ 29 h 582"/>
                      <a:gd name="T8" fmla="*/ 640 w 884"/>
                      <a:gd name="T9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4" h="582">
                        <a:moveTo>
                          <a:pt x="640" y="582"/>
                        </a:moveTo>
                        <a:cubicBezTo>
                          <a:pt x="427" y="570"/>
                          <a:pt x="213" y="557"/>
                          <a:pt x="0" y="542"/>
                        </a:cubicBezTo>
                        <a:cubicBezTo>
                          <a:pt x="320" y="0"/>
                          <a:pt x="320" y="0"/>
                          <a:pt x="320" y="0"/>
                        </a:cubicBezTo>
                        <a:cubicBezTo>
                          <a:pt x="508" y="10"/>
                          <a:pt x="697" y="20"/>
                          <a:pt x="884" y="29"/>
                        </a:cubicBezTo>
                        <a:lnTo>
                          <a:pt x="640" y="582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0" name="Freeform 60"/>
                  <p:cNvSpPr>
                    <a:spLocks/>
                  </p:cNvSpPr>
                  <p:nvPr/>
                </p:nvSpPr>
                <p:spPr bwMode="auto">
                  <a:xfrm>
                    <a:off x="1898650" y="6379596"/>
                    <a:ext cx="1238250" cy="927100"/>
                  </a:xfrm>
                  <a:custGeom>
                    <a:avLst/>
                    <a:gdLst>
                      <a:gd name="T0" fmla="*/ 645 w 777"/>
                      <a:gd name="T1" fmla="*/ 582 h 582"/>
                      <a:gd name="T2" fmla="*/ 0 w 777"/>
                      <a:gd name="T3" fmla="*/ 558 h 582"/>
                      <a:gd name="T4" fmla="*/ 207 w 777"/>
                      <a:gd name="T5" fmla="*/ 0 h 582"/>
                      <a:gd name="T6" fmla="*/ 777 w 777"/>
                      <a:gd name="T7" fmla="*/ 18 h 582"/>
                      <a:gd name="T8" fmla="*/ 645 w 777"/>
                      <a:gd name="T9" fmla="*/ 582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7" h="582">
                        <a:moveTo>
                          <a:pt x="645" y="582"/>
                        </a:moveTo>
                        <a:cubicBezTo>
                          <a:pt x="430" y="576"/>
                          <a:pt x="214" y="567"/>
                          <a:pt x="0" y="558"/>
                        </a:cubicBezTo>
                        <a:cubicBezTo>
                          <a:pt x="207" y="0"/>
                          <a:pt x="207" y="0"/>
                          <a:pt x="207" y="0"/>
                        </a:cubicBezTo>
                        <a:cubicBezTo>
                          <a:pt x="396" y="7"/>
                          <a:pt x="587" y="13"/>
                          <a:pt x="777" y="18"/>
                        </a:cubicBezTo>
                        <a:lnTo>
                          <a:pt x="645" y="582"/>
                        </a:lnTo>
                        <a:close/>
                      </a:path>
                    </a:pathLst>
                  </a:custGeom>
                  <a:solidFill>
                    <a:srgbClr val="D1CD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2" name="Freeform 62"/>
                  <p:cNvSpPr>
                    <a:spLocks/>
                  </p:cNvSpPr>
                  <p:nvPr/>
                </p:nvSpPr>
                <p:spPr bwMode="auto">
                  <a:xfrm>
                    <a:off x="3640138" y="6422459"/>
                    <a:ext cx="1060450" cy="914400"/>
                  </a:xfrm>
                  <a:custGeom>
                    <a:avLst/>
                    <a:gdLst>
                      <a:gd name="T0" fmla="*/ 647 w 666"/>
                      <a:gd name="T1" fmla="*/ 574 h 574"/>
                      <a:gd name="T2" fmla="*/ 0 w 666"/>
                      <a:gd name="T3" fmla="*/ 566 h 574"/>
                      <a:gd name="T4" fmla="*/ 94 w 666"/>
                      <a:gd name="T5" fmla="*/ 0 h 574"/>
                      <a:gd name="T6" fmla="*/ 666 w 666"/>
                      <a:gd name="T7" fmla="*/ 6 h 574"/>
                      <a:gd name="T8" fmla="*/ 647 w 666"/>
                      <a:gd name="T9" fmla="*/ 574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6" h="574">
                        <a:moveTo>
                          <a:pt x="647" y="574"/>
                        </a:moveTo>
                        <a:cubicBezTo>
                          <a:pt x="432" y="573"/>
                          <a:pt x="215" y="570"/>
                          <a:pt x="0" y="566"/>
                        </a:cubicBezTo>
                        <a:cubicBezTo>
                          <a:pt x="94" y="0"/>
                          <a:pt x="94" y="0"/>
                          <a:pt x="94" y="0"/>
                        </a:cubicBezTo>
                        <a:cubicBezTo>
                          <a:pt x="284" y="3"/>
                          <a:pt x="476" y="5"/>
                          <a:pt x="666" y="6"/>
                        </a:cubicBezTo>
                        <a:lnTo>
                          <a:pt x="647" y="57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4" name="Freeform 64"/>
                  <p:cNvSpPr>
                    <a:spLocks/>
                  </p:cNvSpPr>
                  <p:nvPr/>
                </p:nvSpPr>
                <p:spPr bwMode="auto">
                  <a:xfrm>
                    <a:off x="5351463" y="6422459"/>
                    <a:ext cx="1063625" cy="914400"/>
                  </a:xfrm>
                  <a:custGeom>
                    <a:avLst/>
                    <a:gdLst>
                      <a:gd name="T0" fmla="*/ 0 w 667"/>
                      <a:gd name="T1" fmla="*/ 6 h 574"/>
                      <a:gd name="T2" fmla="*/ 572 w 667"/>
                      <a:gd name="T3" fmla="*/ 0 h 574"/>
                      <a:gd name="T4" fmla="*/ 667 w 667"/>
                      <a:gd name="T5" fmla="*/ 566 h 574"/>
                      <a:gd name="T6" fmla="*/ 19 w 667"/>
                      <a:gd name="T7" fmla="*/ 574 h 574"/>
                      <a:gd name="T8" fmla="*/ 0 w 667"/>
                      <a:gd name="T9" fmla="*/ 6 h 5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67" h="574">
                        <a:moveTo>
                          <a:pt x="0" y="6"/>
                        </a:moveTo>
                        <a:cubicBezTo>
                          <a:pt x="190" y="5"/>
                          <a:pt x="383" y="3"/>
                          <a:pt x="572" y="0"/>
                        </a:cubicBezTo>
                        <a:cubicBezTo>
                          <a:pt x="667" y="566"/>
                          <a:pt x="667" y="566"/>
                          <a:pt x="667" y="566"/>
                        </a:cubicBezTo>
                        <a:cubicBezTo>
                          <a:pt x="452" y="570"/>
                          <a:pt x="234" y="573"/>
                          <a:pt x="19" y="574"/>
                        </a:cubicBez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D1CD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6" name="Freeform 66"/>
                  <p:cNvSpPr>
                    <a:spLocks/>
                  </p:cNvSpPr>
                  <p:nvPr/>
                </p:nvSpPr>
                <p:spPr bwMode="auto">
                  <a:xfrm>
                    <a:off x="6916738" y="6379596"/>
                    <a:ext cx="1238250" cy="927100"/>
                  </a:xfrm>
                  <a:custGeom>
                    <a:avLst/>
                    <a:gdLst>
                      <a:gd name="T0" fmla="*/ 0 w 777"/>
                      <a:gd name="T1" fmla="*/ 18 h 582"/>
                      <a:gd name="T2" fmla="*/ 569 w 777"/>
                      <a:gd name="T3" fmla="*/ 0 h 582"/>
                      <a:gd name="T4" fmla="*/ 777 w 777"/>
                      <a:gd name="T5" fmla="*/ 558 h 582"/>
                      <a:gd name="T6" fmla="*/ 132 w 777"/>
                      <a:gd name="T7" fmla="*/ 582 h 582"/>
                      <a:gd name="T8" fmla="*/ 0 w 777"/>
                      <a:gd name="T9" fmla="*/ 18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77" h="582">
                        <a:moveTo>
                          <a:pt x="0" y="18"/>
                        </a:moveTo>
                        <a:cubicBezTo>
                          <a:pt x="189" y="13"/>
                          <a:pt x="380" y="7"/>
                          <a:pt x="569" y="0"/>
                        </a:cubicBezTo>
                        <a:cubicBezTo>
                          <a:pt x="777" y="558"/>
                          <a:pt x="777" y="558"/>
                          <a:pt x="777" y="558"/>
                        </a:cubicBezTo>
                        <a:cubicBezTo>
                          <a:pt x="562" y="568"/>
                          <a:pt x="346" y="576"/>
                          <a:pt x="132" y="582"/>
                        </a:cubicBez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7" name="Freeform 67"/>
                  <p:cNvSpPr>
                    <a:spLocks/>
                  </p:cNvSpPr>
                  <p:nvPr/>
                </p:nvSpPr>
                <p:spPr bwMode="auto">
                  <a:xfrm>
                    <a:off x="8482013" y="6304984"/>
                    <a:ext cx="1409700" cy="928688"/>
                  </a:xfrm>
                  <a:custGeom>
                    <a:avLst/>
                    <a:gdLst>
                      <a:gd name="T0" fmla="*/ 0 w 884"/>
                      <a:gd name="T1" fmla="*/ 29 h 582"/>
                      <a:gd name="T2" fmla="*/ 564 w 884"/>
                      <a:gd name="T3" fmla="*/ 0 h 582"/>
                      <a:gd name="T4" fmla="*/ 884 w 884"/>
                      <a:gd name="T5" fmla="*/ 542 h 582"/>
                      <a:gd name="T6" fmla="*/ 245 w 884"/>
                      <a:gd name="T7" fmla="*/ 582 h 582"/>
                      <a:gd name="T8" fmla="*/ 0 w 884"/>
                      <a:gd name="T9" fmla="*/ 29 h 5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84" h="582">
                        <a:moveTo>
                          <a:pt x="0" y="29"/>
                        </a:moveTo>
                        <a:cubicBezTo>
                          <a:pt x="187" y="20"/>
                          <a:pt x="377" y="10"/>
                          <a:pt x="564" y="0"/>
                        </a:cubicBezTo>
                        <a:cubicBezTo>
                          <a:pt x="884" y="542"/>
                          <a:pt x="884" y="542"/>
                          <a:pt x="884" y="542"/>
                        </a:cubicBezTo>
                        <a:cubicBezTo>
                          <a:pt x="672" y="557"/>
                          <a:pt x="457" y="570"/>
                          <a:pt x="245" y="582"/>
                        </a:cubicBez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88" name="Freeform 68"/>
                  <p:cNvSpPr>
                    <a:spLocks/>
                  </p:cNvSpPr>
                  <p:nvPr/>
                </p:nvSpPr>
                <p:spPr bwMode="auto">
                  <a:xfrm>
                    <a:off x="10047288" y="6197034"/>
                    <a:ext cx="1576388" cy="917575"/>
                  </a:xfrm>
                  <a:custGeom>
                    <a:avLst/>
                    <a:gdLst>
                      <a:gd name="T0" fmla="*/ 0 w 989"/>
                      <a:gd name="T1" fmla="*/ 41 h 576"/>
                      <a:gd name="T2" fmla="*/ 557 w 989"/>
                      <a:gd name="T3" fmla="*/ 0 h 576"/>
                      <a:gd name="T4" fmla="*/ 989 w 989"/>
                      <a:gd name="T5" fmla="*/ 521 h 576"/>
                      <a:gd name="T6" fmla="*/ 358 w 989"/>
                      <a:gd name="T7" fmla="*/ 576 h 576"/>
                      <a:gd name="T8" fmla="*/ 0 w 989"/>
                      <a:gd name="T9" fmla="*/ 41 h 5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89" h="576">
                        <a:moveTo>
                          <a:pt x="0" y="41"/>
                        </a:moveTo>
                        <a:cubicBezTo>
                          <a:pt x="186" y="29"/>
                          <a:pt x="372" y="15"/>
                          <a:pt x="557" y="0"/>
                        </a:cubicBezTo>
                        <a:cubicBezTo>
                          <a:pt x="989" y="521"/>
                          <a:pt x="989" y="521"/>
                          <a:pt x="989" y="521"/>
                        </a:cubicBezTo>
                        <a:cubicBezTo>
                          <a:pt x="779" y="541"/>
                          <a:pt x="567" y="559"/>
                          <a:pt x="358" y="576"/>
                        </a:cubicBez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94" name="Freeform 74"/>
                  <p:cNvSpPr>
                    <a:spLocks/>
                  </p:cNvSpPr>
                  <p:nvPr/>
                </p:nvSpPr>
                <p:spPr bwMode="auto">
                  <a:xfrm>
                    <a:off x="11614150" y="6085908"/>
                    <a:ext cx="596900" cy="704850"/>
                  </a:xfrm>
                  <a:custGeom>
                    <a:avLst/>
                    <a:gdLst>
                      <a:gd name="T0" fmla="*/ 0 w 374"/>
                      <a:gd name="T1" fmla="*/ 34 h 442"/>
                      <a:gd name="T2" fmla="*/ 374 w 374"/>
                      <a:gd name="T3" fmla="*/ 0 h 442"/>
                      <a:gd name="T4" fmla="*/ 374 w 374"/>
                      <a:gd name="T5" fmla="*/ 442 h 442"/>
                      <a:gd name="T6" fmla="*/ 0 w 374"/>
                      <a:gd name="T7" fmla="*/ 34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74" h="442">
                        <a:moveTo>
                          <a:pt x="0" y="34"/>
                        </a:moveTo>
                        <a:cubicBezTo>
                          <a:pt x="123" y="23"/>
                          <a:pt x="249" y="12"/>
                          <a:pt x="374" y="0"/>
                        </a:cubicBezTo>
                        <a:cubicBezTo>
                          <a:pt x="374" y="442"/>
                          <a:pt x="374" y="442"/>
                          <a:pt x="374" y="442"/>
                        </a:cubicBezTo>
                        <a:lnTo>
                          <a:pt x="0" y="34"/>
                        </a:lnTo>
                        <a:close/>
                      </a:path>
                    </a:pathLst>
                  </a:custGeom>
                  <a:solidFill>
                    <a:srgbClr val="D1CD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52" name="Freeform 51"/>
          <p:cNvSpPr>
            <a:spLocks/>
          </p:cNvSpPr>
          <p:nvPr/>
        </p:nvSpPr>
        <p:spPr bwMode="auto">
          <a:xfrm>
            <a:off x="-96923" y="3275820"/>
            <a:ext cx="12369800" cy="2693988"/>
          </a:xfrm>
          <a:custGeom>
            <a:avLst/>
            <a:gdLst>
              <a:gd name="T0" fmla="*/ 7680 w 7680"/>
              <a:gd name="T1" fmla="*/ 1672 h 1672"/>
              <a:gd name="T2" fmla="*/ 5346 w 7680"/>
              <a:gd name="T3" fmla="*/ 1672 h 1672"/>
              <a:gd name="T4" fmla="*/ 5237 w 7680"/>
              <a:gd name="T5" fmla="*/ 1603 h 1672"/>
              <a:gd name="T6" fmla="*/ 4938 w 7680"/>
              <a:gd name="T7" fmla="*/ 968 h 1672"/>
              <a:gd name="T8" fmla="*/ 4161 w 7680"/>
              <a:gd name="T9" fmla="*/ 968 h 1672"/>
              <a:gd name="T10" fmla="*/ 4045 w 7680"/>
              <a:gd name="T11" fmla="*/ 878 h 1672"/>
              <a:gd name="T12" fmla="*/ 3979 w 7680"/>
              <a:gd name="T13" fmla="*/ 624 h 1672"/>
              <a:gd name="T14" fmla="*/ 3257 w 7680"/>
              <a:gd name="T15" fmla="*/ 624 h 1672"/>
              <a:gd name="T16" fmla="*/ 3219 w 7680"/>
              <a:gd name="T17" fmla="*/ 866 h 1672"/>
              <a:gd name="T18" fmla="*/ 3100 w 7680"/>
              <a:gd name="T19" fmla="*/ 968 h 1672"/>
              <a:gd name="T20" fmla="*/ 1813 w 7680"/>
              <a:gd name="T21" fmla="*/ 968 h 1672"/>
              <a:gd name="T22" fmla="*/ 1711 w 7680"/>
              <a:gd name="T23" fmla="*/ 911 h 1672"/>
              <a:gd name="T24" fmla="*/ 1705 w 7680"/>
              <a:gd name="T25" fmla="*/ 794 h 1672"/>
              <a:gd name="T26" fmla="*/ 1982 w 7680"/>
              <a:gd name="T27" fmla="*/ 240 h 1672"/>
              <a:gd name="T28" fmla="*/ 0 w 7680"/>
              <a:gd name="T29" fmla="*/ 240 h 1672"/>
              <a:gd name="T30" fmla="*/ 0 w 7680"/>
              <a:gd name="T31" fmla="*/ 0 h 1672"/>
              <a:gd name="T32" fmla="*/ 2176 w 7680"/>
              <a:gd name="T33" fmla="*/ 0 h 1672"/>
              <a:gd name="T34" fmla="*/ 2278 w 7680"/>
              <a:gd name="T35" fmla="*/ 57 h 1672"/>
              <a:gd name="T36" fmla="*/ 2284 w 7680"/>
              <a:gd name="T37" fmla="*/ 174 h 1672"/>
              <a:gd name="T38" fmla="*/ 2007 w 7680"/>
              <a:gd name="T39" fmla="*/ 728 h 1672"/>
              <a:gd name="T40" fmla="*/ 2998 w 7680"/>
              <a:gd name="T41" fmla="*/ 728 h 1672"/>
              <a:gd name="T42" fmla="*/ 3036 w 7680"/>
              <a:gd name="T43" fmla="*/ 486 h 1672"/>
              <a:gd name="T44" fmla="*/ 3154 w 7680"/>
              <a:gd name="T45" fmla="*/ 384 h 1672"/>
              <a:gd name="T46" fmla="*/ 4072 w 7680"/>
              <a:gd name="T47" fmla="*/ 384 h 1672"/>
              <a:gd name="T48" fmla="*/ 4189 w 7680"/>
              <a:gd name="T49" fmla="*/ 474 h 1672"/>
              <a:gd name="T50" fmla="*/ 4254 w 7680"/>
              <a:gd name="T51" fmla="*/ 728 h 1672"/>
              <a:gd name="T52" fmla="*/ 5014 w 7680"/>
              <a:gd name="T53" fmla="*/ 728 h 1672"/>
              <a:gd name="T54" fmla="*/ 5123 w 7680"/>
              <a:gd name="T55" fmla="*/ 797 h 1672"/>
              <a:gd name="T56" fmla="*/ 5422 w 7680"/>
              <a:gd name="T57" fmla="*/ 1432 h 1672"/>
              <a:gd name="T58" fmla="*/ 7680 w 7680"/>
              <a:gd name="T59" fmla="*/ 1432 h 1672"/>
              <a:gd name="T60" fmla="*/ 7680 w 7680"/>
              <a:gd name="T61" fmla="*/ 1672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680" h="1672">
                <a:moveTo>
                  <a:pt x="7680" y="1672"/>
                </a:moveTo>
                <a:cubicBezTo>
                  <a:pt x="5346" y="1672"/>
                  <a:pt x="5346" y="1672"/>
                  <a:pt x="5346" y="1672"/>
                </a:cubicBezTo>
                <a:cubicBezTo>
                  <a:pt x="5299" y="1672"/>
                  <a:pt x="5257" y="1645"/>
                  <a:pt x="5237" y="1603"/>
                </a:cubicBezTo>
                <a:cubicBezTo>
                  <a:pt x="4938" y="968"/>
                  <a:pt x="4938" y="968"/>
                  <a:pt x="4938" y="968"/>
                </a:cubicBezTo>
                <a:cubicBezTo>
                  <a:pt x="4161" y="968"/>
                  <a:pt x="4161" y="968"/>
                  <a:pt x="4161" y="968"/>
                </a:cubicBezTo>
                <a:cubicBezTo>
                  <a:pt x="4106" y="968"/>
                  <a:pt x="4059" y="931"/>
                  <a:pt x="4045" y="878"/>
                </a:cubicBezTo>
                <a:cubicBezTo>
                  <a:pt x="3979" y="624"/>
                  <a:pt x="3979" y="624"/>
                  <a:pt x="3979" y="624"/>
                </a:cubicBezTo>
                <a:cubicBezTo>
                  <a:pt x="3257" y="624"/>
                  <a:pt x="3257" y="624"/>
                  <a:pt x="3257" y="624"/>
                </a:cubicBezTo>
                <a:cubicBezTo>
                  <a:pt x="3219" y="866"/>
                  <a:pt x="3219" y="866"/>
                  <a:pt x="3219" y="866"/>
                </a:cubicBezTo>
                <a:cubicBezTo>
                  <a:pt x="3210" y="925"/>
                  <a:pt x="3160" y="968"/>
                  <a:pt x="3100" y="968"/>
                </a:cubicBezTo>
                <a:cubicBezTo>
                  <a:pt x="1813" y="968"/>
                  <a:pt x="1813" y="968"/>
                  <a:pt x="1813" y="968"/>
                </a:cubicBezTo>
                <a:cubicBezTo>
                  <a:pt x="1771" y="968"/>
                  <a:pt x="1732" y="946"/>
                  <a:pt x="1711" y="911"/>
                </a:cubicBezTo>
                <a:cubicBezTo>
                  <a:pt x="1689" y="876"/>
                  <a:pt x="1687" y="832"/>
                  <a:pt x="1705" y="794"/>
                </a:cubicBezTo>
                <a:cubicBezTo>
                  <a:pt x="1982" y="240"/>
                  <a:pt x="1982" y="240"/>
                  <a:pt x="1982" y="240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0"/>
                  <a:pt x="0" y="0"/>
                  <a:pt x="0" y="0"/>
                </a:cubicBezTo>
                <a:cubicBezTo>
                  <a:pt x="2176" y="0"/>
                  <a:pt x="2176" y="0"/>
                  <a:pt x="2176" y="0"/>
                </a:cubicBezTo>
                <a:cubicBezTo>
                  <a:pt x="2218" y="0"/>
                  <a:pt x="2256" y="22"/>
                  <a:pt x="2278" y="57"/>
                </a:cubicBezTo>
                <a:cubicBezTo>
                  <a:pt x="2300" y="92"/>
                  <a:pt x="2302" y="136"/>
                  <a:pt x="2284" y="174"/>
                </a:cubicBezTo>
                <a:cubicBezTo>
                  <a:pt x="2007" y="728"/>
                  <a:pt x="2007" y="728"/>
                  <a:pt x="2007" y="728"/>
                </a:cubicBezTo>
                <a:cubicBezTo>
                  <a:pt x="2998" y="728"/>
                  <a:pt x="2998" y="728"/>
                  <a:pt x="2998" y="728"/>
                </a:cubicBezTo>
                <a:cubicBezTo>
                  <a:pt x="3036" y="486"/>
                  <a:pt x="3036" y="486"/>
                  <a:pt x="3036" y="486"/>
                </a:cubicBezTo>
                <a:cubicBezTo>
                  <a:pt x="3045" y="427"/>
                  <a:pt x="3095" y="384"/>
                  <a:pt x="3154" y="384"/>
                </a:cubicBezTo>
                <a:cubicBezTo>
                  <a:pt x="4072" y="384"/>
                  <a:pt x="4072" y="384"/>
                  <a:pt x="4072" y="384"/>
                </a:cubicBezTo>
                <a:cubicBezTo>
                  <a:pt x="4127" y="384"/>
                  <a:pt x="4175" y="421"/>
                  <a:pt x="4189" y="474"/>
                </a:cubicBezTo>
                <a:cubicBezTo>
                  <a:pt x="4254" y="728"/>
                  <a:pt x="4254" y="728"/>
                  <a:pt x="4254" y="728"/>
                </a:cubicBezTo>
                <a:cubicBezTo>
                  <a:pt x="5014" y="728"/>
                  <a:pt x="5014" y="728"/>
                  <a:pt x="5014" y="728"/>
                </a:cubicBezTo>
                <a:cubicBezTo>
                  <a:pt x="5061" y="728"/>
                  <a:pt x="5103" y="755"/>
                  <a:pt x="5123" y="797"/>
                </a:cubicBezTo>
                <a:cubicBezTo>
                  <a:pt x="5422" y="1432"/>
                  <a:pt x="5422" y="1432"/>
                  <a:pt x="5422" y="1432"/>
                </a:cubicBezTo>
                <a:cubicBezTo>
                  <a:pt x="7680" y="1432"/>
                  <a:pt x="7680" y="1432"/>
                  <a:pt x="7680" y="1432"/>
                </a:cubicBezTo>
                <a:lnTo>
                  <a:pt x="7680" y="1672"/>
                </a:lnTo>
                <a:close/>
              </a:path>
            </a:pathLst>
          </a:custGeom>
          <a:solidFill>
            <a:srgbClr val="474647">
              <a:alpha val="6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-93663" y="3201988"/>
            <a:ext cx="12430125" cy="2693988"/>
            <a:chOff x="-93663" y="3201988"/>
            <a:chExt cx="12430125" cy="269398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-77788" y="3201988"/>
              <a:ext cx="12369800" cy="2693988"/>
            </a:xfrm>
            <a:custGeom>
              <a:avLst/>
              <a:gdLst>
                <a:gd name="T0" fmla="*/ 7680 w 7680"/>
                <a:gd name="T1" fmla="*/ 1672 h 1672"/>
                <a:gd name="T2" fmla="*/ 5346 w 7680"/>
                <a:gd name="T3" fmla="*/ 1672 h 1672"/>
                <a:gd name="T4" fmla="*/ 5237 w 7680"/>
                <a:gd name="T5" fmla="*/ 1603 h 1672"/>
                <a:gd name="T6" fmla="*/ 4938 w 7680"/>
                <a:gd name="T7" fmla="*/ 968 h 1672"/>
                <a:gd name="T8" fmla="*/ 4161 w 7680"/>
                <a:gd name="T9" fmla="*/ 968 h 1672"/>
                <a:gd name="T10" fmla="*/ 4045 w 7680"/>
                <a:gd name="T11" fmla="*/ 878 h 1672"/>
                <a:gd name="T12" fmla="*/ 3979 w 7680"/>
                <a:gd name="T13" fmla="*/ 624 h 1672"/>
                <a:gd name="T14" fmla="*/ 3257 w 7680"/>
                <a:gd name="T15" fmla="*/ 624 h 1672"/>
                <a:gd name="T16" fmla="*/ 3219 w 7680"/>
                <a:gd name="T17" fmla="*/ 866 h 1672"/>
                <a:gd name="T18" fmla="*/ 3100 w 7680"/>
                <a:gd name="T19" fmla="*/ 968 h 1672"/>
                <a:gd name="T20" fmla="*/ 1813 w 7680"/>
                <a:gd name="T21" fmla="*/ 968 h 1672"/>
                <a:gd name="T22" fmla="*/ 1711 w 7680"/>
                <a:gd name="T23" fmla="*/ 911 h 1672"/>
                <a:gd name="T24" fmla="*/ 1705 w 7680"/>
                <a:gd name="T25" fmla="*/ 794 h 1672"/>
                <a:gd name="T26" fmla="*/ 1982 w 7680"/>
                <a:gd name="T27" fmla="*/ 240 h 1672"/>
                <a:gd name="T28" fmla="*/ 0 w 7680"/>
                <a:gd name="T29" fmla="*/ 240 h 1672"/>
                <a:gd name="T30" fmla="*/ 0 w 7680"/>
                <a:gd name="T31" fmla="*/ 0 h 1672"/>
                <a:gd name="T32" fmla="*/ 2176 w 7680"/>
                <a:gd name="T33" fmla="*/ 0 h 1672"/>
                <a:gd name="T34" fmla="*/ 2278 w 7680"/>
                <a:gd name="T35" fmla="*/ 57 h 1672"/>
                <a:gd name="T36" fmla="*/ 2284 w 7680"/>
                <a:gd name="T37" fmla="*/ 174 h 1672"/>
                <a:gd name="T38" fmla="*/ 2007 w 7680"/>
                <a:gd name="T39" fmla="*/ 728 h 1672"/>
                <a:gd name="T40" fmla="*/ 2998 w 7680"/>
                <a:gd name="T41" fmla="*/ 728 h 1672"/>
                <a:gd name="T42" fmla="*/ 3036 w 7680"/>
                <a:gd name="T43" fmla="*/ 486 h 1672"/>
                <a:gd name="T44" fmla="*/ 3154 w 7680"/>
                <a:gd name="T45" fmla="*/ 384 h 1672"/>
                <a:gd name="T46" fmla="*/ 4072 w 7680"/>
                <a:gd name="T47" fmla="*/ 384 h 1672"/>
                <a:gd name="T48" fmla="*/ 4189 w 7680"/>
                <a:gd name="T49" fmla="*/ 474 h 1672"/>
                <a:gd name="T50" fmla="*/ 4254 w 7680"/>
                <a:gd name="T51" fmla="*/ 728 h 1672"/>
                <a:gd name="T52" fmla="*/ 5014 w 7680"/>
                <a:gd name="T53" fmla="*/ 728 h 1672"/>
                <a:gd name="T54" fmla="*/ 5123 w 7680"/>
                <a:gd name="T55" fmla="*/ 797 h 1672"/>
                <a:gd name="T56" fmla="*/ 5422 w 7680"/>
                <a:gd name="T57" fmla="*/ 1432 h 1672"/>
                <a:gd name="T58" fmla="*/ 7680 w 7680"/>
                <a:gd name="T59" fmla="*/ 1432 h 1672"/>
                <a:gd name="T60" fmla="*/ 7680 w 7680"/>
                <a:gd name="T61" fmla="*/ 16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80" h="1672">
                  <a:moveTo>
                    <a:pt x="7680" y="1672"/>
                  </a:moveTo>
                  <a:cubicBezTo>
                    <a:pt x="5346" y="1672"/>
                    <a:pt x="5346" y="1672"/>
                    <a:pt x="5346" y="1672"/>
                  </a:cubicBezTo>
                  <a:cubicBezTo>
                    <a:pt x="5299" y="1672"/>
                    <a:pt x="5257" y="1645"/>
                    <a:pt x="5237" y="1603"/>
                  </a:cubicBezTo>
                  <a:cubicBezTo>
                    <a:pt x="4938" y="968"/>
                    <a:pt x="4938" y="968"/>
                    <a:pt x="4938" y="968"/>
                  </a:cubicBezTo>
                  <a:cubicBezTo>
                    <a:pt x="4161" y="968"/>
                    <a:pt x="4161" y="968"/>
                    <a:pt x="4161" y="968"/>
                  </a:cubicBezTo>
                  <a:cubicBezTo>
                    <a:pt x="4106" y="968"/>
                    <a:pt x="4059" y="931"/>
                    <a:pt x="4045" y="878"/>
                  </a:cubicBezTo>
                  <a:cubicBezTo>
                    <a:pt x="3979" y="624"/>
                    <a:pt x="3979" y="624"/>
                    <a:pt x="3979" y="624"/>
                  </a:cubicBezTo>
                  <a:cubicBezTo>
                    <a:pt x="3257" y="624"/>
                    <a:pt x="3257" y="624"/>
                    <a:pt x="3257" y="624"/>
                  </a:cubicBezTo>
                  <a:cubicBezTo>
                    <a:pt x="3219" y="866"/>
                    <a:pt x="3219" y="866"/>
                    <a:pt x="3219" y="866"/>
                  </a:cubicBezTo>
                  <a:cubicBezTo>
                    <a:pt x="3210" y="925"/>
                    <a:pt x="3160" y="968"/>
                    <a:pt x="3100" y="968"/>
                  </a:cubicBezTo>
                  <a:cubicBezTo>
                    <a:pt x="1813" y="968"/>
                    <a:pt x="1813" y="968"/>
                    <a:pt x="1813" y="968"/>
                  </a:cubicBezTo>
                  <a:cubicBezTo>
                    <a:pt x="1771" y="968"/>
                    <a:pt x="1732" y="946"/>
                    <a:pt x="1711" y="911"/>
                  </a:cubicBezTo>
                  <a:cubicBezTo>
                    <a:pt x="1689" y="876"/>
                    <a:pt x="1687" y="832"/>
                    <a:pt x="1705" y="794"/>
                  </a:cubicBezTo>
                  <a:cubicBezTo>
                    <a:pt x="1982" y="240"/>
                    <a:pt x="1982" y="240"/>
                    <a:pt x="1982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76" y="0"/>
                    <a:pt x="2176" y="0"/>
                    <a:pt x="2176" y="0"/>
                  </a:cubicBezTo>
                  <a:cubicBezTo>
                    <a:pt x="2218" y="0"/>
                    <a:pt x="2256" y="22"/>
                    <a:pt x="2278" y="57"/>
                  </a:cubicBezTo>
                  <a:cubicBezTo>
                    <a:pt x="2300" y="92"/>
                    <a:pt x="2302" y="136"/>
                    <a:pt x="2284" y="174"/>
                  </a:cubicBezTo>
                  <a:cubicBezTo>
                    <a:pt x="2007" y="728"/>
                    <a:pt x="2007" y="728"/>
                    <a:pt x="2007" y="728"/>
                  </a:cubicBezTo>
                  <a:cubicBezTo>
                    <a:pt x="2998" y="728"/>
                    <a:pt x="2998" y="728"/>
                    <a:pt x="2998" y="728"/>
                  </a:cubicBezTo>
                  <a:cubicBezTo>
                    <a:pt x="3036" y="486"/>
                    <a:pt x="3036" y="486"/>
                    <a:pt x="3036" y="486"/>
                  </a:cubicBezTo>
                  <a:cubicBezTo>
                    <a:pt x="3045" y="427"/>
                    <a:pt x="3095" y="384"/>
                    <a:pt x="3154" y="384"/>
                  </a:cubicBezTo>
                  <a:cubicBezTo>
                    <a:pt x="4072" y="384"/>
                    <a:pt x="4072" y="384"/>
                    <a:pt x="4072" y="384"/>
                  </a:cubicBezTo>
                  <a:cubicBezTo>
                    <a:pt x="4127" y="384"/>
                    <a:pt x="4175" y="421"/>
                    <a:pt x="4189" y="474"/>
                  </a:cubicBezTo>
                  <a:cubicBezTo>
                    <a:pt x="4254" y="728"/>
                    <a:pt x="4254" y="728"/>
                    <a:pt x="4254" y="728"/>
                  </a:cubicBezTo>
                  <a:cubicBezTo>
                    <a:pt x="5014" y="728"/>
                    <a:pt x="5014" y="728"/>
                    <a:pt x="5014" y="728"/>
                  </a:cubicBezTo>
                  <a:cubicBezTo>
                    <a:pt x="5061" y="728"/>
                    <a:pt x="5103" y="755"/>
                    <a:pt x="5123" y="797"/>
                  </a:cubicBezTo>
                  <a:cubicBezTo>
                    <a:pt x="5422" y="1432"/>
                    <a:pt x="5422" y="1432"/>
                    <a:pt x="5422" y="1432"/>
                  </a:cubicBezTo>
                  <a:cubicBezTo>
                    <a:pt x="7680" y="1432"/>
                    <a:pt x="7680" y="1432"/>
                    <a:pt x="7680" y="1432"/>
                  </a:cubicBezTo>
                  <a:lnTo>
                    <a:pt x="7680" y="1672"/>
                  </a:lnTo>
                  <a:close/>
                </a:path>
              </a:pathLst>
            </a:custGeom>
            <a:solidFill>
              <a:srgbClr val="47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77788" y="3233738"/>
              <a:ext cx="12395200" cy="2630488"/>
            </a:xfrm>
            <a:custGeom>
              <a:avLst/>
              <a:gdLst>
                <a:gd name="T0" fmla="*/ 7696 w 7696"/>
                <a:gd name="T1" fmla="*/ 1632 h 1632"/>
                <a:gd name="T2" fmla="*/ 5346 w 7696"/>
                <a:gd name="T3" fmla="*/ 1632 h 1632"/>
                <a:gd name="T4" fmla="*/ 5255 w 7696"/>
                <a:gd name="T5" fmla="*/ 1575 h 1632"/>
                <a:gd name="T6" fmla="*/ 4951 w 7696"/>
                <a:gd name="T7" fmla="*/ 928 h 1632"/>
                <a:gd name="T8" fmla="*/ 4161 w 7696"/>
                <a:gd name="T9" fmla="*/ 928 h 1632"/>
                <a:gd name="T10" fmla="*/ 4064 w 7696"/>
                <a:gd name="T11" fmla="*/ 853 h 1632"/>
                <a:gd name="T12" fmla="*/ 3995 w 7696"/>
                <a:gd name="T13" fmla="*/ 584 h 1632"/>
                <a:gd name="T14" fmla="*/ 3240 w 7696"/>
                <a:gd name="T15" fmla="*/ 584 h 1632"/>
                <a:gd name="T16" fmla="*/ 3199 w 7696"/>
                <a:gd name="T17" fmla="*/ 843 h 1632"/>
                <a:gd name="T18" fmla="*/ 3100 w 7696"/>
                <a:gd name="T19" fmla="*/ 928 h 1632"/>
                <a:gd name="T20" fmla="*/ 1813 w 7696"/>
                <a:gd name="T21" fmla="*/ 928 h 1632"/>
                <a:gd name="T22" fmla="*/ 1728 w 7696"/>
                <a:gd name="T23" fmla="*/ 881 h 1632"/>
                <a:gd name="T24" fmla="*/ 1723 w 7696"/>
                <a:gd name="T25" fmla="*/ 783 h 1632"/>
                <a:gd name="T26" fmla="*/ 2015 w 7696"/>
                <a:gd name="T27" fmla="*/ 200 h 1632"/>
                <a:gd name="T28" fmla="*/ 0 w 7696"/>
                <a:gd name="T29" fmla="*/ 200 h 1632"/>
                <a:gd name="T30" fmla="*/ 0 w 7696"/>
                <a:gd name="T31" fmla="*/ 0 h 1632"/>
                <a:gd name="T32" fmla="*/ 2176 w 7696"/>
                <a:gd name="T33" fmla="*/ 0 h 1632"/>
                <a:gd name="T34" fmla="*/ 2261 w 7696"/>
                <a:gd name="T35" fmla="*/ 47 h 1632"/>
                <a:gd name="T36" fmla="*/ 2266 w 7696"/>
                <a:gd name="T37" fmla="*/ 145 h 1632"/>
                <a:gd name="T38" fmla="*/ 1974 w 7696"/>
                <a:gd name="T39" fmla="*/ 728 h 1632"/>
                <a:gd name="T40" fmla="*/ 3015 w 7696"/>
                <a:gd name="T41" fmla="*/ 728 h 1632"/>
                <a:gd name="T42" fmla="*/ 3055 w 7696"/>
                <a:gd name="T43" fmla="*/ 469 h 1632"/>
                <a:gd name="T44" fmla="*/ 3154 w 7696"/>
                <a:gd name="T45" fmla="*/ 384 h 1632"/>
                <a:gd name="T46" fmla="*/ 4072 w 7696"/>
                <a:gd name="T47" fmla="*/ 384 h 1632"/>
                <a:gd name="T48" fmla="*/ 4169 w 7696"/>
                <a:gd name="T49" fmla="*/ 459 h 1632"/>
                <a:gd name="T50" fmla="*/ 4239 w 7696"/>
                <a:gd name="T51" fmla="*/ 728 h 1632"/>
                <a:gd name="T52" fmla="*/ 5014 w 7696"/>
                <a:gd name="T53" fmla="*/ 728 h 1632"/>
                <a:gd name="T54" fmla="*/ 5105 w 7696"/>
                <a:gd name="T55" fmla="*/ 785 h 1632"/>
                <a:gd name="T56" fmla="*/ 5409 w 7696"/>
                <a:gd name="T57" fmla="*/ 1432 h 1632"/>
                <a:gd name="T58" fmla="*/ 7696 w 7696"/>
                <a:gd name="T59" fmla="*/ 1432 h 1632"/>
                <a:gd name="T60" fmla="*/ 7696 w 7696"/>
                <a:gd name="T61" fmla="*/ 1632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96" h="1632">
                  <a:moveTo>
                    <a:pt x="7696" y="1632"/>
                  </a:moveTo>
                  <a:cubicBezTo>
                    <a:pt x="5346" y="1632"/>
                    <a:pt x="5346" y="1632"/>
                    <a:pt x="5346" y="1632"/>
                  </a:cubicBezTo>
                  <a:cubicBezTo>
                    <a:pt x="5307" y="1632"/>
                    <a:pt x="5272" y="1610"/>
                    <a:pt x="5255" y="1575"/>
                  </a:cubicBezTo>
                  <a:cubicBezTo>
                    <a:pt x="4951" y="928"/>
                    <a:pt x="4951" y="928"/>
                    <a:pt x="4951" y="928"/>
                  </a:cubicBezTo>
                  <a:cubicBezTo>
                    <a:pt x="4161" y="928"/>
                    <a:pt x="4161" y="928"/>
                    <a:pt x="4161" y="928"/>
                  </a:cubicBezTo>
                  <a:cubicBezTo>
                    <a:pt x="4115" y="928"/>
                    <a:pt x="4076" y="897"/>
                    <a:pt x="4064" y="853"/>
                  </a:cubicBezTo>
                  <a:cubicBezTo>
                    <a:pt x="3995" y="584"/>
                    <a:pt x="3995" y="584"/>
                    <a:pt x="3995" y="584"/>
                  </a:cubicBezTo>
                  <a:cubicBezTo>
                    <a:pt x="3240" y="584"/>
                    <a:pt x="3240" y="584"/>
                    <a:pt x="3240" y="584"/>
                  </a:cubicBezTo>
                  <a:cubicBezTo>
                    <a:pt x="3199" y="843"/>
                    <a:pt x="3199" y="843"/>
                    <a:pt x="3199" y="843"/>
                  </a:cubicBezTo>
                  <a:cubicBezTo>
                    <a:pt x="3192" y="892"/>
                    <a:pt x="3150" y="928"/>
                    <a:pt x="3100" y="928"/>
                  </a:cubicBezTo>
                  <a:cubicBezTo>
                    <a:pt x="1813" y="928"/>
                    <a:pt x="1813" y="928"/>
                    <a:pt x="1813" y="928"/>
                  </a:cubicBezTo>
                  <a:cubicBezTo>
                    <a:pt x="1778" y="928"/>
                    <a:pt x="1746" y="910"/>
                    <a:pt x="1728" y="881"/>
                  </a:cubicBezTo>
                  <a:cubicBezTo>
                    <a:pt x="1709" y="851"/>
                    <a:pt x="1708" y="814"/>
                    <a:pt x="1723" y="783"/>
                  </a:cubicBezTo>
                  <a:cubicBezTo>
                    <a:pt x="2015" y="200"/>
                    <a:pt x="2015" y="200"/>
                    <a:pt x="2015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76" y="0"/>
                    <a:pt x="2176" y="0"/>
                    <a:pt x="2176" y="0"/>
                  </a:cubicBezTo>
                  <a:cubicBezTo>
                    <a:pt x="2211" y="0"/>
                    <a:pt x="2243" y="18"/>
                    <a:pt x="2261" y="47"/>
                  </a:cubicBezTo>
                  <a:cubicBezTo>
                    <a:pt x="2280" y="77"/>
                    <a:pt x="2281" y="114"/>
                    <a:pt x="2266" y="145"/>
                  </a:cubicBezTo>
                  <a:cubicBezTo>
                    <a:pt x="1974" y="728"/>
                    <a:pt x="1974" y="728"/>
                    <a:pt x="1974" y="728"/>
                  </a:cubicBezTo>
                  <a:cubicBezTo>
                    <a:pt x="3015" y="728"/>
                    <a:pt x="3015" y="728"/>
                    <a:pt x="3015" y="728"/>
                  </a:cubicBezTo>
                  <a:cubicBezTo>
                    <a:pt x="3055" y="469"/>
                    <a:pt x="3055" y="469"/>
                    <a:pt x="3055" y="469"/>
                  </a:cubicBezTo>
                  <a:cubicBezTo>
                    <a:pt x="3063" y="420"/>
                    <a:pt x="3105" y="384"/>
                    <a:pt x="3154" y="384"/>
                  </a:cubicBezTo>
                  <a:cubicBezTo>
                    <a:pt x="4072" y="384"/>
                    <a:pt x="4072" y="384"/>
                    <a:pt x="4072" y="384"/>
                  </a:cubicBezTo>
                  <a:cubicBezTo>
                    <a:pt x="4118" y="384"/>
                    <a:pt x="4158" y="415"/>
                    <a:pt x="4169" y="459"/>
                  </a:cubicBezTo>
                  <a:cubicBezTo>
                    <a:pt x="4239" y="728"/>
                    <a:pt x="4239" y="728"/>
                    <a:pt x="4239" y="728"/>
                  </a:cubicBezTo>
                  <a:cubicBezTo>
                    <a:pt x="5014" y="728"/>
                    <a:pt x="5014" y="728"/>
                    <a:pt x="5014" y="728"/>
                  </a:cubicBezTo>
                  <a:cubicBezTo>
                    <a:pt x="5053" y="728"/>
                    <a:pt x="5088" y="750"/>
                    <a:pt x="5105" y="785"/>
                  </a:cubicBezTo>
                  <a:cubicBezTo>
                    <a:pt x="5409" y="1432"/>
                    <a:pt x="5409" y="1432"/>
                    <a:pt x="5409" y="1432"/>
                  </a:cubicBezTo>
                  <a:cubicBezTo>
                    <a:pt x="7696" y="1432"/>
                    <a:pt x="7696" y="1432"/>
                    <a:pt x="7696" y="1432"/>
                  </a:cubicBezTo>
                  <a:lnTo>
                    <a:pt x="7696" y="1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77788" y="3267075"/>
              <a:ext cx="12414250" cy="2563813"/>
            </a:xfrm>
            <a:custGeom>
              <a:avLst/>
              <a:gdLst>
                <a:gd name="T0" fmla="*/ 7708 w 7708"/>
                <a:gd name="T1" fmla="*/ 1592 h 1592"/>
                <a:gd name="T2" fmla="*/ 5346 w 7708"/>
                <a:gd name="T3" fmla="*/ 1592 h 1592"/>
                <a:gd name="T4" fmla="*/ 5273 w 7708"/>
                <a:gd name="T5" fmla="*/ 1546 h 1592"/>
                <a:gd name="T6" fmla="*/ 4964 w 7708"/>
                <a:gd name="T7" fmla="*/ 888 h 1592"/>
                <a:gd name="T8" fmla="*/ 4161 w 7708"/>
                <a:gd name="T9" fmla="*/ 888 h 1592"/>
                <a:gd name="T10" fmla="*/ 4084 w 7708"/>
                <a:gd name="T11" fmla="*/ 828 h 1592"/>
                <a:gd name="T12" fmla="*/ 4010 w 7708"/>
                <a:gd name="T13" fmla="*/ 544 h 1592"/>
                <a:gd name="T14" fmla="*/ 3223 w 7708"/>
                <a:gd name="T15" fmla="*/ 544 h 1592"/>
                <a:gd name="T16" fmla="*/ 3179 w 7708"/>
                <a:gd name="T17" fmla="*/ 820 h 1592"/>
                <a:gd name="T18" fmla="*/ 3100 w 7708"/>
                <a:gd name="T19" fmla="*/ 888 h 1592"/>
                <a:gd name="T20" fmla="*/ 1813 w 7708"/>
                <a:gd name="T21" fmla="*/ 888 h 1592"/>
                <a:gd name="T22" fmla="*/ 1745 w 7708"/>
                <a:gd name="T23" fmla="*/ 850 h 1592"/>
                <a:gd name="T24" fmla="*/ 1741 w 7708"/>
                <a:gd name="T25" fmla="*/ 772 h 1592"/>
                <a:gd name="T26" fmla="*/ 2047 w 7708"/>
                <a:gd name="T27" fmla="*/ 160 h 1592"/>
                <a:gd name="T28" fmla="*/ 0 w 7708"/>
                <a:gd name="T29" fmla="*/ 160 h 1592"/>
                <a:gd name="T30" fmla="*/ 0 w 7708"/>
                <a:gd name="T31" fmla="*/ 0 h 1592"/>
                <a:gd name="T32" fmla="*/ 2176 w 7708"/>
                <a:gd name="T33" fmla="*/ 0 h 1592"/>
                <a:gd name="T34" fmla="*/ 2244 w 7708"/>
                <a:gd name="T35" fmla="*/ 38 h 1592"/>
                <a:gd name="T36" fmla="*/ 2248 w 7708"/>
                <a:gd name="T37" fmla="*/ 116 h 1592"/>
                <a:gd name="T38" fmla="*/ 1942 w 7708"/>
                <a:gd name="T39" fmla="*/ 728 h 1592"/>
                <a:gd name="T40" fmla="*/ 3032 w 7708"/>
                <a:gd name="T41" fmla="*/ 728 h 1592"/>
                <a:gd name="T42" fmla="*/ 3075 w 7708"/>
                <a:gd name="T43" fmla="*/ 452 h 1592"/>
                <a:gd name="T44" fmla="*/ 3154 w 7708"/>
                <a:gd name="T45" fmla="*/ 384 h 1592"/>
                <a:gd name="T46" fmla="*/ 4072 w 7708"/>
                <a:gd name="T47" fmla="*/ 384 h 1592"/>
                <a:gd name="T48" fmla="*/ 4150 w 7708"/>
                <a:gd name="T49" fmla="*/ 444 h 1592"/>
                <a:gd name="T50" fmla="*/ 4223 w 7708"/>
                <a:gd name="T51" fmla="*/ 728 h 1592"/>
                <a:gd name="T52" fmla="*/ 5014 w 7708"/>
                <a:gd name="T53" fmla="*/ 728 h 1592"/>
                <a:gd name="T54" fmla="*/ 5087 w 7708"/>
                <a:gd name="T55" fmla="*/ 774 h 1592"/>
                <a:gd name="T56" fmla="*/ 5397 w 7708"/>
                <a:gd name="T57" fmla="*/ 1432 h 1592"/>
                <a:gd name="T58" fmla="*/ 7708 w 7708"/>
                <a:gd name="T59" fmla="*/ 1432 h 1592"/>
                <a:gd name="T60" fmla="*/ 7708 w 7708"/>
                <a:gd name="T61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08" h="1592">
                  <a:moveTo>
                    <a:pt x="7708" y="1592"/>
                  </a:moveTo>
                  <a:cubicBezTo>
                    <a:pt x="5346" y="1592"/>
                    <a:pt x="5346" y="1592"/>
                    <a:pt x="5346" y="1592"/>
                  </a:cubicBezTo>
                  <a:cubicBezTo>
                    <a:pt x="5315" y="1592"/>
                    <a:pt x="5287" y="1574"/>
                    <a:pt x="5273" y="1546"/>
                  </a:cubicBezTo>
                  <a:cubicBezTo>
                    <a:pt x="4964" y="888"/>
                    <a:pt x="4964" y="888"/>
                    <a:pt x="4964" y="888"/>
                  </a:cubicBezTo>
                  <a:cubicBezTo>
                    <a:pt x="4161" y="888"/>
                    <a:pt x="4161" y="888"/>
                    <a:pt x="4161" y="888"/>
                  </a:cubicBezTo>
                  <a:cubicBezTo>
                    <a:pt x="4125" y="888"/>
                    <a:pt x="4093" y="863"/>
                    <a:pt x="4084" y="828"/>
                  </a:cubicBezTo>
                  <a:cubicBezTo>
                    <a:pt x="4010" y="544"/>
                    <a:pt x="4010" y="544"/>
                    <a:pt x="4010" y="544"/>
                  </a:cubicBezTo>
                  <a:cubicBezTo>
                    <a:pt x="3223" y="544"/>
                    <a:pt x="3223" y="544"/>
                    <a:pt x="3223" y="544"/>
                  </a:cubicBezTo>
                  <a:cubicBezTo>
                    <a:pt x="3179" y="820"/>
                    <a:pt x="3179" y="820"/>
                    <a:pt x="3179" y="820"/>
                  </a:cubicBezTo>
                  <a:cubicBezTo>
                    <a:pt x="3173" y="859"/>
                    <a:pt x="3140" y="888"/>
                    <a:pt x="3100" y="888"/>
                  </a:cubicBezTo>
                  <a:cubicBezTo>
                    <a:pt x="1813" y="888"/>
                    <a:pt x="1813" y="888"/>
                    <a:pt x="1813" y="888"/>
                  </a:cubicBezTo>
                  <a:cubicBezTo>
                    <a:pt x="1785" y="888"/>
                    <a:pt x="1759" y="874"/>
                    <a:pt x="1745" y="850"/>
                  </a:cubicBezTo>
                  <a:cubicBezTo>
                    <a:pt x="1730" y="826"/>
                    <a:pt x="1729" y="797"/>
                    <a:pt x="1741" y="772"/>
                  </a:cubicBezTo>
                  <a:cubicBezTo>
                    <a:pt x="2047" y="160"/>
                    <a:pt x="2047" y="160"/>
                    <a:pt x="2047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76" y="0"/>
                    <a:pt x="2176" y="0"/>
                    <a:pt x="2176" y="0"/>
                  </a:cubicBezTo>
                  <a:cubicBezTo>
                    <a:pt x="2204" y="0"/>
                    <a:pt x="2230" y="14"/>
                    <a:pt x="2244" y="38"/>
                  </a:cubicBezTo>
                  <a:cubicBezTo>
                    <a:pt x="2259" y="62"/>
                    <a:pt x="2260" y="91"/>
                    <a:pt x="2248" y="116"/>
                  </a:cubicBezTo>
                  <a:cubicBezTo>
                    <a:pt x="1942" y="728"/>
                    <a:pt x="1942" y="728"/>
                    <a:pt x="1942" y="728"/>
                  </a:cubicBezTo>
                  <a:cubicBezTo>
                    <a:pt x="3032" y="728"/>
                    <a:pt x="3032" y="728"/>
                    <a:pt x="3032" y="728"/>
                  </a:cubicBezTo>
                  <a:cubicBezTo>
                    <a:pt x="3075" y="452"/>
                    <a:pt x="3075" y="452"/>
                    <a:pt x="3075" y="452"/>
                  </a:cubicBezTo>
                  <a:cubicBezTo>
                    <a:pt x="3081" y="413"/>
                    <a:pt x="3115" y="384"/>
                    <a:pt x="3154" y="384"/>
                  </a:cubicBezTo>
                  <a:cubicBezTo>
                    <a:pt x="4072" y="384"/>
                    <a:pt x="4072" y="384"/>
                    <a:pt x="4072" y="384"/>
                  </a:cubicBezTo>
                  <a:cubicBezTo>
                    <a:pt x="4109" y="384"/>
                    <a:pt x="4141" y="409"/>
                    <a:pt x="4150" y="444"/>
                  </a:cubicBezTo>
                  <a:cubicBezTo>
                    <a:pt x="4223" y="728"/>
                    <a:pt x="4223" y="728"/>
                    <a:pt x="4223" y="728"/>
                  </a:cubicBezTo>
                  <a:cubicBezTo>
                    <a:pt x="5014" y="728"/>
                    <a:pt x="5014" y="728"/>
                    <a:pt x="5014" y="728"/>
                  </a:cubicBezTo>
                  <a:cubicBezTo>
                    <a:pt x="5045" y="728"/>
                    <a:pt x="5074" y="746"/>
                    <a:pt x="5087" y="774"/>
                  </a:cubicBezTo>
                  <a:cubicBezTo>
                    <a:pt x="5397" y="1432"/>
                    <a:pt x="5397" y="1432"/>
                    <a:pt x="5397" y="1432"/>
                  </a:cubicBezTo>
                  <a:cubicBezTo>
                    <a:pt x="7708" y="1432"/>
                    <a:pt x="7708" y="1432"/>
                    <a:pt x="7708" y="1432"/>
                  </a:cubicBezTo>
                  <a:lnTo>
                    <a:pt x="7708" y="1592"/>
                  </a:lnTo>
                  <a:close/>
                </a:path>
              </a:pathLst>
            </a:custGeom>
            <a:solidFill>
              <a:srgbClr val="47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-93663" y="3376613"/>
              <a:ext cx="12401551" cy="2332037"/>
              <a:chOff x="-93663" y="3376613"/>
              <a:chExt cx="12401551" cy="2332037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-93663" y="3376613"/>
                <a:ext cx="134938" cy="31750"/>
              </a:xfrm>
              <a:custGeom>
                <a:avLst/>
                <a:gdLst>
                  <a:gd name="T0" fmla="*/ 74 w 84"/>
                  <a:gd name="T1" fmla="*/ 20 h 20"/>
                  <a:gd name="T2" fmla="*/ 10 w 84"/>
                  <a:gd name="T3" fmla="*/ 20 h 20"/>
                  <a:gd name="T4" fmla="*/ 0 w 84"/>
                  <a:gd name="T5" fmla="*/ 10 h 20"/>
                  <a:gd name="T6" fmla="*/ 10 w 84"/>
                  <a:gd name="T7" fmla="*/ 0 h 20"/>
                  <a:gd name="T8" fmla="*/ 74 w 84"/>
                  <a:gd name="T9" fmla="*/ 0 h 20"/>
                  <a:gd name="T10" fmla="*/ 84 w 84"/>
                  <a:gd name="T11" fmla="*/ 10 h 20"/>
                  <a:gd name="T12" fmla="*/ 74 w 8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0">
                    <a:moveTo>
                      <a:pt x="74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4" y="4"/>
                      <a:pt x="84" y="10"/>
                    </a:cubicBezTo>
                    <a:cubicBezTo>
                      <a:pt x="84" y="16"/>
                      <a:pt x="80" y="20"/>
                      <a:pt x="74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203200" y="3376613"/>
                <a:ext cx="2930525" cy="31750"/>
              </a:xfrm>
              <a:custGeom>
                <a:avLst/>
                <a:gdLst>
                  <a:gd name="T0" fmla="*/ 1810 w 1820"/>
                  <a:gd name="T1" fmla="*/ 20 h 20"/>
                  <a:gd name="T2" fmla="*/ 1690 w 1820"/>
                  <a:gd name="T3" fmla="*/ 20 h 20"/>
                  <a:gd name="T4" fmla="*/ 1680 w 1820"/>
                  <a:gd name="T5" fmla="*/ 10 h 20"/>
                  <a:gd name="T6" fmla="*/ 1690 w 1820"/>
                  <a:gd name="T7" fmla="*/ 0 h 20"/>
                  <a:gd name="T8" fmla="*/ 1810 w 1820"/>
                  <a:gd name="T9" fmla="*/ 0 h 20"/>
                  <a:gd name="T10" fmla="*/ 1820 w 1820"/>
                  <a:gd name="T11" fmla="*/ 10 h 20"/>
                  <a:gd name="T12" fmla="*/ 1810 w 1820"/>
                  <a:gd name="T13" fmla="*/ 20 h 20"/>
                  <a:gd name="T14" fmla="*/ 1570 w 1820"/>
                  <a:gd name="T15" fmla="*/ 20 h 20"/>
                  <a:gd name="T16" fmla="*/ 1450 w 1820"/>
                  <a:gd name="T17" fmla="*/ 20 h 20"/>
                  <a:gd name="T18" fmla="*/ 1440 w 1820"/>
                  <a:gd name="T19" fmla="*/ 10 h 20"/>
                  <a:gd name="T20" fmla="*/ 1450 w 1820"/>
                  <a:gd name="T21" fmla="*/ 0 h 20"/>
                  <a:gd name="T22" fmla="*/ 1570 w 1820"/>
                  <a:gd name="T23" fmla="*/ 0 h 20"/>
                  <a:gd name="T24" fmla="*/ 1580 w 1820"/>
                  <a:gd name="T25" fmla="*/ 10 h 20"/>
                  <a:gd name="T26" fmla="*/ 1570 w 1820"/>
                  <a:gd name="T27" fmla="*/ 20 h 20"/>
                  <a:gd name="T28" fmla="*/ 1330 w 1820"/>
                  <a:gd name="T29" fmla="*/ 20 h 20"/>
                  <a:gd name="T30" fmla="*/ 1210 w 1820"/>
                  <a:gd name="T31" fmla="*/ 20 h 20"/>
                  <a:gd name="T32" fmla="*/ 1200 w 1820"/>
                  <a:gd name="T33" fmla="*/ 10 h 20"/>
                  <a:gd name="T34" fmla="*/ 1210 w 1820"/>
                  <a:gd name="T35" fmla="*/ 0 h 20"/>
                  <a:gd name="T36" fmla="*/ 1330 w 1820"/>
                  <a:gd name="T37" fmla="*/ 0 h 20"/>
                  <a:gd name="T38" fmla="*/ 1340 w 1820"/>
                  <a:gd name="T39" fmla="*/ 10 h 20"/>
                  <a:gd name="T40" fmla="*/ 1330 w 1820"/>
                  <a:gd name="T41" fmla="*/ 20 h 20"/>
                  <a:gd name="T42" fmla="*/ 1090 w 1820"/>
                  <a:gd name="T43" fmla="*/ 20 h 20"/>
                  <a:gd name="T44" fmla="*/ 970 w 1820"/>
                  <a:gd name="T45" fmla="*/ 20 h 20"/>
                  <a:gd name="T46" fmla="*/ 960 w 1820"/>
                  <a:gd name="T47" fmla="*/ 10 h 20"/>
                  <a:gd name="T48" fmla="*/ 970 w 1820"/>
                  <a:gd name="T49" fmla="*/ 0 h 20"/>
                  <a:gd name="T50" fmla="*/ 1090 w 1820"/>
                  <a:gd name="T51" fmla="*/ 0 h 20"/>
                  <a:gd name="T52" fmla="*/ 1100 w 1820"/>
                  <a:gd name="T53" fmla="*/ 10 h 20"/>
                  <a:gd name="T54" fmla="*/ 1090 w 1820"/>
                  <a:gd name="T55" fmla="*/ 20 h 20"/>
                  <a:gd name="T56" fmla="*/ 850 w 1820"/>
                  <a:gd name="T57" fmla="*/ 20 h 20"/>
                  <a:gd name="T58" fmla="*/ 730 w 1820"/>
                  <a:gd name="T59" fmla="*/ 20 h 20"/>
                  <a:gd name="T60" fmla="*/ 720 w 1820"/>
                  <a:gd name="T61" fmla="*/ 10 h 20"/>
                  <a:gd name="T62" fmla="*/ 730 w 1820"/>
                  <a:gd name="T63" fmla="*/ 0 h 20"/>
                  <a:gd name="T64" fmla="*/ 850 w 1820"/>
                  <a:gd name="T65" fmla="*/ 0 h 20"/>
                  <a:gd name="T66" fmla="*/ 860 w 1820"/>
                  <a:gd name="T67" fmla="*/ 10 h 20"/>
                  <a:gd name="T68" fmla="*/ 850 w 1820"/>
                  <a:gd name="T69" fmla="*/ 20 h 20"/>
                  <a:gd name="T70" fmla="*/ 610 w 1820"/>
                  <a:gd name="T71" fmla="*/ 20 h 20"/>
                  <a:gd name="T72" fmla="*/ 490 w 1820"/>
                  <a:gd name="T73" fmla="*/ 20 h 20"/>
                  <a:gd name="T74" fmla="*/ 480 w 1820"/>
                  <a:gd name="T75" fmla="*/ 10 h 20"/>
                  <a:gd name="T76" fmla="*/ 490 w 1820"/>
                  <a:gd name="T77" fmla="*/ 0 h 20"/>
                  <a:gd name="T78" fmla="*/ 610 w 1820"/>
                  <a:gd name="T79" fmla="*/ 0 h 20"/>
                  <a:gd name="T80" fmla="*/ 620 w 1820"/>
                  <a:gd name="T81" fmla="*/ 10 h 20"/>
                  <a:gd name="T82" fmla="*/ 610 w 1820"/>
                  <a:gd name="T83" fmla="*/ 20 h 20"/>
                  <a:gd name="T84" fmla="*/ 370 w 1820"/>
                  <a:gd name="T85" fmla="*/ 20 h 20"/>
                  <a:gd name="T86" fmla="*/ 250 w 1820"/>
                  <a:gd name="T87" fmla="*/ 20 h 20"/>
                  <a:gd name="T88" fmla="*/ 240 w 1820"/>
                  <a:gd name="T89" fmla="*/ 10 h 20"/>
                  <a:gd name="T90" fmla="*/ 250 w 1820"/>
                  <a:gd name="T91" fmla="*/ 0 h 20"/>
                  <a:gd name="T92" fmla="*/ 370 w 1820"/>
                  <a:gd name="T93" fmla="*/ 0 h 20"/>
                  <a:gd name="T94" fmla="*/ 380 w 1820"/>
                  <a:gd name="T95" fmla="*/ 10 h 20"/>
                  <a:gd name="T96" fmla="*/ 370 w 1820"/>
                  <a:gd name="T97" fmla="*/ 20 h 20"/>
                  <a:gd name="T98" fmla="*/ 130 w 1820"/>
                  <a:gd name="T99" fmla="*/ 20 h 20"/>
                  <a:gd name="T100" fmla="*/ 10 w 1820"/>
                  <a:gd name="T101" fmla="*/ 20 h 20"/>
                  <a:gd name="T102" fmla="*/ 0 w 1820"/>
                  <a:gd name="T103" fmla="*/ 10 h 20"/>
                  <a:gd name="T104" fmla="*/ 10 w 1820"/>
                  <a:gd name="T105" fmla="*/ 0 h 20"/>
                  <a:gd name="T106" fmla="*/ 130 w 1820"/>
                  <a:gd name="T107" fmla="*/ 0 h 20"/>
                  <a:gd name="T108" fmla="*/ 140 w 1820"/>
                  <a:gd name="T109" fmla="*/ 10 h 20"/>
                  <a:gd name="T110" fmla="*/ 130 w 1820"/>
                  <a:gd name="T1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20" h="20">
                    <a:moveTo>
                      <a:pt x="1810" y="20"/>
                    </a:moveTo>
                    <a:cubicBezTo>
                      <a:pt x="1690" y="20"/>
                      <a:pt x="1690" y="20"/>
                      <a:pt x="1690" y="20"/>
                    </a:cubicBezTo>
                    <a:cubicBezTo>
                      <a:pt x="1684" y="20"/>
                      <a:pt x="1680" y="16"/>
                      <a:pt x="1680" y="10"/>
                    </a:cubicBezTo>
                    <a:cubicBezTo>
                      <a:pt x="1680" y="4"/>
                      <a:pt x="1684" y="0"/>
                      <a:pt x="1690" y="0"/>
                    </a:cubicBezTo>
                    <a:cubicBezTo>
                      <a:pt x="1810" y="0"/>
                      <a:pt x="1810" y="0"/>
                      <a:pt x="1810" y="0"/>
                    </a:cubicBezTo>
                    <a:cubicBezTo>
                      <a:pt x="1816" y="0"/>
                      <a:pt x="1820" y="4"/>
                      <a:pt x="1820" y="10"/>
                    </a:cubicBezTo>
                    <a:cubicBezTo>
                      <a:pt x="1820" y="16"/>
                      <a:pt x="1816" y="20"/>
                      <a:pt x="1810" y="20"/>
                    </a:cubicBezTo>
                    <a:close/>
                    <a:moveTo>
                      <a:pt x="1570" y="20"/>
                    </a:moveTo>
                    <a:cubicBezTo>
                      <a:pt x="1450" y="20"/>
                      <a:pt x="1450" y="20"/>
                      <a:pt x="1450" y="20"/>
                    </a:cubicBezTo>
                    <a:cubicBezTo>
                      <a:pt x="1444" y="20"/>
                      <a:pt x="1440" y="16"/>
                      <a:pt x="1440" y="10"/>
                    </a:cubicBezTo>
                    <a:cubicBezTo>
                      <a:pt x="1440" y="4"/>
                      <a:pt x="1444" y="0"/>
                      <a:pt x="1450" y="0"/>
                    </a:cubicBezTo>
                    <a:cubicBezTo>
                      <a:pt x="1570" y="0"/>
                      <a:pt x="1570" y="0"/>
                      <a:pt x="1570" y="0"/>
                    </a:cubicBezTo>
                    <a:cubicBezTo>
                      <a:pt x="1576" y="0"/>
                      <a:pt x="1580" y="4"/>
                      <a:pt x="1580" y="10"/>
                    </a:cubicBezTo>
                    <a:cubicBezTo>
                      <a:pt x="1580" y="16"/>
                      <a:pt x="1576" y="20"/>
                      <a:pt x="1570" y="20"/>
                    </a:cubicBezTo>
                    <a:close/>
                    <a:moveTo>
                      <a:pt x="1330" y="20"/>
                    </a:moveTo>
                    <a:cubicBezTo>
                      <a:pt x="1210" y="20"/>
                      <a:pt x="1210" y="20"/>
                      <a:pt x="1210" y="20"/>
                    </a:cubicBezTo>
                    <a:cubicBezTo>
                      <a:pt x="1204" y="20"/>
                      <a:pt x="1200" y="16"/>
                      <a:pt x="1200" y="10"/>
                    </a:cubicBezTo>
                    <a:cubicBezTo>
                      <a:pt x="1200" y="4"/>
                      <a:pt x="1204" y="0"/>
                      <a:pt x="1210" y="0"/>
                    </a:cubicBezTo>
                    <a:cubicBezTo>
                      <a:pt x="1330" y="0"/>
                      <a:pt x="1330" y="0"/>
                      <a:pt x="1330" y="0"/>
                    </a:cubicBezTo>
                    <a:cubicBezTo>
                      <a:pt x="1336" y="0"/>
                      <a:pt x="1340" y="4"/>
                      <a:pt x="1340" y="10"/>
                    </a:cubicBezTo>
                    <a:cubicBezTo>
                      <a:pt x="1340" y="16"/>
                      <a:pt x="1336" y="20"/>
                      <a:pt x="1330" y="20"/>
                    </a:cubicBezTo>
                    <a:close/>
                    <a:moveTo>
                      <a:pt x="1090" y="20"/>
                    </a:moveTo>
                    <a:cubicBezTo>
                      <a:pt x="970" y="20"/>
                      <a:pt x="970" y="20"/>
                      <a:pt x="970" y="20"/>
                    </a:cubicBezTo>
                    <a:cubicBezTo>
                      <a:pt x="964" y="20"/>
                      <a:pt x="960" y="16"/>
                      <a:pt x="960" y="10"/>
                    </a:cubicBezTo>
                    <a:cubicBezTo>
                      <a:pt x="960" y="4"/>
                      <a:pt x="964" y="0"/>
                      <a:pt x="970" y="0"/>
                    </a:cubicBezTo>
                    <a:cubicBezTo>
                      <a:pt x="1090" y="0"/>
                      <a:pt x="1090" y="0"/>
                      <a:pt x="1090" y="0"/>
                    </a:cubicBezTo>
                    <a:cubicBezTo>
                      <a:pt x="1096" y="0"/>
                      <a:pt x="1100" y="4"/>
                      <a:pt x="1100" y="10"/>
                    </a:cubicBezTo>
                    <a:cubicBezTo>
                      <a:pt x="1100" y="16"/>
                      <a:pt x="1096" y="20"/>
                      <a:pt x="1090" y="20"/>
                    </a:cubicBezTo>
                    <a:close/>
                    <a:moveTo>
                      <a:pt x="850" y="20"/>
                    </a:moveTo>
                    <a:cubicBezTo>
                      <a:pt x="730" y="20"/>
                      <a:pt x="730" y="20"/>
                      <a:pt x="730" y="20"/>
                    </a:cubicBezTo>
                    <a:cubicBezTo>
                      <a:pt x="724" y="20"/>
                      <a:pt x="720" y="16"/>
                      <a:pt x="720" y="10"/>
                    </a:cubicBezTo>
                    <a:cubicBezTo>
                      <a:pt x="720" y="4"/>
                      <a:pt x="724" y="0"/>
                      <a:pt x="730" y="0"/>
                    </a:cubicBezTo>
                    <a:cubicBezTo>
                      <a:pt x="850" y="0"/>
                      <a:pt x="850" y="0"/>
                      <a:pt x="850" y="0"/>
                    </a:cubicBezTo>
                    <a:cubicBezTo>
                      <a:pt x="856" y="0"/>
                      <a:pt x="860" y="4"/>
                      <a:pt x="860" y="10"/>
                    </a:cubicBezTo>
                    <a:cubicBezTo>
                      <a:pt x="860" y="16"/>
                      <a:pt x="856" y="20"/>
                      <a:pt x="850" y="20"/>
                    </a:cubicBezTo>
                    <a:close/>
                    <a:moveTo>
                      <a:pt x="610" y="20"/>
                    </a:moveTo>
                    <a:cubicBezTo>
                      <a:pt x="490" y="20"/>
                      <a:pt x="490" y="20"/>
                      <a:pt x="490" y="20"/>
                    </a:cubicBezTo>
                    <a:cubicBezTo>
                      <a:pt x="484" y="20"/>
                      <a:pt x="480" y="16"/>
                      <a:pt x="480" y="10"/>
                    </a:cubicBezTo>
                    <a:cubicBezTo>
                      <a:pt x="480" y="4"/>
                      <a:pt x="484" y="0"/>
                      <a:pt x="490" y="0"/>
                    </a:cubicBezTo>
                    <a:cubicBezTo>
                      <a:pt x="610" y="0"/>
                      <a:pt x="610" y="0"/>
                      <a:pt x="610" y="0"/>
                    </a:cubicBezTo>
                    <a:cubicBezTo>
                      <a:pt x="616" y="0"/>
                      <a:pt x="620" y="4"/>
                      <a:pt x="620" y="10"/>
                    </a:cubicBezTo>
                    <a:cubicBezTo>
                      <a:pt x="620" y="16"/>
                      <a:pt x="616" y="20"/>
                      <a:pt x="610" y="20"/>
                    </a:cubicBezTo>
                    <a:close/>
                    <a:moveTo>
                      <a:pt x="370" y="20"/>
                    </a:moveTo>
                    <a:cubicBezTo>
                      <a:pt x="250" y="20"/>
                      <a:pt x="250" y="20"/>
                      <a:pt x="250" y="20"/>
                    </a:cubicBezTo>
                    <a:cubicBezTo>
                      <a:pt x="244" y="20"/>
                      <a:pt x="240" y="16"/>
                      <a:pt x="240" y="10"/>
                    </a:cubicBezTo>
                    <a:cubicBezTo>
                      <a:pt x="240" y="4"/>
                      <a:pt x="244" y="0"/>
                      <a:pt x="250" y="0"/>
                    </a:cubicBezTo>
                    <a:cubicBezTo>
                      <a:pt x="370" y="0"/>
                      <a:pt x="370" y="0"/>
                      <a:pt x="370" y="0"/>
                    </a:cubicBezTo>
                    <a:cubicBezTo>
                      <a:pt x="376" y="0"/>
                      <a:pt x="380" y="4"/>
                      <a:pt x="380" y="10"/>
                    </a:cubicBezTo>
                    <a:cubicBezTo>
                      <a:pt x="380" y="16"/>
                      <a:pt x="376" y="20"/>
                      <a:pt x="370" y="20"/>
                    </a:cubicBezTo>
                    <a:close/>
                    <a:moveTo>
                      <a:pt x="130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6" y="0"/>
                      <a:pt x="140" y="4"/>
                      <a:pt x="140" y="10"/>
                    </a:cubicBezTo>
                    <a:cubicBezTo>
                      <a:pt x="140" y="16"/>
                      <a:pt x="136" y="20"/>
                      <a:pt x="13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308350" y="3376613"/>
                <a:ext cx="136525" cy="123825"/>
              </a:xfrm>
              <a:custGeom>
                <a:avLst/>
                <a:gdLst>
                  <a:gd name="T0" fmla="*/ 46 w 85"/>
                  <a:gd name="T1" fmla="*/ 77 h 77"/>
                  <a:gd name="T2" fmla="*/ 41 w 85"/>
                  <a:gd name="T3" fmla="*/ 76 h 77"/>
                  <a:gd name="T4" fmla="*/ 37 w 85"/>
                  <a:gd name="T5" fmla="*/ 63 h 77"/>
                  <a:gd name="T6" fmla="*/ 58 w 85"/>
                  <a:gd name="T7" fmla="*/ 20 h 77"/>
                  <a:gd name="T8" fmla="*/ 10 w 85"/>
                  <a:gd name="T9" fmla="*/ 20 h 77"/>
                  <a:gd name="T10" fmla="*/ 0 w 85"/>
                  <a:gd name="T11" fmla="*/ 10 h 77"/>
                  <a:gd name="T12" fmla="*/ 10 w 85"/>
                  <a:gd name="T13" fmla="*/ 0 h 77"/>
                  <a:gd name="T14" fmla="*/ 74 w 85"/>
                  <a:gd name="T15" fmla="*/ 0 h 77"/>
                  <a:gd name="T16" fmla="*/ 83 w 85"/>
                  <a:gd name="T17" fmla="*/ 5 h 77"/>
                  <a:gd name="T18" fmla="*/ 83 w 85"/>
                  <a:gd name="T19" fmla="*/ 14 h 77"/>
                  <a:gd name="T20" fmla="*/ 54 w 85"/>
                  <a:gd name="T21" fmla="*/ 72 h 77"/>
                  <a:gd name="T22" fmla="*/ 46 w 85"/>
                  <a:gd name="T2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77">
                    <a:moveTo>
                      <a:pt x="46" y="77"/>
                    </a:moveTo>
                    <a:cubicBezTo>
                      <a:pt x="44" y="77"/>
                      <a:pt x="42" y="77"/>
                      <a:pt x="41" y="76"/>
                    </a:cubicBezTo>
                    <a:cubicBezTo>
                      <a:pt x="36" y="74"/>
                      <a:pt x="34" y="68"/>
                      <a:pt x="37" y="6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8" y="0"/>
                      <a:pt x="81" y="2"/>
                      <a:pt x="83" y="5"/>
                    </a:cubicBezTo>
                    <a:cubicBezTo>
                      <a:pt x="85" y="8"/>
                      <a:pt x="85" y="11"/>
                      <a:pt x="83" y="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3" y="75"/>
                      <a:pt x="49" y="77"/>
                      <a:pt x="46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2968625" y="3659188"/>
                <a:ext cx="333375" cy="628650"/>
              </a:xfrm>
              <a:custGeom>
                <a:avLst/>
                <a:gdLst>
                  <a:gd name="T0" fmla="*/ 11 w 207"/>
                  <a:gd name="T1" fmla="*/ 390 h 390"/>
                  <a:gd name="T2" fmla="*/ 7 w 207"/>
                  <a:gd name="T3" fmla="*/ 389 h 390"/>
                  <a:gd name="T4" fmla="*/ 3 w 207"/>
                  <a:gd name="T5" fmla="*/ 375 h 390"/>
                  <a:gd name="T6" fmla="*/ 64 w 207"/>
                  <a:gd name="T7" fmla="*/ 253 h 390"/>
                  <a:gd name="T8" fmla="*/ 77 w 207"/>
                  <a:gd name="T9" fmla="*/ 248 h 390"/>
                  <a:gd name="T10" fmla="*/ 82 w 207"/>
                  <a:gd name="T11" fmla="*/ 261 h 390"/>
                  <a:gd name="T12" fmla="*/ 20 w 207"/>
                  <a:gd name="T13" fmla="*/ 384 h 390"/>
                  <a:gd name="T14" fmla="*/ 11 w 207"/>
                  <a:gd name="T15" fmla="*/ 390 h 390"/>
                  <a:gd name="T16" fmla="*/ 134 w 207"/>
                  <a:gd name="T17" fmla="*/ 144 h 390"/>
                  <a:gd name="T18" fmla="*/ 130 w 207"/>
                  <a:gd name="T19" fmla="*/ 143 h 390"/>
                  <a:gd name="T20" fmla="*/ 125 w 207"/>
                  <a:gd name="T21" fmla="*/ 130 h 390"/>
                  <a:gd name="T22" fmla="*/ 186 w 207"/>
                  <a:gd name="T23" fmla="*/ 7 h 390"/>
                  <a:gd name="T24" fmla="*/ 200 w 207"/>
                  <a:gd name="T25" fmla="*/ 3 h 390"/>
                  <a:gd name="T26" fmla="*/ 204 w 207"/>
                  <a:gd name="T27" fmla="*/ 16 h 390"/>
                  <a:gd name="T28" fmla="*/ 143 w 207"/>
                  <a:gd name="T29" fmla="*/ 139 h 390"/>
                  <a:gd name="T30" fmla="*/ 134 w 207"/>
                  <a:gd name="T31" fmla="*/ 14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7" h="390">
                    <a:moveTo>
                      <a:pt x="11" y="390"/>
                    </a:moveTo>
                    <a:cubicBezTo>
                      <a:pt x="10" y="390"/>
                      <a:pt x="8" y="389"/>
                      <a:pt x="7" y="389"/>
                    </a:cubicBezTo>
                    <a:cubicBezTo>
                      <a:pt x="2" y="386"/>
                      <a:pt x="0" y="380"/>
                      <a:pt x="3" y="375"/>
                    </a:cubicBezTo>
                    <a:cubicBezTo>
                      <a:pt x="64" y="253"/>
                      <a:pt x="64" y="253"/>
                      <a:pt x="64" y="253"/>
                    </a:cubicBezTo>
                    <a:cubicBezTo>
                      <a:pt x="66" y="248"/>
                      <a:pt x="72" y="246"/>
                      <a:pt x="77" y="248"/>
                    </a:cubicBezTo>
                    <a:cubicBezTo>
                      <a:pt x="82" y="251"/>
                      <a:pt x="84" y="257"/>
                      <a:pt x="82" y="261"/>
                    </a:cubicBezTo>
                    <a:cubicBezTo>
                      <a:pt x="20" y="384"/>
                      <a:pt x="20" y="384"/>
                      <a:pt x="20" y="384"/>
                    </a:cubicBezTo>
                    <a:cubicBezTo>
                      <a:pt x="19" y="388"/>
                      <a:pt x="15" y="390"/>
                      <a:pt x="11" y="390"/>
                    </a:cubicBezTo>
                    <a:close/>
                    <a:moveTo>
                      <a:pt x="134" y="144"/>
                    </a:moveTo>
                    <a:cubicBezTo>
                      <a:pt x="133" y="144"/>
                      <a:pt x="131" y="144"/>
                      <a:pt x="130" y="143"/>
                    </a:cubicBezTo>
                    <a:cubicBezTo>
                      <a:pt x="125" y="141"/>
                      <a:pt x="123" y="135"/>
                      <a:pt x="125" y="130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9" y="2"/>
                      <a:pt x="195" y="0"/>
                      <a:pt x="200" y="3"/>
                    </a:cubicBezTo>
                    <a:cubicBezTo>
                      <a:pt x="205" y="5"/>
                      <a:pt x="207" y="11"/>
                      <a:pt x="204" y="16"/>
                    </a:cubicBezTo>
                    <a:cubicBezTo>
                      <a:pt x="143" y="139"/>
                      <a:pt x="143" y="139"/>
                      <a:pt x="143" y="139"/>
                    </a:cubicBezTo>
                    <a:cubicBezTo>
                      <a:pt x="141" y="142"/>
                      <a:pt x="138" y="144"/>
                      <a:pt x="134" y="1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824163" y="4448175"/>
                <a:ext cx="136525" cy="127000"/>
              </a:xfrm>
              <a:custGeom>
                <a:avLst/>
                <a:gdLst>
                  <a:gd name="T0" fmla="*/ 74 w 84"/>
                  <a:gd name="T1" fmla="*/ 79 h 79"/>
                  <a:gd name="T2" fmla="*/ 11 w 84"/>
                  <a:gd name="T3" fmla="*/ 79 h 79"/>
                  <a:gd name="T4" fmla="*/ 2 w 84"/>
                  <a:gd name="T5" fmla="*/ 74 h 79"/>
                  <a:gd name="T6" fmla="*/ 2 w 84"/>
                  <a:gd name="T7" fmla="*/ 65 h 79"/>
                  <a:gd name="T8" fmla="*/ 30 w 84"/>
                  <a:gd name="T9" fmla="*/ 7 h 79"/>
                  <a:gd name="T10" fmla="*/ 43 w 84"/>
                  <a:gd name="T11" fmla="*/ 3 h 79"/>
                  <a:gd name="T12" fmla="*/ 48 w 84"/>
                  <a:gd name="T13" fmla="*/ 16 h 79"/>
                  <a:gd name="T14" fmla="*/ 27 w 84"/>
                  <a:gd name="T15" fmla="*/ 59 h 79"/>
                  <a:gd name="T16" fmla="*/ 74 w 84"/>
                  <a:gd name="T17" fmla="*/ 59 h 79"/>
                  <a:gd name="T18" fmla="*/ 84 w 84"/>
                  <a:gd name="T19" fmla="*/ 69 h 79"/>
                  <a:gd name="T20" fmla="*/ 74 w 84"/>
                  <a:gd name="T2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79">
                    <a:moveTo>
                      <a:pt x="74" y="79"/>
                    </a:moveTo>
                    <a:cubicBezTo>
                      <a:pt x="11" y="79"/>
                      <a:pt x="11" y="79"/>
                      <a:pt x="11" y="79"/>
                    </a:cubicBezTo>
                    <a:cubicBezTo>
                      <a:pt x="7" y="79"/>
                      <a:pt x="4" y="77"/>
                      <a:pt x="2" y="74"/>
                    </a:cubicBezTo>
                    <a:cubicBezTo>
                      <a:pt x="0" y="71"/>
                      <a:pt x="0" y="68"/>
                      <a:pt x="2" y="65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2" y="2"/>
                      <a:pt x="38" y="0"/>
                      <a:pt x="43" y="3"/>
                    </a:cubicBezTo>
                    <a:cubicBezTo>
                      <a:pt x="48" y="5"/>
                      <a:pt x="50" y="11"/>
                      <a:pt x="48" y="16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80" y="59"/>
                      <a:pt x="84" y="63"/>
                      <a:pt x="84" y="69"/>
                    </a:cubicBezTo>
                    <a:cubicBezTo>
                      <a:pt x="84" y="75"/>
                      <a:pt x="80" y="79"/>
                      <a:pt x="74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3"/>
              <p:cNvSpPr>
                <a:spLocks noEditPoints="1"/>
              </p:cNvSpPr>
              <p:nvPr/>
            </p:nvSpPr>
            <p:spPr bwMode="auto">
              <a:xfrm>
                <a:off x="3133725" y="4541838"/>
                <a:ext cx="1474788" cy="33338"/>
              </a:xfrm>
              <a:custGeom>
                <a:avLst/>
                <a:gdLst>
                  <a:gd name="T0" fmla="*/ 906 w 916"/>
                  <a:gd name="T1" fmla="*/ 20 h 20"/>
                  <a:gd name="T2" fmla="*/ 778 w 916"/>
                  <a:gd name="T3" fmla="*/ 20 h 20"/>
                  <a:gd name="T4" fmla="*/ 768 w 916"/>
                  <a:gd name="T5" fmla="*/ 10 h 20"/>
                  <a:gd name="T6" fmla="*/ 778 w 916"/>
                  <a:gd name="T7" fmla="*/ 0 h 20"/>
                  <a:gd name="T8" fmla="*/ 906 w 916"/>
                  <a:gd name="T9" fmla="*/ 0 h 20"/>
                  <a:gd name="T10" fmla="*/ 916 w 916"/>
                  <a:gd name="T11" fmla="*/ 10 h 20"/>
                  <a:gd name="T12" fmla="*/ 906 w 916"/>
                  <a:gd name="T13" fmla="*/ 20 h 20"/>
                  <a:gd name="T14" fmla="*/ 650 w 916"/>
                  <a:gd name="T15" fmla="*/ 20 h 20"/>
                  <a:gd name="T16" fmla="*/ 522 w 916"/>
                  <a:gd name="T17" fmla="*/ 20 h 20"/>
                  <a:gd name="T18" fmla="*/ 512 w 916"/>
                  <a:gd name="T19" fmla="*/ 10 h 20"/>
                  <a:gd name="T20" fmla="*/ 522 w 916"/>
                  <a:gd name="T21" fmla="*/ 0 h 20"/>
                  <a:gd name="T22" fmla="*/ 650 w 916"/>
                  <a:gd name="T23" fmla="*/ 0 h 20"/>
                  <a:gd name="T24" fmla="*/ 660 w 916"/>
                  <a:gd name="T25" fmla="*/ 10 h 20"/>
                  <a:gd name="T26" fmla="*/ 650 w 916"/>
                  <a:gd name="T27" fmla="*/ 20 h 20"/>
                  <a:gd name="T28" fmla="*/ 394 w 916"/>
                  <a:gd name="T29" fmla="*/ 20 h 20"/>
                  <a:gd name="T30" fmla="*/ 266 w 916"/>
                  <a:gd name="T31" fmla="*/ 20 h 20"/>
                  <a:gd name="T32" fmla="*/ 256 w 916"/>
                  <a:gd name="T33" fmla="*/ 10 h 20"/>
                  <a:gd name="T34" fmla="*/ 266 w 916"/>
                  <a:gd name="T35" fmla="*/ 0 h 20"/>
                  <a:gd name="T36" fmla="*/ 394 w 916"/>
                  <a:gd name="T37" fmla="*/ 0 h 20"/>
                  <a:gd name="T38" fmla="*/ 404 w 916"/>
                  <a:gd name="T39" fmla="*/ 10 h 20"/>
                  <a:gd name="T40" fmla="*/ 394 w 916"/>
                  <a:gd name="T41" fmla="*/ 20 h 20"/>
                  <a:gd name="T42" fmla="*/ 138 w 916"/>
                  <a:gd name="T43" fmla="*/ 20 h 20"/>
                  <a:gd name="T44" fmla="*/ 10 w 916"/>
                  <a:gd name="T45" fmla="*/ 20 h 20"/>
                  <a:gd name="T46" fmla="*/ 0 w 916"/>
                  <a:gd name="T47" fmla="*/ 10 h 20"/>
                  <a:gd name="T48" fmla="*/ 10 w 916"/>
                  <a:gd name="T49" fmla="*/ 0 h 20"/>
                  <a:gd name="T50" fmla="*/ 138 w 916"/>
                  <a:gd name="T51" fmla="*/ 0 h 20"/>
                  <a:gd name="T52" fmla="*/ 148 w 916"/>
                  <a:gd name="T53" fmla="*/ 10 h 20"/>
                  <a:gd name="T54" fmla="*/ 138 w 916"/>
                  <a:gd name="T5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16" h="20">
                    <a:moveTo>
                      <a:pt x="906" y="20"/>
                    </a:moveTo>
                    <a:cubicBezTo>
                      <a:pt x="778" y="20"/>
                      <a:pt x="778" y="20"/>
                      <a:pt x="778" y="20"/>
                    </a:cubicBezTo>
                    <a:cubicBezTo>
                      <a:pt x="772" y="20"/>
                      <a:pt x="768" y="16"/>
                      <a:pt x="768" y="10"/>
                    </a:cubicBezTo>
                    <a:cubicBezTo>
                      <a:pt x="768" y="4"/>
                      <a:pt x="772" y="0"/>
                      <a:pt x="778" y="0"/>
                    </a:cubicBezTo>
                    <a:cubicBezTo>
                      <a:pt x="906" y="0"/>
                      <a:pt x="906" y="0"/>
                      <a:pt x="906" y="0"/>
                    </a:cubicBezTo>
                    <a:cubicBezTo>
                      <a:pt x="912" y="0"/>
                      <a:pt x="916" y="4"/>
                      <a:pt x="916" y="10"/>
                    </a:cubicBezTo>
                    <a:cubicBezTo>
                      <a:pt x="916" y="16"/>
                      <a:pt x="912" y="20"/>
                      <a:pt x="906" y="20"/>
                    </a:cubicBezTo>
                    <a:close/>
                    <a:moveTo>
                      <a:pt x="650" y="20"/>
                    </a:moveTo>
                    <a:cubicBezTo>
                      <a:pt x="522" y="20"/>
                      <a:pt x="522" y="20"/>
                      <a:pt x="522" y="20"/>
                    </a:cubicBezTo>
                    <a:cubicBezTo>
                      <a:pt x="516" y="20"/>
                      <a:pt x="512" y="16"/>
                      <a:pt x="512" y="10"/>
                    </a:cubicBezTo>
                    <a:cubicBezTo>
                      <a:pt x="512" y="4"/>
                      <a:pt x="516" y="0"/>
                      <a:pt x="522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656" y="0"/>
                      <a:pt x="660" y="4"/>
                      <a:pt x="660" y="10"/>
                    </a:cubicBezTo>
                    <a:cubicBezTo>
                      <a:pt x="660" y="16"/>
                      <a:pt x="656" y="20"/>
                      <a:pt x="650" y="20"/>
                    </a:cubicBezTo>
                    <a:close/>
                    <a:moveTo>
                      <a:pt x="394" y="20"/>
                    </a:moveTo>
                    <a:cubicBezTo>
                      <a:pt x="266" y="20"/>
                      <a:pt x="266" y="20"/>
                      <a:pt x="266" y="20"/>
                    </a:cubicBezTo>
                    <a:cubicBezTo>
                      <a:pt x="260" y="20"/>
                      <a:pt x="256" y="16"/>
                      <a:pt x="256" y="10"/>
                    </a:cubicBezTo>
                    <a:cubicBezTo>
                      <a:pt x="256" y="4"/>
                      <a:pt x="260" y="0"/>
                      <a:pt x="266" y="0"/>
                    </a:cubicBezTo>
                    <a:cubicBezTo>
                      <a:pt x="394" y="0"/>
                      <a:pt x="394" y="0"/>
                      <a:pt x="394" y="0"/>
                    </a:cubicBezTo>
                    <a:cubicBezTo>
                      <a:pt x="400" y="0"/>
                      <a:pt x="404" y="4"/>
                      <a:pt x="404" y="10"/>
                    </a:cubicBezTo>
                    <a:cubicBezTo>
                      <a:pt x="404" y="16"/>
                      <a:pt x="400" y="20"/>
                      <a:pt x="394" y="20"/>
                    </a:cubicBezTo>
                    <a:close/>
                    <a:moveTo>
                      <a:pt x="138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8" y="4"/>
                      <a:pt x="148" y="10"/>
                    </a:cubicBezTo>
                    <a:cubicBezTo>
                      <a:pt x="148" y="16"/>
                      <a:pt x="144" y="20"/>
                      <a:pt x="13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4795838" y="4440238"/>
                <a:ext cx="152400" cy="134938"/>
              </a:xfrm>
              <a:custGeom>
                <a:avLst/>
                <a:gdLst>
                  <a:gd name="T0" fmla="*/ 74 w 95"/>
                  <a:gd name="T1" fmla="*/ 84 h 84"/>
                  <a:gd name="T2" fmla="*/ 10 w 95"/>
                  <a:gd name="T3" fmla="*/ 84 h 84"/>
                  <a:gd name="T4" fmla="*/ 0 w 95"/>
                  <a:gd name="T5" fmla="*/ 74 h 84"/>
                  <a:gd name="T6" fmla="*/ 10 w 95"/>
                  <a:gd name="T7" fmla="*/ 64 h 84"/>
                  <a:gd name="T8" fmla="*/ 66 w 95"/>
                  <a:gd name="T9" fmla="*/ 64 h 84"/>
                  <a:gd name="T10" fmla="*/ 74 w 95"/>
                  <a:gd name="T11" fmla="*/ 9 h 84"/>
                  <a:gd name="T12" fmla="*/ 86 w 95"/>
                  <a:gd name="T13" fmla="*/ 1 h 84"/>
                  <a:gd name="T14" fmla="*/ 94 w 95"/>
                  <a:gd name="T15" fmla="*/ 12 h 84"/>
                  <a:gd name="T16" fmla="*/ 84 w 95"/>
                  <a:gd name="T17" fmla="*/ 76 h 84"/>
                  <a:gd name="T18" fmla="*/ 74 w 95"/>
                  <a:gd name="T1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84">
                    <a:moveTo>
                      <a:pt x="74" y="84"/>
                    </a:moveTo>
                    <a:cubicBezTo>
                      <a:pt x="10" y="84"/>
                      <a:pt x="10" y="84"/>
                      <a:pt x="10" y="84"/>
                    </a:cubicBezTo>
                    <a:cubicBezTo>
                      <a:pt x="4" y="84"/>
                      <a:pt x="0" y="80"/>
                      <a:pt x="0" y="74"/>
                    </a:cubicBezTo>
                    <a:cubicBezTo>
                      <a:pt x="0" y="68"/>
                      <a:pt x="4" y="64"/>
                      <a:pt x="10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4"/>
                      <a:pt x="80" y="0"/>
                      <a:pt x="86" y="1"/>
                    </a:cubicBezTo>
                    <a:cubicBezTo>
                      <a:pt x="91" y="2"/>
                      <a:pt x="95" y="7"/>
                      <a:pt x="94" y="12"/>
                    </a:cubicBezTo>
                    <a:cubicBezTo>
                      <a:pt x="84" y="76"/>
                      <a:pt x="84" y="76"/>
                      <a:pt x="84" y="76"/>
                    </a:cubicBezTo>
                    <a:cubicBezTo>
                      <a:pt x="84" y="80"/>
                      <a:pt x="79" y="84"/>
                      <a:pt x="74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4932363" y="4205288"/>
                <a:ext cx="53975" cy="152400"/>
              </a:xfrm>
              <a:custGeom>
                <a:avLst/>
                <a:gdLst>
                  <a:gd name="T0" fmla="*/ 11 w 33"/>
                  <a:gd name="T1" fmla="*/ 94 h 94"/>
                  <a:gd name="T2" fmla="*/ 9 w 33"/>
                  <a:gd name="T3" fmla="*/ 94 h 94"/>
                  <a:gd name="T4" fmla="*/ 1 w 33"/>
                  <a:gd name="T5" fmla="*/ 83 h 94"/>
                  <a:gd name="T6" fmla="*/ 12 w 33"/>
                  <a:gd name="T7" fmla="*/ 9 h 94"/>
                  <a:gd name="T8" fmla="*/ 23 w 33"/>
                  <a:gd name="T9" fmla="*/ 1 h 94"/>
                  <a:gd name="T10" fmla="*/ 32 w 33"/>
                  <a:gd name="T11" fmla="*/ 12 h 94"/>
                  <a:gd name="T12" fmla="*/ 20 w 33"/>
                  <a:gd name="T13" fmla="*/ 86 h 94"/>
                  <a:gd name="T14" fmla="*/ 11 w 33"/>
                  <a:gd name="T1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4">
                    <a:moveTo>
                      <a:pt x="11" y="94"/>
                    </a:moveTo>
                    <a:cubicBezTo>
                      <a:pt x="10" y="94"/>
                      <a:pt x="10" y="94"/>
                      <a:pt x="9" y="94"/>
                    </a:cubicBezTo>
                    <a:cubicBezTo>
                      <a:pt x="4" y="93"/>
                      <a:pt x="0" y="88"/>
                      <a:pt x="1" y="83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4"/>
                      <a:pt x="18" y="0"/>
                      <a:pt x="23" y="1"/>
                    </a:cubicBezTo>
                    <a:cubicBezTo>
                      <a:pt x="29" y="2"/>
                      <a:pt x="33" y="7"/>
                      <a:pt x="32" y="12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0" y="91"/>
                      <a:pt x="15" y="94"/>
                      <a:pt x="11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972050" y="3987800"/>
                <a:ext cx="152400" cy="134938"/>
              </a:xfrm>
              <a:custGeom>
                <a:avLst/>
                <a:gdLst>
                  <a:gd name="T0" fmla="*/ 10 w 95"/>
                  <a:gd name="T1" fmla="*/ 83 h 83"/>
                  <a:gd name="T2" fmla="*/ 9 w 95"/>
                  <a:gd name="T3" fmla="*/ 83 h 83"/>
                  <a:gd name="T4" fmla="*/ 0 w 95"/>
                  <a:gd name="T5" fmla="*/ 72 h 83"/>
                  <a:gd name="T6" fmla="*/ 9 w 95"/>
                  <a:gd name="T7" fmla="*/ 9 h 83"/>
                  <a:gd name="T8" fmla="*/ 19 w 95"/>
                  <a:gd name="T9" fmla="*/ 0 h 83"/>
                  <a:gd name="T10" fmla="*/ 85 w 95"/>
                  <a:gd name="T11" fmla="*/ 0 h 83"/>
                  <a:gd name="T12" fmla="*/ 95 w 95"/>
                  <a:gd name="T13" fmla="*/ 10 h 83"/>
                  <a:gd name="T14" fmla="*/ 85 w 95"/>
                  <a:gd name="T15" fmla="*/ 20 h 83"/>
                  <a:gd name="T16" fmla="*/ 28 w 95"/>
                  <a:gd name="T17" fmla="*/ 20 h 83"/>
                  <a:gd name="T18" fmla="*/ 20 w 95"/>
                  <a:gd name="T19" fmla="*/ 75 h 83"/>
                  <a:gd name="T20" fmla="*/ 10 w 95"/>
                  <a:gd name="T21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" h="83">
                    <a:moveTo>
                      <a:pt x="10" y="83"/>
                    </a:moveTo>
                    <a:cubicBezTo>
                      <a:pt x="10" y="83"/>
                      <a:pt x="9" y="83"/>
                      <a:pt x="9" y="83"/>
                    </a:cubicBezTo>
                    <a:cubicBezTo>
                      <a:pt x="3" y="82"/>
                      <a:pt x="0" y="77"/>
                      <a:pt x="0" y="72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4"/>
                      <a:pt x="14" y="0"/>
                      <a:pt x="19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91" y="0"/>
                      <a:pt x="95" y="4"/>
                      <a:pt x="95" y="10"/>
                    </a:cubicBezTo>
                    <a:cubicBezTo>
                      <a:pt x="95" y="16"/>
                      <a:pt x="91" y="20"/>
                      <a:pt x="85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9" y="80"/>
                      <a:pt x="15" y="83"/>
                      <a:pt x="1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5272088" y="3987800"/>
                <a:ext cx="935038" cy="33338"/>
              </a:xfrm>
              <a:custGeom>
                <a:avLst/>
                <a:gdLst>
                  <a:gd name="T0" fmla="*/ 570 w 580"/>
                  <a:gd name="T1" fmla="*/ 20 h 20"/>
                  <a:gd name="T2" fmla="*/ 458 w 580"/>
                  <a:gd name="T3" fmla="*/ 20 h 20"/>
                  <a:gd name="T4" fmla="*/ 448 w 580"/>
                  <a:gd name="T5" fmla="*/ 10 h 20"/>
                  <a:gd name="T6" fmla="*/ 458 w 580"/>
                  <a:gd name="T7" fmla="*/ 0 h 20"/>
                  <a:gd name="T8" fmla="*/ 570 w 580"/>
                  <a:gd name="T9" fmla="*/ 0 h 20"/>
                  <a:gd name="T10" fmla="*/ 580 w 580"/>
                  <a:gd name="T11" fmla="*/ 10 h 20"/>
                  <a:gd name="T12" fmla="*/ 570 w 580"/>
                  <a:gd name="T13" fmla="*/ 20 h 20"/>
                  <a:gd name="T14" fmla="*/ 346 w 580"/>
                  <a:gd name="T15" fmla="*/ 20 h 20"/>
                  <a:gd name="T16" fmla="*/ 234 w 580"/>
                  <a:gd name="T17" fmla="*/ 20 h 20"/>
                  <a:gd name="T18" fmla="*/ 224 w 580"/>
                  <a:gd name="T19" fmla="*/ 10 h 20"/>
                  <a:gd name="T20" fmla="*/ 234 w 580"/>
                  <a:gd name="T21" fmla="*/ 0 h 20"/>
                  <a:gd name="T22" fmla="*/ 346 w 580"/>
                  <a:gd name="T23" fmla="*/ 0 h 20"/>
                  <a:gd name="T24" fmla="*/ 356 w 580"/>
                  <a:gd name="T25" fmla="*/ 10 h 20"/>
                  <a:gd name="T26" fmla="*/ 346 w 580"/>
                  <a:gd name="T27" fmla="*/ 20 h 20"/>
                  <a:gd name="T28" fmla="*/ 122 w 580"/>
                  <a:gd name="T29" fmla="*/ 20 h 20"/>
                  <a:gd name="T30" fmla="*/ 10 w 580"/>
                  <a:gd name="T31" fmla="*/ 20 h 20"/>
                  <a:gd name="T32" fmla="*/ 0 w 580"/>
                  <a:gd name="T33" fmla="*/ 10 h 20"/>
                  <a:gd name="T34" fmla="*/ 10 w 580"/>
                  <a:gd name="T35" fmla="*/ 0 h 20"/>
                  <a:gd name="T36" fmla="*/ 122 w 580"/>
                  <a:gd name="T37" fmla="*/ 0 h 20"/>
                  <a:gd name="T38" fmla="*/ 132 w 580"/>
                  <a:gd name="T39" fmla="*/ 10 h 20"/>
                  <a:gd name="T40" fmla="*/ 122 w 580"/>
                  <a:gd name="T4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0" h="20">
                    <a:moveTo>
                      <a:pt x="570" y="20"/>
                    </a:moveTo>
                    <a:cubicBezTo>
                      <a:pt x="458" y="20"/>
                      <a:pt x="458" y="20"/>
                      <a:pt x="458" y="20"/>
                    </a:cubicBezTo>
                    <a:cubicBezTo>
                      <a:pt x="452" y="20"/>
                      <a:pt x="448" y="16"/>
                      <a:pt x="448" y="10"/>
                    </a:cubicBezTo>
                    <a:cubicBezTo>
                      <a:pt x="448" y="4"/>
                      <a:pt x="452" y="0"/>
                      <a:pt x="458" y="0"/>
                    </a:cubicBezTo>
                    <a:cubicBezTo>
                      <a:pt x="570" y="0"/>
                      <a:pt x="570" y="0"/>
                      <a:pt x="570" y="0"/>
                    </a:cubicBezTo>
                    <a:cubicBezTo>
                      <a:pt x="576" y="0"/>
                      <a:pt x="580" y="4"/>
                      <a:pt x="580" y="10"/>
                    </a:cubicBezTo>
                    <a:cubicBezTo>
                      <a:pt x="580" y="16"/>
                      <a:pt x="576" y="20"/>
                      <a:pt x="570" y="20"/>
                    </a:cubicBezTo>
                    <a:close/>
                    <a:moveTo>
                      <a:pt x="346" y="20"/>
                    </a:moveTo>
                    <a:cubicBezTo>
                      <a:pt x="234" y="20"/>
                      <a:pt x="234" y="20"/>
                      <a:pt x="234" y="20"/>
                    </a:cubicBezTo>
                    <a:cubicBezTo>
                      <a:pt x="228" y="20"/>
                      <a:pt x="224" y="16"/>
                      <a:pt x="224" y="10"/>
                    </a:cubicBezTo>
                    <a:cubicBezTo>
                      <a:pt x="224" y="4"/>
                      <a:pt x="228" y="0"/>
                      <a:pt x="234" y="0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352" y="0"/>
                      <a:pt x="356" y="4"/>
                      <a:pt x="356" y="10"/>
                    </a:cubicBezTo>
                    <a:cubicBezTo>
                      <a:pt x="356" y="16"/>
                      <a:pt x="352" y="20"/>
                      <a:pt x="346" y="20"/>
                    </a:cubicBezTo>
                    <a:close/>
                    <a:moveTo>
                      <a:pt x="122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8" y="0"/>
                      <a:pt x="132" y="4"/>
                      <a:pt x="132" y="10"/>
                    </a:cubicBezTo>
                    <a:cubicBezTo>
                      <a:pt x="132" y="16"/>
                      <a:pt x="128" y="20"/>
                      <a:pt x="122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6361113" y="3987800"/>
                <a:ext cx="163513" cy="133350"/>
              </a:xfrm>
              <a:custGeom>
                <a:avLst/>
                <a:gdLst>
                  <a:gd name="T0" fmla="*/ 90 w 101"/>
                  <a:gd name="T1" fmla="*/ 82 h 82"/>
                  <a:gd name="T2" fmla="*/ 80 w 101"/>
                  <a:gd name="T3" fmla="*/ 74 h 82"/>
                  <a:gd name="T4" fmla="*/ 67 w 101"/>
                  <a:gd name="T5" fmla="*/ 20 h 82"/>
                  <a:gd name="T6" fmla="*/ 10 w 101"/>
                  <a:gd name="T7" fmla="*/ 20 h 82"/>
                  <a:gd name="T8" fmla="*/ 0 w 101"/>
                  <a:gd name="T9" fmla="*/ 10 h 82"/>
                  <a:gd name="T10" fmla="*/ 10 w 101"/>
                  <a:gd name="T11" fmla="*/ 0 h 82"/>
                  <a:gd name="T12" fmla="*/ 74 w 101"/>
                  <a:gd name="T13" fmla="*/ 0 h 82"/>
                  <a:gd name="T14" fmla="*/ 84 w 101"/>
                  <a:gd name="T15" fmla="*/ 8 h 82"/>
                  <a:gd name="T16" fmla="*/ 100 w 101"/>
                  <a:gd name="T17" fmla="*/ 70 h 82"/>
                  <a:gd name="T18" fmla="*/ 93 w 101"/>
                  <a:gd name="T19" fmla="*/ 82 h 82"/>
                  <a:gd name="T20" fmla="*/ 90 w 101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82">
                    <a:moveTo>
                      <a:pt x="90" y="82"/>
                    </a:moveTo>
                    <a:cubicBezTo>
                      <a:pt x="86" y="82"/>
                      <a:pt x="82" y="79"/>
                      <a:pt x="80" y="7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cubicBezTo>
                      <a:pt x="100" y="70"/>
                      <a:pt x="100" y="70"/>
                      <a:pt x="100" y="70"/>
                    </a:cubicBezTo>
                    <a:cubicBezTo>
                      <a:pt x="101" y="75"/>
                      <a:pt x="98" y="80"/>
                      <a:pt x="93" y="82"/>
                    </a:cubicBezTo>
                    <a:cubicBezTo>
                      <a:pt x="92" y="82"/>
                      <a:pt x="91" y="82"/>
                      <a:pt x="90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6519863" y="4203700"/>
                <a:ext cx="65088" cy="153988"/>
              </a:xfrm>
              <a:custGeom>
                <a:avLst/>
                <a:gdLst>
                  <a:gd name="T0" fmla="*/ 30 w 41"/>
                  <a:gd name="T1" fmla="*/ 95 h 95"/>
                  <a:gd name="T2" fmla="*/ 20 w 41"/>
                  <a:gd name="T3" fmla="*/ 88 h 95"/>
                  <a:gd name="T4" fmla="*/ 2 w 41"/>
                  <a:gd name="T5" fmla="*/ 14 h 95"/>
                  <a:gd name="T6" fmla="*/ 9 w 41"/>
                  <a:gd name="T7" fmla="*/ 2 h 95"/>
                  <a:gd name="T8" fmla="*/ 21 w 41"/>
                  <a:gd name="T9" fmla="*/ 9 h 95"/>
                  <a:gd name="T10" fmla="*/ 40 w 41"/>
                  <a:gd name="T11" fmla="*/ 83 h 95"/>
                  <a:gd name="T12" fmla="*/ 33 w 41"/>
                  <a:gd name="T13" fmla="*/ 95 h 95"/>
                  <a:gd name="T14" fmla="*/ 30 w 41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5">
                    <a:moveTo>
                      <a:pt x="30" y="95"/>
                    </a:moveTo>
                    <a:cubicBezTo>
                      <a:pt x="26" y="95"/>
                      <a:pt x="22" y="92"/>
                      <a:pt x="20" y="88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0" y="9"/>
                      <a:pt x="3" y="3"/>
                      <a:pt x="9" y="2"/>
                    </a:cubicBezTo>
                    <a:cubicBezTo>
                      <a:pt x="14" y="0"/>
                      <a:pt x="20" y="4"/>
                      <a:pt x="21" y="9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41" y="88"/>
                      <a:pt x="38" y="94"/>
                      <a:pt x="33" y="95"/>
                    </a:cubicBezTo>
                    <a:cubicBezTo>
                      <a:pt x="32" y="95"/>
                      <a:pt x="31" y="95"/>
                      <a:pt x="30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580188" y="4441825"/>
                <a:ext cx="161925" cy="133350"/>
              </a:xfrm>
              <a:custGeom>
                <a:avLst/>
                <a:gdLst>
                  <a:gd name="T0" fmla="*/ 90 w 100"/>
                  <a:gd name="T1" fmla="*/ 83 h 83"/>
                  <a:gd name="T2" fmla="*/ 27 w 100"/>
                  <a:gd name="T3" fmla="*/ 83 h 83"/>
                  <a:gd name="T4" fmla="*/ 17 w 100"/>
                  <a:gd name="T5" fmla="*/ 76 h 83"/>
                  <a:gd name="T6" fmla="*/ 1 w 100"/>
                  <a:gd name="T7" fmla="*/ 14 h 83"/>
                  <a:gd name="T8" fmla="*/ 8 w 100"/>
                  <a:gd name="T9" fmla="*/ 1 h 83"/>
                  <a:gd name="T10" fmla="*/ 20 w 100"/>
                  <a:gd name="T11" fmla="*/ 8 h 83"/>
                  <a:gd name="T12" fmla="*/ 35 w 100"/>
                  <a:gd name="T13" fmla="*/ 63 h 83"/>
                  <a:gd name="T14" fmla="*/ 90 w 100"/>
                  <a:gd name="T15" fmla="*/ 63 h 83"/>
                  <a:gd name="T16" fmla="*/ 100 w 100"/>
                  <a:gd name="T17" fmla="*/ 73 h 83"/>
                  <a:gd name="T18" fmla="*/ 90 w 100"/>
                  <a:gd name="T1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83">
                    <a:moveTo>
                      <a:pt x="90" y="83"/>
                    </a:moveTo>
                    <a:cubicBezTo>
                      <a:pt x="27" y="83"/>
                      <a:pt x="27" y="83"/>
                      <a:pt x="27" y="83"/>
                    </a:cubicBezTo>
                    <a:cubicBezTo>
                      <a:pt x="23" y="83"/>
                      <a:pt x="19" y="80"/>
                      <a:pt x="17" y="7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8"/>
                      <a:pt x="3" y="3"/>
                      <a:pt x="8" y="1"/>
                    </a:cubicBezTo>
                    <a:cubicBezTo>
                      <a:pt x="13" y="0"/>
                      <a:pt x="19" y="3"/>
                      <a:pt x="20" y="8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6" y="63"/>
                      <a:pt x="100" y="67"/>
                      <a:pt x="100" y="73"/>
                    </a:cubicBezTo>
                    <a:cubicBezTo>
                      <a:pt x="100" y="79"/>
                      <a:pt x="96" y="83"/>
                      <a:pt x="90" y="8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6946900" y="4541838"/>
                <a:ext cx="728663" cy="33338"/>
              </a:xfrm>
              <a:custGeom>
                <a:avLst/>
                <a:gdLst>
                  <a:gd name="T0" fmla="*/ 442 w 452"/>
                  <a:gd name="T1" fmla="*/ 20 h 20"/>
                  <a:gd name="T2" fmla="*/ 298 w 452"/>
                  <a:gd name="T3" fmla="*/ 20 h 20"/>
                  <a:gd name="T4" fmla="*/ 288 w 452"/>
                  <a:gd name="T5" fmla="*/ 10 h 20"/>
                  <a:gd name="T6" fmla="*/ 298 w 452"/>
                  <a:gd name="T7" fmla="*/ 0 h 20"/>
                  <a:gd name="T8" fmla="*/ 442 w 452"/>
                  <a:gd name="T9" fmla="*/ 0 h 20"/>
                  <a:gd name="T10" fmla="*/ 452 w 452"/>
                  <a:gd name="T11" fmla="*/ 10 h 20"/>
                  <a:gd name="T12" fmla="*/ 442 w 452"/>
                  <a:gd name="T13" fmla="*/ 20 h 20"/>
                  <a:gd name="T14" fmla="*/ 154 w 452"/>
                  <a:gd name="T15" fmla="*/ 20 h 20"/>
                  <a:gd name="T16" fmla="*/ 10 w 452"/>
                  <a:gd name="T17" fmla="*/ 20 h 20"/>
                  <a:gd name="T18" fmla="*/ 0 w 452"/>
                  <a:gd name="T19" fmla="*/ 10 h 20"/>
                  <a:gd name="T20" fmla="*/ 10 w 452"/>
                  <a:gd name="T21" fmla="*/ 0 h 20"/>
                  <a:gd name="T22" fmla="*/ 154 w 452"/>
                  <a:gd name="T23" fmla="*/ 0 h 20"/>
                  <a:gd name="T24" fmla="*/ 164 w 452"/>
                  <a:gd name="T25" fmla="*/ 10 h 20"/>
                  <a:gd name="T26" fmla="*/ 154 w 452"/>
                  <a:gd name="T2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2" h="20">
                    <a:moveTo>
                      <a:pt x="442" y="20"/>
                    </a:moveTo>
                    <a:cubicBezTo>
                      <a:pt x="298" y="20"/>
                      <a:pt x="298" y="20"/>
                      <a:pt x="298" y="20"/>
                    </a:cubicBezTo>
                    <a:cubicBezTo>
                      <a:pt x="292" y="20"/>
                      <a:pt x="288" y="16"/>
                      <a:pt x="288" y="10"/>
                    </a:cubicBezTo>
                    <a:cubicBezTo>
                      <a:pt x="288" y="4"/>
                      <a:pt x="292" y="0"/>
                      <a:pt x="298" y="0"/>
                    </a:cubicBezTo>
                    <a:cubicBezTo>
                      <a:pt x="442" y="0"/>
                      <a:pt x="442" y="0"/>
                      <a:pt x="442" y="0"/>
                    </a:cubicBezTo>
                    <a:cubicBezTo>
                      <a:pt x="448" y="0"/>
                      <a:pt x="452" y="4"/>
                      <a:pt x="452" y="10"/>
                    </a:cubicBezTo>
                    <a:cubicBezTo>
                      <a:pt x="452" y="16"/>
                      <a:pt x="448" y="20"/>
                      <a:pt x="442" y="20"/>
                    </a:cubicBezTo>
                    <a:close/>
                    <a:moveTo>
                      <a:pt x="154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54" y="0"/>
                      <a:pt x="154" y="0"/>
                      <a:pt x="154" y="0"/>
                    </a:cubicBezTo>
                    <a:cubicBezTo>
                      <a:pt x="160" y="0"/>
                      <a:pt x="164" y="4"/>
                      <a:pt x="164" y="10"/>
                    </a:cubicBezTo>
                    <a:cubicBezTo>
                      <a:pt x="164" y="16"/>
                      <a:pt x="160" y="20"/>
                      <a:pt x="154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881938" y="4541838"/>
                <a:ext cx="180975" cy="127000"/>
              </a:xfrm>
              <a:custGeom>
                <a:avLst/>
                <a:gdLst>
                  <a:gd name="T0" fmla="*/ 100 w 112"/>
                  <a:gd name="T1" fmla="*/ 78 h 78"/>
                  <a:gd name="T2" fmla="*/ 91 w 112"/>
                  <a:gd name="T3" fmla="*/ 72 h 78"/>
                  <a:gd name="T4" fmla="*/ 66 w 112"/>
                  <a:gd name="T5" fmla="*/ 20 h 78"/>
                  <a:gd name="T6" fmla="*/ 10 w 112"/>
                  <a:gd name="T7" fmla="*/ 20 h 78"/>
                  <a:gd name="T8" fmla="*/ 0 w 112"/>
                  <a:gd name="T9" fmla="*/ 10 h 78"/>
                  <a:gd name="T10" fmla="*/ 10 w 112"/>
                  <a:gd name="T11" fmla="*/ 0 h 78"/>
                  <a:gd name="T12" fmla="*/ 72 w 112"/>
                  <a:gd name="T13" fmla="*/ 0 h 78"/>
                  <a:gd name="T14" fmla="*/ 81 w 112"/>
                  <a:gd name="T15" fmla="*/ 6 h 78"/>
                  <a:gd name="T16" fmla="*/ 109 w 112"/>
                  <a:gd name="T17" fmla="*/ 64 h 78"/>
                  <a:gd name="T18" fmla="*/ 105 w 112"/>
                  <a:gd name="T19" fmla="*/ 77 h 78"/>
                  <a:gd name="T20" fmla="*/ 100 w 112"/>
                  <a:gd name="T21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78">
                    <a:moveTo>
                      <a:pt x="100" y="78"/>
                    </a:moveTo>
                    <a:cubicBezTo>
                      <a:pt x="97" y="78"/>
                      <a:pt x="93" y="76"/>
                      <a:pt x="91" y="72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6" y="0"/>
                      <a:pt x="80" y="2"/>
                      <a:pt x="81" y="6"/>
                    </a:cubicBezTo>
                    <a:cubicBezTo>
                      <a:pt x="109" y="64"/>
                      <a:pt x="109" y="64"/>
                      <a:pt x="109" y="64"/>
                    </a:cubicBezTo>
                    <a:cubicBezTo>
                      <a:pt x="112" y="69"/>
                      <a:pt x="110" y="74"/>
                      <a:pt x="105" y="77"/>
                    </a:cubicBezTo>
                    <a:cubicBezTo>
                      <a:pt x="103" y="78"/>
                      <a:pt x="102" y="78"/>
                      <a:pt x="100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8113713" y="4824413"/>
                <a:ext cx="304800" cy="604838"/>
              </a:xfrm>
              <a:custGeom>
                <a:avLst/>
                <a:gdLst>
                  <a:gd name="T0" fmla="*/ 177 w 189"/>
                  <a:gd name="T1" fmla="*/ 375 h 375"/>
                  <a:gd name="T2" fmla="*/ 168 w 189"/>
                  <a:gd name="T3" fmla="*/ 369 h 375"/>
                  <a:gd name="T4" fmla="*/ 113 w 189"/>
                  <a:gd name="T5" fmla="*/ 251 h 375"/>
                  <a:gd name="T6" fmla="*/ 118 w 189"/>
                  <a:gd name="T7" fmla="*/ 238 h 375"/>
                  <a:gd name="T8" fmla="*/ 131 w 189"/>
                  <a:gd name="T9" fmla="*/ 243 h 375"/>
                  <a:gd name="T10" fmla="*/ 186 w 189"/>
                  <a:gd name="T11" fmla="*/ 360 h 375"/>
                  <a:gd name="T12" fmla="*/ 181 w 189"/>
                  <a:gd name="T13" fmla="*/ 374 h 375"/>
                  <a:gd name="T14" fmla="*/ 177 w 189"/>
                  <a:gd name="T15" fmla="*/ 375 h 375"/>
                  <a:gd name="T16" fmla="*/ 66 w 189"/>
                  <a:gd name="T17" fmla="*/ 139 h 375"/>
                  <a:gd name="T18" fmla="*/ 57 w 189"/>
                  <a:gd name="T19" fmla="*/ 134 h 375"/>
                  <a:gd name="T20" fmla="*/ 2 w 189"/>
                  <a:gd name="T21" fmla="*/ 16 h 375"/>
                  <a:gd name="T22" fmla="*/ 7 w 189"/>
                  <a:gd name="T23" fmla="*/ 3 h 375"/>
                  <a:gd name="T24" fmla="*/ 20 w 189"/>
                  <a:gd name="T25" fmla="*/ 8 h 375"/>
                  <a:gd name="T26" fmla="*/ 75 w 189"/>
                  <a:gd name="T27" fmla="*/ 125 h 375"/>
                  <a:gd name="T28" fmla="*/ 71 w 189"/>
                  <a:gd name="T29" fmla="*/ 138 h 375"/>
                  <a:gd name="T30" fmla="*/ 66 w 189"/>
                  <a:gd name="T31" fmla="*/ 13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9" h="375">
                    <a:moveTo>
                      <a:pt x="177" y="375"/>
                    </a:moveTo>
                    <a:cubicBezTo>
                      <a:pt x="173" y="375"/>
                      <a:pt x="170" y="372"/>
                      <a:pt x="168" y="369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10" y="246"/>
                      <a:pt x="113" y="240"/>
                      <a:pt x="118" y="238"/>
                    </a:cubicBezTo>
                    <a:cubicBezTo>
                      <a:pt x="123" y="236"/>
                      <a:pt x="128" y="238"/>
                      <a:pt x="131" y="243"/>
                    </a:cubicBezTo>
                    <a:cubicBezTo>
                      <a:pt x="186" y="360"/>
                      <a:pt x="186" y="360"/>
                      <a:pt x="186" y="360"/>
                    </a:cubicBezTo>
                    <a:cubicBezTo>
                      <a:pt x="189" y="365"/>
                      <a:pt x="186" y="371"/>
                      <a:pt x="181" y="374"/>
                    </a:cubicBezTo>
                    <a:cubicBezTo>
                      <a:pt x="180" y="374"/>
                      <a:pt x="179" y="375"/>
                      <a:pt x="177" y="375"/>
                    </a:cubicBezTo>
                    <a:close/>
                    <a:moveTo>
                      <a:pt x="66" y="139"/>
                    </a:moveTo>
                    <a:cubicBezTo>
                      <a:pt x="63" y="139"/>
                      <a:pt x="59" y="137"/>
                      <a:pt x="57" y="13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0" y="11"/>
                      <a:pt x="2" y="5"/>
                      <a:pt x="7" y="3"/>
                    </a:cubicBezTo>
                    <a:cubicBezTo>
                      <a:pt x="12" y="0"/>
                      <a:pt x="18" y="3"/>
                      <a:pt x="20" y="8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8" y="130"/>
                      <a:pt x="76" y="136"/>
                      <a:pt x="71" y="138"/>
                    </a:cubicBezTo>
                    <a:cubicBezTo>
                      <a:pt x="69" y="139"/>
                      <a:pt x="68" y="139"/>
                      <a:pt x="66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8467725" y="5581650"/>
                <a:ext cx="180975" cy="127000"/>
              </a:xfrm>
              <a:custGeom>
                <a:avLst/>
                <a:gdLst>
                  <a:gd name="T0" fmla="*/ 102 w 112"/>
                  <a:gd name="T1" fmla="*/ 79 h 79"/>
                  <a:gd name="T2" fmla="*/ 40 w 112"/>
                  <a:gd name="T3" fmla="*/ 79 h 79"/>
                  <a:gd name="T4" fmla="*/ 31 w 112"/>
                  <a:gd name="T5" fmla="*/ 73 h 79"/>
                  <a:gd name="T6" fmla="*/ 3 w 112"/>
                  <a:gd name="T7" fmla="*/ 15 h 79"/>
                  <a:gd name="T8" fmla="*/ 7 w 112"/>
                  <a:gd name="T9" fmla="*/ 2 h 79"/>
                  <a:gd name="T10" fmla="*/ 21 w 112"/>
                  <a:gd name="T11" fmla="*/ 7 h 79"/>
                  <a:gd name="T12" fmla="*/ 46 w 112"/>
                  <a:gd name="T13" fmla="*/ 59 h 79"/>
                  <a:gd name="T14" fmla="*/ 102 w 112"/>
                  <a:gd name="T15" fmla="*/ 59 h 79"/>
                  <a:gd name="T16" fmla="*/ 112 w 112"/>
                  <a:gd name="T17" fmla="*/ 69 h 79"/>
                  <a:gd name="T18" fmla="*/ 102 w 112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2" h="79">
                    <a:moveTo>
                      <a:pt x="102" y="79"/>
                    </a:moveTo>
                    <a:cubicBezTo>
                      <a:pt x="40" y="79"/>
                      <a:pt x="40" y="79"/>
                      <a:pt x="40" y="79"/>
                    </a:cubicBezTo>
                    <a:cubicBezTo>
                      <a:pt x="36" y="79"/>
                      <a:pt x="32" y="77"/>
                      <a:pt x="31" y="73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1"/>
                      <a:pt x="2" y="5"/>
                      <a:pt x="7" y="2"/>
                    </a:cubicBezTo>
                    <a:cubicBezTo>
                      <a:pt x="12" y="0"/>
                      <a:pt x="18" y="2"/>
                      <a:pt x="21" y="7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102" y="59"/>
                      <a:pt x="102" y="59"/>
                      <a:pt x="102" y="59"/>
                    </a:cubicBezTo>
                    <a:cubicBezTo>
                      <a:pt x="108" y="59"/>
                      <a:pt x="112" y="63"/>
                      <a:pt x="112" y="69"/>
                    </a:cubicBezTo>
                    <a:cubicBezTo>
                      <a:pt x="112" y="75"/>
                      <a:pt x="108" y="79"/>
                      <a:pt x="102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8828088" y="5676900"/>
                <a:ext cx="3125788" cy="31750"/>
              </a:xfrm>
              <a:custGeom>
                <a:avLst/>
                <a:gdLst>
                  <a:gd name="T0" fmla="*/ 1930 w 1940"/>
                  <a:gd name="T1" fmla="*/ 20 h 20"/>
                  <a:gd name="T2" fmla="*/ 1802 w 1940"/>
                  <a:gd name="T3" fmla="*/ 20 h 20"/>
                  <a:gd name="T4" fmla="*/ 1792 w 1940"/>
                  <a:gd name="T5" fmla="*/ 10 h 20"/>
                  <a:gd name="T6" fmla="*/ 1802 w 1940"/>
                  <a:gd name="T7" fmla="*/ 0 h 20"/>
                  <a:gd name="T8" fmla="*/ 1930 w 1940"/>
                  <a:gd name="T9" fmla="*/ 0 h 20"/>
                  <a:gd name="T10" fmla="*/ 1940 w 1940"/>
                  <a:gd name="T11" fmla="*/ 10 h 20"/>
                  <a:gd name="T12" fmla="*/ 1930 w 1940"/>
                  <a:gd name="T13" fmla="*/ 20 h 20"/>
                  <a:gd name="T14" fmla="*/ 1674 w 1940"/>
                  <a:gd name="T15" fmla="*/ 20 h 20"/>
                  <a:gd name="T16" fmla="*/ 1546 w 1940"/>
                  <a:gd name="T17" fmla="*/ 20 h 20"/>
                  <a:gd name="T18" fmla="*/ 1536 w 1940"/>
                  <a:gd name="T19" fmla="*/ 10 h 20"/>
                  <a:gd name="T20" fmla="*/ 1546 w 1940"/>
                  <a:gd name="T21" fmla="*/ 0 h 20"/>
                  <a:gd name="T22" fmla="*/ 1674 w 1940"/>
                  <a:gd name="T23" fmla="*/ 0 h 20"/>
                  <a:gd name="T24" fmla="*/ 1684 w 1940"/>
                  <a:gd name="T25" fmla="*/ 10 h 20"/>
                  <a:gd name="T26" fmla="*/ 1674 w 1940"/>
                  <a:gd name="T27" fmla="*/ 20 h 20"/>
                  <a:gd name="T28" fmla="*/ 1418 w 1940"/>
                  <a:gd name="T29" fmla="*/ 20 h 20"/>
                  <a:gd name="T30" fmla="*/ 1290 w 1940"/>
                  <a:gd name="T31" fmla="*/ 20 h 20"/>
                  <a:gd name="T32" fmla="*/ 1280 w 1940"/>
                  <a:gd name="T33" fmla="*/ 10 h 20"/>
                  <a:gd name="T34" fmla="*/ 1290 w 1940"/>
                  <a:gd name="T35" fmla="*/ 0 h 20"/>
                  <a:gd name="T36" fmla="*/ 1418 w 1940"/>
                  <a:gd name="T37" fmla="*/ 0 h 20"/>
                  <a:gd name="T38" fmla="*/ 1428 w 1940"/>
                  <a:gd name="T39" fmla="*/ 10 h 20"/>
                  <a:gd name="T40" fmla="*/ 1418 w 1940"/>
                  <a:gd name="T41" fmla="*/ 20 h 20"/>
                  <a:gd name="T42" fmla="*/ 1162 w 1940"/>
                  <a:gd name="T43" fmla="*/ 20 h 20"/>
                  <a:gd name="T44" fmla="*/ 1034 w 1940"/>
                  <a:gd name="T45" fmla="*/ 20 h 20"/>
                  <a:gd name="T46" fmla="*/ 1024 w 1940"/>
                  <a:gd name="T47" fmla="*/ 10 h 20"/>
                  <a:gd name="T48" fmla="*/ 1034 w 1940"/>
                  <a:gd name="T49" fmla="*/ 0 h 20"/>
                  <a:gd name="T50" fmla="*/ 1162 w 1940"/>
                  <a:gd name="T51" fmla="*/ 0 h 20"/>
                  <a:gd name="T52" fmla="*/ 1172 w 1940"/>
                  <a:gd name="T53" fmla="*/ 10 h 20"/>
                  <a:gd name="T54" fmla="*/ 1162 w 1940"/>
                  <a:gd name="T55" fmla="*/ 20 h 20"/>
                  <a:gd name="T56" fmla="*/ 906 w 1940"/>
                  <a:gd name="T57" fmla="*/ 20 h 20"/>
                  <a:gd name="T58" fmla="*/ 778 w 1940"/>
                  <a:gd name="T59" fmla="*/ 20 h 20"/>
                  <a:gd name="T60" fmla="*/ 768 w 1940"/>
                  <a:gd name="T61" fmla="*/ 10 h 20"/>
                  <a:gd name="T62" fmla="*/ 778 w 1940"/>
                  <a:gd name="T63" fmla="*/ 0 h 20"/>
                  <a:gd name="T64" fmla="*/ 906 w 1940"/>
                  <a:gd name="T65" fmla="*/ 0 h 20"/>
                  <a:gd name="T66" fmla="*/ 916 w 1940"/>
                  <a:gd name="T67" fmla="*/ 10 h 20"/>
                  <a:gd name="T68" fmla="*/ 906 w 1940"/>
                  <a:gd name="T69" fmla="*/ 20 h 20"/>
                  <a:gd name="T70" fmla="*/ 650 w 1940"/>
                  <a:gd name="T71" fmla="*/ 20 h 20"/>
                  <a:gd name="T72" fmla="*/ 522 w 1940"/>
                  <a:gd name="T73" fmla="*/ 20 h 20"/>
                  <a:gd name="T74" fmla="*/ 512 w 1940"/>
                  <a:gd name="T75" fmla="*/ 10 h 20"/>
                  <a:gd name="T76" fmla="*/ 522 w 1940"/>
                  <a:gd name="T77" fmla="*/ 0 h 20"/>
                  <a:gd name="T78" fmla="*/ 650 w 1940"/>
                  <a:gd name="T79" fmla="*/ 0 h 20"/>
                  <a:gd name="T80" fmla="*/ 660 w 1940"/>
                  <a:gd name="T81" fmla="*/ 10 h 20"/>
                  <a:gd name="T82" fmla="*/ 650 w 1940"/>
                  <a:gd name="T83" fmla="*/ 20 h 20"/>
                  <a:gd name="T84" fmla="*/ 394 w 1940"/>
                  <a:gd name="T85" fmla="*/ 20 h 20"/>
                  <a:gd name="T86" fmla="*/ 266 w 1940"/>
                  <a:gd name="T87" fmla="*/ 20 h 20"/>
                  <a:gd name="T88" fmla="*/ 256 w 1940"/>
                  <a:gd name="T89" fmla="*/ 10 h 20"/>
                  <a:gd name="T90" fmla="*/ 266 w 1940"/>
                  <a:gd name="T91" fmla="*/ 0 h 20"/>
                  <a:gd name="T92" fmla="*/ 394 w 1940"/>
                  <a:gd name="T93" fmla="*/ 0 h 20"/>
                  <a:gd name="T94" fmla="*/ 404 w 1940"/>
                  <a:gd name="T95" fmla="*/ 10 h 20"/>
                  <a:gd name="T96" fmla="*/ 394 w 1940"/>
                  <a:gd name="T97" fmla="*/ 20 h 20"/>
                  <a:gd name="T98" fmla="*/ 138 w 1940"/>
                  <a:gd name="T99" fmla="*/ 20 h 20"/>
                  <a:gd name="T100" fmla="*/ 10 w 1940"/>
                  <a:gd name="T101" fmla="*/ 20 h 20"/>
                  <a:gd name="T102" fmla="*/ 0 w 1940"/>
                  <a:gd name="T103" fmla="*/ 10 h 20"/>
                  <a:gd name="T104" fmla="*/ 10 w 1940"/>
                  <a:gd name="T105" fmla="*/ 0 h 20"/>
                  <a:gd name="T106" fmla="*/ 138 w 1940"/>
                  <a:gd name="T107" fmla="*/ 0 h 20"/>
                  <a:gd name="T108" fmla="*/ 148 w 1940"/>
                  <a:gd name="T109" fmla="*/ 10 h 20"/>
                  <a:gd name="T110" fmla="*/ 138 w 1940"/>
                  <a:gd name="T111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0" h="20">
                    <a:moveTo>
                      <a:pt x="1930" y="20"/>
                    </a:moveTo>
                    <a:cubicBezTo>
                      <a:pt x="1802" y="20"/>
                      <a:pt x="1802" y="20"/>
                      <a:pt x="1802" y="20"/>
                    </a:cubicBezTo>
                    <a:cubicBezTo>
                      <a:pt x="1796" y="20"/>
                      <a:pt x="1792" y="16"/>
                      <a:pt x="1792" y="10"/>
                    </a:cubicBezTo>
                    <a:cubicBezTo>
                      <a:pt x="1792" y="4"/>
                      <a:pt x="1796" y="0"/>
                      <a:pt x="1802" y="0"/>
                    </a:cubicBezTo>
                    <a:cubicBezTo>
                      <a:pt x="1930" y="0"/>
                      <a:pt x="1930" y="0"/>
                      <a:pt x="1930" y="0"/>
                    </a:cubicBezTo>
                    <a:cubicBezTo>
                      <a:pt x="1936" y="0"/>
                      <a:pt x="1940" y="4"/>
                      <a:pt x="1940" y="10"/>
                    </a:cubicBezTo>
                    <a:cubicBezTo>
                      <a:pt x="1940" y="16"/>
                      <a:pt x="1936" y="20"/>
                      <a:pt x="1930" y="20"/>
                    </a:cubicBezTo>
                    <a:close/>
                    <a:moveTo>
                      <a:pt x="1674" y="20"/>
                    </a:moveTo>
                    <a:cubicBezTo>
                      <a:pt x="1546" y="20"/>
                      <a:pt x="1546" y="20"/>
                      <a:pt x="1546" y="20"/>
                    </a:cubicBezTo>
                    <a:cubicBezTo>
                      <a:pt x="1540" y="20"/>
                      <a:pt x="1536" y="16"/>
                      <a:pt x="1536" y="10"/>
                    </a:cubicBezTo>
                    <a:cubicBezTo>
                      <a:pt x="1536" y="4"/>
                      <a:pt x="1540" y="0"/>
                      <a:pt x="1546" y="0"/>
                    </a:cubicBezTo>
                    <a:cubicBezTo>
                      <a:pt x="1674" y="0"/>
                      <a:pt x="1674" y="0"/>
                      <a:pt x="1674" y="0"/>
                    </a:cubicBezTo>
                    <a:cubicBezTo>
                      <a:pt x="1680" y="0"/>
                      <a:pt x="1684" y="4"/>
                      <a:pt x="1684" y="10"/>
                    </a:cubicBezTo>
                    <a:cubicBezTo>
                      <a:pt x="1684" y="16"/>
                      <a:pt x="1680" y="20"/>
                      <a:pt x="1674" y="20"/>
                    </a:cubicBezTo>
                    <a:close/>
                    <a:moveTo>
                      <a:pt x="1418" y="20"/>
                    </a:moveTo>
                    <a:cubicBezTo>
                      <a:pt x="1290" y="20"/>
                      <a:pt x="1290" y="20"/>
                      <a:pt x="1290" y="20"/>
                    </a:cubicBezTo>
                    <a:cubicBezTo>
                      <a:pt x="1284" y="20"/>
                      <a:pt x="1280" y="16"/>
                      <a:pt x="1280" y="10"/>
                    </a:cubicBezTo>
                    <a:cubicBezTo>
                      <a:pt x="1280" y="4"/>
                      <a:pt x="1284" y="0"/>
                      <a:pt x="1290" y="0"/>
                    </a:cubicBezTo>
                    <a:cubicBezTo>
                      <a:pt x="1418" y="0"/>
                      <a:pt x="1418" y="0"/>
                      <a:pt x="1418" y="0"/>
                    </a:cubicBezTo>
                    <a:cubicBezTo>
                      <a:pt x="1424" y="0"/>
                      <a:pt x="1428" y="4"/>
                      <a:pt x="1428" y="10"/>
                    </a:cubicBezTo>
                    <a:cubicBezTo>
                      <a:pt x="1428" y="16"/>
                      <a:pt x="1424" y="20"/>
                      <a:pt x="1418" y="20"/>
                    </a:cubicBezTo>
                    <a:close/>
                    <a:moveTo>
                      <a:pt x="1162" y="20"/>
                    </a:moveTo>
                    <a:cubicBezTo>
                      <a:pt x="1034" y="20"/>
                      <a:pt x="1034" y="20"/>
                      <a:pt x="1034" y="20"/>
                    </a:cubicBezTo>
                    <a:cubicBezTo>
                      <a:pt x="1028" y="20"/>
                      <a:pt x="1024" y="16"/>
                      <a:pt x="1024" y="10"/>
                    </a:cubicBezTo>
                    <a:cubicBezTo>
                      <a:pt x="1024" y="4"/>
                      <a:pt x="1028" y="0"/>
                      <a:pt x="1034" y="0"/>
                    </a:cubicBezTo>
                    <a:cubicBezTo>
                      <a:pt x="1162" y="0"/>
                      <a:pt x="1162" y="0"/>
                      <a:pt x="1162" y="0"/>
                    </a:cubicBezTo>
                    <a:cubicBezTo>
                      <a:pt x="1168" y="0"/>
                      <a:pt x="1172" y="4"/>
                      <a:pt x="1172" y="10"/>
                    </a:cubicBezTo>
                    <a:cubicBezTo>
                      <a:pt x="1172" y="16"/>
                      <a:pt x="1168" y="20"/>
                      <a:pt x="1162" y="20"/>
                    </a:cubicBezTo>
                    <a:close/>
                    <a:moveTo>
                      <a:pt x="906" y="20"/>
                    </a:moveTo>
                    <a:cubicBezTo>
                      <a:pt x="778" y="20"/>
                      <a:pt x="778" y="20"/>
                      <a:pt x="778" y="20"/>
                    </a:cubicBezTo>
                    <a:cubicBezTo>
                      <a:pt x="772" y="20"/>
                      <a:pt x="768" y="16"/>
                      <a:pt x="768" y="10"/>
                    </a:cubicBezTo>
                    <a:cubicBezTo>
                      <a:pt x="768" y="4"/>
                      <a:pt x="772" y="0"/>
                      <a:pt x="778" y="0"/>
                    </a:cubicBezTo>
                    <a:cubicBezTo>
                      <a:pt x="906" y="0"/>
                      <a:pt x="906" y="0"/>
                      <a:pt x="906" y="0"/>
                    </a:cubicBezTo>
                    <a:cubicBezTo>
                      <a:pt x="912" y="0"/>
                      <a:pt x="916" y="4"/>
                      <a:pt x="916" y="10"/>
                    </a:cubicBezTo>
                    <a:cubicBezTo>
                      <a:pt x="916" y="16"/>
                      <a:pt x="912" y="20"/>
                      <a:pt x="906" y="20"/>
                    </a:cubicBezTo>
                    <a:close/>
                    <a:moveTo>
                      <a:pt x="650" y="20"/>
                    </a:moveTo>
                    <a:cubicBezTo>
                      <a:pt x="522" y="20"/>
                      <a:pt x="522" y="20"/>
                      <a:pt x="522" y="20"/>
                    </a:cubicBezTo>
                    <a:cubicBezTo>
                      <a:pt x="516" y="20"/>
                      <a:pt x="512" y="16"/>
                      <a:pt x="512" y="10"/>
                    </a:cubicBezTo>
                    <a:cubicBezTo>
                      <a:pt x="512" y="4"/>
                      <a:pt x="516" y="0"/>
                      <a:pt x="522" y="0"/>
                    </a:cubicBezTo>
                    <a:cubicBezTo>
                      <a:pt x="650" y="0"/>
                      <a:pt x="650" y="0"/>
                      <a:pt x="650" y="0"/>
                    </a:cubicBezTo>
                    <a:cubicBezTo>
                      <a:pt x="656" y="0"/>
                      <a:pt x="660" y="4"/>
                      <a:pt x="660" y="10"/>
                    </a:cubicBezTo>
                    <a:cubicBezTo>
                      <a:pt x="660" y="16"/>
                      <a:pt x="656" y="20"/>
                      <a:pt x="650" y="20"/>
                    </a:cubicBezTo>
                    <a:close/>
                    <a:moveTo>
                      <a:pt x="394" y="20"/>
                    </a:moveTo>
                    <a:cubicBezTo>
                      <a:pt x="266" y="20"/>
                      <a:pt x="266" y="20"/>
                      <a:pt x="266" y="20"/>
                    </a:cubicBezTo>
                    <a:cubicBezTo>
                      <a:pt x="260" y="20"/>
                      <a:pt x="256" y="16"/>
                      <a:pt x="256" y="10"/>
                    </a:cubicBezTo>
                    <a:cubicBezTo>
                      <a:pt x="256" y="4"/>
                      <a:pt x="260" y="0"/>
                      <a:pt x="266" y="0"/>
                    </a:cubicBezTo>
                    <a:cubicBezTo>
                      <a:pt x="394" y="0"/>
                      <a:pt x="394" y="0"/>
                      <a:pt x="394" y="0"/>
                    </a:cubicBezTo>
                    <a:cubicBezTo>
                      <a:pt x="400" y="0"/>
                      <a:pt x="404" y="4"/>
                      <a:pt x="404" y="10"/>
                    </a:cubicBezTo>
                    <a:cubicBezTo>
                      <a:pt x="404" y="16"/>
                      <a:pt x="400" y="20"/>
                      <a:pt x="394" y="20"/>
                    </a:cubicBezTo>
                    <a:close/>
                    <a:moveTo>
                      <a:pt x="138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4" y="0"/>
                      <a:pt x="148" y="4"/>
                      <a:pt x="148" y="10"/>
                    </a:cubicBezTo>
                    <a:cubicBezTo>
                      <a:pt x="148" y="16"/>
                      <a:pt x="144" y="20"/>
                      <a:pt x="138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2172950" y="5676900"/>
                <a:ext cx="134938" cy="31750"/>
              </a:xfrm>
              <a:custGeom>
                <a:avLst/>
                <a:gdLst>
                  <a:gd name="T0" fmla="*/ 74 w 84"/>
                  <a:gd name="T1" fmla="*/ 20 h 20"/>
                  <a:gd name="T2" fmla="*/ 10 w 84"/>
                  <a:gd name="T3" fmla="*/ 20 h 20"/>
                  <a:gd name="T4" fmla="*/ 0 w 84"/>
                  <a:gd name="T5" fmla="*/ 10 h 20"/>
                  <a:gd name="T6" fmla="*/ 10 w 84"/>
                  <a:gd name="T7" fmla="*/ 0 h 20"/>
                  <a:gd name="T8" fmla="*/ 74 w 84"/>
                  <a:gd name="T9" fmla="*/ 0 h 20"/>
                  <a:gd name="T10" fmla="*/ 84 w 84"/>
                  <a:gd name="T11" fmla="*/ 10 h 20"/>
                  <a:gd name="T12" fmla="*/ 74 w 84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20">
                    <a:moveTo>
                      <a:pt x="74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80" y="0"/>
                      <a:pt x="84" y="4"/>
                      <a:pt x="84" y="10"/>
                    </a:cubicBezTo>
                    <a:cubicBezTo>
                      <a:pt x="84" y="16"/>
                      <a:pt x="80" y="20"/>
                      <a:pt x="74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234424" y="2656910"/>
            <a:ext cx="491759" cy="713354"/>
            <a:chOff x="2682876" y="1790701"/>
            <a:chExt cx="514350" cy="746125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94261" y="3835627"/>
            <a:ext cx="491762" cy="713354"/>
            <a:chOff x="2958860" y="1790701"/>
            <a:chExt cx="514353" cy="746125"/>
          </a:xfrm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958860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216036" y="1790701"/>
              <a:ext cx="257177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022360" y="1855788"/>
              <a:ext cx="387350" cy="382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968865" y="3218091"/>
            <a:ext cx="491759" cy="713354"/>
            <a:chOff x="2682876" y="1790701"/>
            <a:chExt cx="514350" cy="746125"/>
          </a:xfrm>
        </p:grpSpPr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016590" y="3982844"/>
            <a:ext cx="491759" cy="713354"/>
            <a:chOff x="2682876" y="1790701"/>
            <a:chExt cx="514350" cy="746125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321275" y="4930208"/>
            <a:ext cx="491759" cy="713354"/>
            <a:chOff x="2682876" y="1790701"/>
            <a:chExt cx="514350" cy="746125"/>
          </a:xfrm>
        </p:grpSpPr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07100" y="1443382"/>
            <a:ext cx="2788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848 veículos de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diferentes modelos e idades</a:t>
            </a:r>
            <a:endParaRPr lang="id-ID" sz="24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52721" y="2395137"/>
            <a:ext cx="2682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Sem uso 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de TI</a:t>
            </a:r>
            <a:endParaRPr lang="id-ID" sz="24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228271" y="2672000"/>
            <a:ext cx="2251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Motoristas do quadro e terceirizados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406411" y="2982192"/>
            <a:ext cx="2099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Gestão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dispendiosa</a:t>
            </a:r>
            <a:endParaRPr lang="id-ID" sz="2400" b="1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739825" y="4073698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Custo/Km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US$ 2,38</a:t>
            </a:r>
            <a:endParaRPr lang="id-ID" sz="2400" b="1" dirty="0">
              <a:solidFill>
                <a:srgbClr val="FFFFFF"/>
              </a:solidFill>
              <a:latin typeface="Lato"/>
            </a:endParaRPr>
          </a:p>
        </p:txBody>
      </p:sp>
      <p:grpSp>
        <p:nvGrpSpPr>
          <p:cNvPr id="120" name="Group 46"/>
          <p:cNvGrpSpPr/>
          <p:nvPr/>
        </p:nvGrpSpPr>
        <p:grpSpPr>
          <a:xfrm>
            <a:off x="11194893" y="4948138"/>
            <a:ext cx="491759" cy="713354"/>
            <a:chOff x="2682876" y="1790701"/>
            <a:chExt cx="514350" cy="746125"/>
          </a:xfrm>
        </p:grpSpPr>
        <p:sp>
          <p:nvSpPr>
            <p:cNvPr id="121" name="Freeform 47"/>
            <p:cNvSpPr>
              <a:spLocks/>
            </p:cNvSpPr>
            <p:nvPr/>
          </p:nvSpPr>
          <p:spPr bwMode="auto">
            <a:xfrm>
              <a:off x="2682876" y="1790701"/>
              <a:ext cx="514350" cy="746125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48"/>
            <p:cNvSpPr>
              <a:spLocks/>
            </p:cNvSpPr>
            <p:nvPr/>
          </p:nvSpPr>
          <p:spPr bwMode="auto">
            <a:xfrm>
              <a:off x="2940051" y="1790701"/>
              <a:ext cx="257175" cy="746125"/>
            </a:xfrm>
            <a:custGeom>
              <a:avLst/>
              <a:gdLst>
                <a:gd name="T0" fmla="*/ 0 w 149"/>
                <a:gd name="T1" fmla="*/ 0 h 435"/>
                <a:gd name="T2" fmla="*/ 0 w 149"/>
                <a:gd name="T3" fmla="*/ 435 h 435"/>
                <a:gd name="T4" fmla="*/ 149 w 149"/>
                <a:gd name="T5" fmla="*/ 149 h 435"/>
                <a:gd name="T6" fmla="*/ 0 w 149"/>
                <a:gd name="T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435">
                  <a:moveTo>
                    <a:pt x="0" y="0"/>
                  </a:moveTo>
                  <a:cubicBezTo>
                    <a:pt x="0" y="435"/>
                    <a:pt x="0" y="435"/>
                    <a:pt x="0" y="435"/>
                  </a:cubicBezTo>
                  <a:cubicBezTo>
                    <a:pt x="0" y="435"/>
                    <a:pt x="149" y="268"/>
                    <a:pt x="149" y="149"/>
                  </a:cubicBezTo>
                  <a:cubicBezTo>
                    <a:pt x="149" y="67"/>
                    <a:pt x="82" y="0"/>
                    <a:pt x="0" y="0"/>
                  </a:cubicBez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Oval 49"/>
            <p:cNvSpPr>
              <a:spLocks noChangeArrowheads="1"/>
            </p:cNvSpPr>
            <p:nvPr/>
          </p:nvSpPr>
          <p:spPr bwMode="auto">
            <a:xfrm>
              <a:off x="2746376" y="1855788"/>
              <a:ext cx="387350" cy="38258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4" name="TextBox 109"/>
          <p:cNvSpPr txBox="1"/>
          <p:nvPr/>
        </p:nvSpPr>
        <p:spPr>
          <a:xfrm>
            <a:off x="10827444" y="4091628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Sem</a:t>
            </a:r>
          </a:p>
          <a:p>
            <a:pPr algn="ctr"/>
            <a:r>
              <a:rPr lang="pt-BR" sz="2400" b="1" dirty="0">
                <a:solidFill>
                  <a:srgbClr val="FFFFFF"/>
                </a:solidFill>
                <a:latin typeface="Lato"/>
              </a:rPr>
              <a:t>padrão</a:t>
            </a:r>
            <a:endParaRPr lang="id-ID" sz="2400" b="1" dirty="0">
              <a:solidFill>
                <a:srgbClr val="FFFFFF"/>
              </a:solidFill>
              <a:latin typeface="Lato"/>
            </a:endParaRPr>
          </a:p>
        </p:txBody>
      </p:sp>
      <p:cxnSp>
        <p:nvCxnSpPr>
          <p:cNvPr id="103" name="Conector reto 102"/>
          <p:cNvCxnSpPr/>
          <p:nvPr/>
        </p:nvCxnSpPr>
        <p:spPr>
          <a:xfrm>
            <a:off x="434149" y="772798"/>
            <a:ext cx="1134698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aixaDeTexto 3"/>
          <p:cNvSpPr txBox="1"/>
          <p:nvPr/>
        </p:nvSpPr>
        <p:spPr>
          <a:xfrm>
            <a:off x="334296" y="208881"/>
            <a:ext cx="1001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err="1">
                <a:solidFill>
                  <a:schemeClr val="bg1"/>
                </a:solidFill>
              </a:rPr>
              <a:t>TaxiGov</a:t>
            </a:r>
            <a:r>
              <a:rPr lang="pt-BR" sz="3200" b="1" dirty="0">
                <a:solidFill>
                  <a:schemeClr val="bg1"/>
                </a:solidFill>
              </a:rPr>
              <a:t> - Antes</a:t>
            </a:r>
          </a:p>
        </p:txBody>
      </p:sp>
      <p:grpSp>
        <p:nvGrpSpPr>
          <p:cNvPr id="106" name="Grupo 105"/>
          <p:cNvGrpSpPr/>
          <p:nvPr/>
        </p:nvGrpSpPr>
        <p:grpSpPr>
          <a:xfrm>
            <a:off x="9680956" y="308899"/>
            <a:ext cx="2048154" cy="3044811"/>
            <a:chOff x="6823210" y="673225"/>
            <a:chExt cx="5063990" cy="6604634"/>
          </a:xfrm>
        </p:grpSpPr>
        <p:pic>
          <p:nvPicPr>
            <p:cNvPr id="10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23210" y="673225"/>
              <a:ext cx="5063990" cy="6604634"/>
            </a:xfrm>
            <a:prstGeom prst="rect">
              <a:avLst/>
            </a:prstGeom>
          </p:spPr>
        </p:pic>
        <p:pic>
          <p:nvPicPr>
            <p:cNvPr id="109" name="Imagem 10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4425" y="2094792"/>
              <a:ext cx="1932041" cy="1985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3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100" grpId="0"/>
          <p:bldP spid="102" grpId="0"/>
          <p:bldP spid="104" grpId="0"/>
          <p:bldP spid="108" grpId="0"/>
          <p:bldP spid="110" grpId="0"/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75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100" grpId="0"/>
          <p:bldP spid="102" grpId="0"/>
          <p:bldP spid="104" grpId="0"/>
          <p:bldP spid="108" grpId="0"/>
          <p:bldP spid="110" grpId="0"/>
          <p:bldP spid="12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983"/>
            <a:ext cx="12199370" cy="8658729"/>
          </a:xfrm>
        </p:spPr>
      </p:pic>
      <p:sp>
        <p:nvSpPr>
          <p:cNvPr id="45" name="Rectangle 6"/>
          <p:cNvSpPr/>
          <p:nvPr/>
        </p:nvSpPr>
        <p:spPr>
          <a:xfrm>
            <a:off x="-71718" y="-327983"/>
            <a:ext cx="12271088" cy="865872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3F3F3F"/>
              </a:solidFill>
            </a:endParaRPr>
          </a:p>
        </p:txBody>
      </p:sp>
      <p:sp>
        <p:nvSpPr>
          <p:cNvPr id="46" name="Oval 15"/>
          <p:cNvSpPr/>
          <p:nvPr/>
        </p:nvSpPr>
        <p:spPr>
          <a:xfrm>
            <a:off x="1858510" y="672426"/>
            <a:ext cx="2510645" cy="2510645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rgbClr val="3F3F3F"/>
              </a:solidFill>
            </a:endParaRPr>
          </a:p>
        </p:txBody>
      </p:sp>
      <p:sp>
        <p:nvSpPr>
          <p:cNvPr id="47" name="Oval 16"/>
          <p:cNvSpPr/>
          <p:nvPr/>
        </p:nvSpPr>
        <p:spPr>
          <a:xfrm>
            <a:off x="1628982" y="442898"/>
            <a:ext cx="2969700" cy="2969700"/>
          </a:xfrm>
          <a:prstGeom prst="ellipse">
            <a:avLst/>
          </a:prstGeom>
          <a:noFill/>
          <a:ln w="19050" cap="rnd" cmpd="sng">
            <a:solidFill>
              <a:schemeClr val="bg2">
                <a:alpha val="8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rgbClr val="3F3F3F"/>
              </a:solidFill>
            </a:endParaRPr>
          </a:p>
        </p:txBody>
      </p:sp>
      <p:sp>
        <p:nvSpPr>
          <p:cNvPr id="48" name="Oval 18"/>
          <p:cNvSpPr/>
          <p:nvPr/>
        </p:nvSpPr>
        <p:spPr>
          <a:xfrm>
            <a:off x="4208286" y="2598387"/>
            <a:ext cx="2940017" cy="2940019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9" name="Oval 20"/>
          <p:cNvSpPr/>
          <p:nvPr/>
        </p:nvSpPr>
        <p:spPr>
          <a:xfrm>
            <a:off x="7619586" y="3989562"/>
            <a:ext cx="2514747" cy="2514749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0" name="Oval 21"/>
          <p:cNvSpPr/>
          <p:nvPr/>
        </p:nvSpPr>
        <p:spPr>
          <a:xfrm>
            <a:off x="3817505" y="2220239"/>
            <a:ext cx="3696315" cy="3696315"/>
          </a:xfrm>
          <a:prstGeom prst="ellipse">
            <a:avLst/>
          </a:prstGeom>
          <a:noFill/>
          <a:ln w="19050" cap="rnd" cmpd="sng">
            <a:solidFill>
              <a:schemeClr val="bg2">
                <a:alpha val="8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1" name="Oval 22"/>
          <p:cNvSpPr/>
          <p:nvPr/>
        </p:nvSpPr>
        <p:spPr>
          <a:xfrm>
            <a:off x="7327962" y="3697939"/>
            <a:ext cx="3097994" cy="3097995"/>
          </a:xfrm>
          <a:prstGeom prst="ellipse">
            <a:avLst/>
          </a:prstGeom>
          <a:noFill/>
          <a:ln w="19050" cap="rnd" cmpd="sng">
            <a:solidFill>
              <a:schemeClr val="bg2">
                <a:alpha val="8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dirty="0">
              <a:solidFill>
                <a:srgbClr val="3F3F3F"/>
              </a:solidFill>
            </a:endParaRPr>
          </a:p>
        </p:txBody>
      </p:sp>
      <p:sp>
        <p:nvSpPr>
          <p:cNvPr id="52" name="Oval 24"/>
          <p:cNvSpPr/>
          <p:nvPr/>
        </p:nvSpPr>
        <p:spPr>
          <a:xfrm>
            <a:off x="7045614" y="733009"/>
            <a:ext cx="2365271" cy="2365272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rgbClr val="3F3F3F"/>
              </a:solidFill>
            </a:endParaRPr>
          </a:p>
        </p:txBody>
      </p:sp>
      <p:sp>
        <p:nvSpPr>
          <p:cNvPr id="53" name="Oval 25"/>
          <p:cNvSpPr/>
          <p:nvPr/>
        </p:nvSpPr>
        <p:spPr>
          <a:xfrm>
            <a:off x="6723676" y="411071"/>
            <a:ext cx="3009147" cy="3009147"/>
          </a:xfrm>
          <a:prstGeom prst="ellipse">
            <a:avLst/>
          </a:prstGeom>
          <a:noFill/>
          <a:ln w="19050" cap="rnd" cmpd="sng">
            <a:solidFill>
              <a:schemeClr val="bg2">
                <a:alpha val="8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rgbClr val="3F3F3F"/>
              </a:solidFill>
            </a:endParaRPr>
          </a:p>
        </p:txBody>
      </p:sp>
      <p:sp>
        <p:nvSpPr>
          <p:cNvPr id="54" name="Oval 19"/>
          <p:cNvSpPr/>
          <p:nvPr/>
        </p:nvSpPr>
        <p:spPr>
          <a:xfrm>
            <a:off x="1535494" y="4115682"/>
            <a:ext cx="2308556" cy="2308556"/>
          </a:xfrm>
          <a:prstGeom prst="ellipse">
            <a:avLst/>
          </a:prstGeom>
          <a:solidFill>
            <a:schemeClr val="bg2">
              <a:alpha val="50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5" name="Oval 26"/>
          <p:cNvSpPr/>
          <p:nvPr/>
        </p:nvSpPr>
        <p:spPr>
          <a:xfrm>
            <a:off x="1341932" y="3922120"/>
            <a:ext cx="2695680" cy="2695680"/>
          </a:xfrm>
          <a:prstGeom prst="ellipse">
            <a:avLst/>
          </a:prstGeom>
          <a:noFill/>
          <a:ln w="19050" cap="rnd" cmpd="sng">
            <a:solidFill>
              <a:schemeClr val="bg2">
                <a:alpha val="8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>
              <a:solidFill>
                <a:srgbClr val="3F3F3F"/>
              </a:solidFill>
            </a:endParaRPr>
          </a:p>
        </p:txBody>
      </p:sp>
      <p:grpSp>
        <p:nvGrpSpPr>
          <p:cNvPr id="56" name="Group 67"/>
          <p:cNvGrpSpPr/>
          <p:nvPr/>
        </p:nvGrpSpPr>
        <p:grpSpPr>
          <a:xfrm>
            <a:off x="3809793" y="4591679"/>
            <a:ext cx="269758" cy="269758"/>
            <a:chOff x="3963132" y="4370480"/>
            <a:chExt cx="386767" cy="386767"/>
          </a:xfrm>
        </p:grpSpPr>
        <p:sp>
          <p:nvSpPr>
            <p:cNvPr id="57" name="Oval 36"/>
            <p:cNvSpPr/>
            <p:nvPr/>
          </p:nvSpPr>
          <p:spPr>
            <a:xfrm>
              <a:off x="4051637" y="4458985"/>
              <a:ext cx="209756" cy="209756"/>
            </a:xfrm>
            <a:prstGeom prst="ellipse">
              <a:avLst/>
            </a:pr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58" name="Oval 37"/>
            <p:cNvSpPr/>
            <p:nvPr/>
          </p:nvSpPr>
          <p:spPr>
            <a:xfrm>
              <a:off x="3963132" y="4370480"/>
              <a:ext cx="386767" cy="386767"/>
            </a:xfrm>
            <a:prstGeom prst="ellipse">
              <a:avLst/>
            </a:prstGeom>
            <a:noFill/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68"/>
          <p:cNvGrpSpPr/>
          <p:nvPr/>
        </p:nvGrpSpPr>
        <p:grpSpPr>
          <a:xfrm>
            <a:off x="4085634" y="2664882"/>
            <a:ext cx="386767" cy="386767"/>
            <a:chOff x="3963132" y="4370480"/>
            <a:chExt cx="386767" cy="386767"/>
          </a:xfrm>
        </p:grpSpPr>
        <p:sp>
          <p:nvSpPr>
            <p:cNvPr id="60" name="Oval 69"/>
            <p:cNvSpPr/>
            <p:nvPr/>
          </p:nvSpPr>
          <p:spPr>
            <a:xfrm>
              <a:off x="4051637" y="4458985"/>
              <a:ext cx="209756" cy="209756"/>
            </a:xfrm>
            <a:prstGeom prst="ellipse">
              <a:avLst/>
            </a:pr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1" name="Oval 70"/>
            <p:cNvSpPr/>
            <p:nvPr/>
          </p:nvSpPr>
          <p:spPr>
            <a:xfrm>
              <a:off x="3963132" y="4370480"/>
              <a:ext cx="386767" cy="386767"/>
            </a:xfrm>
            <a:prstGeom prst="ellipse">
              <a:avLst/>
            </a:prstGeom>
            <a:noFill/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71"/>
          <p:cNvGrpSpPr/>
          <p:nvPr/>
        </p:nvGrpSpPr>
        <p:grpSpPr>
          <a:xfrm>
            <a:off x="6944928" y="2725392"/>
            <a:ext cx="302176" cy="302176"/>
            <a:chOff x="3963132" y="4370480"/>
            <a:chExt cx="386767" cy="386767"/>
          </a:xfrm>
        </p:grpSpPr>
        <p:sp>
          <p:nvSpPr>
            <p:cNvPr id="63" name="Oval 72"/>
            <p:cNvSpPr/>
            <p:nvPr/>
          </p:nvSpPr>
          <p:spPr>
            <a:xfrm>
              <a:off x="4051637" y="4458985"/>
              <a:ext cx="209756" cy="209756"/>
            </a:xfrm>
            <a:prstGeom prst="ellipse">
              <a:avLst/>
            </a:pr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4" name="Oval 73"/>
            <p:cNvSpPr/>
            <p:nvPr/>
          </p:nvSpPr>
          <p:spPr>
            <a:xfrm>
              <a:off x="3963132" y="4370480"/>
              <a:ext cx="386767" cy="386767"/>
            </a:xfrm>
            <a:prstGeom prst="ellipse">
              <a:avLst/>
            </a:prstGeom>
            <a:noFill/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74"/>
          <p:cNvGrpSpPr/>
          <p:nvPr/>
        </p:nvGrpSpPr>
        <p:grpSpPr>
          <a:xfrm>
            <a:off x="7204180" y="4587489"/>
            <a:ext cx="386767" cy="386767"/>
            <a:chOff x="3963132" y="4370480"/>
            <a:chExt cx="386767" cy="386767"/>
          </a:xfrm>
        </p:grpSpPr>
        <p:sp>
          <p:nvSpPr>
            <p:cNvPr id="66" name="Oval 75"/>
            <p:cNvSpPr/>
            <p:nvPr/>
          </p:nvSpPr>
          <p:spPr>
            <a:xfrm>
              <a:off x="4051637" y="4458985"/>
              <a:ext cx="209756" cy="209756"/>
            </a:xfrm>
            <a:prstGeom prst="ellipse">
              <a:avLst/>
            </a:prstGeom>
            <a:solidFill>
              <a:schemeClr val="bg2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  <p:sp>
          <p:nvSpPr>
            <p:cNvPr id="67" name="Oval 76"/>
            <p:cNvSpPr/>
            <p:nvPr/>
          </p:nvSpPr>
          <p:spPr>
            <a:xfrm>
              <a:off x="3963132" y="4370480"/>
              <a:ext cx="386767" cy="386767"/>
            </a:xfrm>
            <a:prstGeom prst="ellipse">
              <a:avLst/>
            </a:prstGeom>
            <a:noFill/>
            <a:ln w="12700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</a:endParaRPr>
            </a:p>
          </p:txBody>
        </p:sp>
      </p:grpSp>
      <p:sp>
        <p:nvSpPr>
          <p:cNvPr id="78" name="TextBox 79"/>
          <p:cNvSpPr txBox="1"/>
          <p:nvPr/>
        </p:nvSpPr>
        <p:spPr>
          <a:xfrm>
            <a:off x="4470274" y="3900115"/>
            <a:ext cx="24160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Lato"/>
              </a:rPr>
              <a:t>Gestão Total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Lato"/>
              </a:rPr>
              <a:t>100% de informação</a:t>
            </a:r>
            <a:endParaRPr lang="id-ID" b="1" dirty="0">
              <a:solidFill>
                <a:schemeClr val="bg1"/>
              </a:solidFill>
              <a:latin typeface="Lato"/>
            </a:endParaRPr>
          </a:p>
        </p:txBody>
      </p:sp>
      <p:grpSp>
        <p:nvGrpSpPr>
          <p:cNvPr id="85" name="Group 80"/>
          <p:cNvGrpSpPr/>
          <p:nvPr/>
        </p:nvGrpSpPr>
        <p:grpSpPr>
          <a:xfrm>
            <a:off x="5268800" y="2963143"/>
            <a:ext cx="845989" cy="845991"/>
            <a:chOff x="11682413" y="1660525"/>
            <a:chExt cx="430212" cy="430213"/>
          </a:xfrm>
          <a:solidFill>
            <a:schemeClr val="accent1">
              <a:lumMod val="75000"/>
            </a:schemeClr>
          </a:solidFill>
        </p:grpSpPr>
        <p:sp>
          <p:nvSpPr>
            <p:cNvPr id="86" name="Freeform 11"/>
            <p:cNvSpPr>
              <a:spLocks noEditPoints="1"/>
            </p:cNvSpPr>
            <p:nvPr/>
          </p:nvSpPr>
          <p:spPr bwMode="auto">
            <a:xfrm>
              <a:off x="11682413" y="1660525"/>
              <a:ext cx="430212" cy="430213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89" name="Freeform 12"/>
            <p:cNvSpPr>
              <a:spLocks noEditPoints="1"/>
            </p:cNvSpPr>
            <p:nvPr/>
          </p:nvSpPr>
          <p:spPr bwMode="auto">
            <a:xfrm>
              <a:off x="11798300" y="1776413"/>
              <a:ext cx="200025" cy="200025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92" name="Freeform 13"/>
            <p:cNvSpPr>
              <a:spLocks noEditPoints="1"/>
            </p:cNvSpPr>
            <p:nvPr/>
          </p:nvSpPr>
          <p:spPr bwMode="auto">
            <a:xfrm>
              <a:off x="11844338" y="1822450"/>
              <a:ext cx="107950" cy="107950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93" name="Title 47"/>
          <p:cNvSpPr txBox="1">
            <a:spLocks/>
          </p:cNvSpPr>
          <p:nvPr/>
        </p:nvSpPr>
        <p:spPr>
          <a:xfrm>
            <a:off x="1662045" y="1203569"/>
            <a:ext cx="3048104" cy="13505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t-BR" sz="200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economia</a:t>
            </a:r>
            <a:endParaRPr lang="id-ID" sz="80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ID" sz="80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62%</a:t>
            </a:r>
            <a:endParaRPr lang="en-US" sz="80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0" name="Title 20"/>
          <p:cNvSpPr txBox="1">
            <a:spLocks/>
          </p:cNvSpPr>
          <p:nvPr/>
        </p:nvSpPr>
        <p:spPr>
          <a:xfrm>
            <a:off x="7257999" y="1950151"/>
            <a:ext cx="1940500" cy="923330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  <a:latin typeface="Lato"/>
                <a:cs typeface="Lato Regular"/>
              </a:rPr>
              <a:t>36 </a:t>
            </a:r>
            <a:r>
              <a:rPr lang="pt-BR" sz="2000" dirty="0">
                <a:solidFill>
                  <a:schemeClr val="bg1"/>
                </a:solidFill>
                <a:latin typeface="Lato"/>
                <a:cs typeface="Lato Regular"/>
              </a:rPr>
              <a:t>voltas na Terra</a:t>
            </a:r>
            <a:endParaRPr lang="en-US" sz="2000" dirty="0">
              <a:solidFill>
                <a:schemeClr val="bg1"/>
              </a:solidFill>
              <a:latin typeface="Lato"/>
              <a:cs typeface="Lato Regular"/>
            </a:endParaRPr>
          </a:p>
        </p:txBody>
      </p:sp>
      <p:sp>
        <p:nvSpPr>
          <p:cNvPr id="101" name="Title 47"/>
          <p:cNvSpPr txBox="1">
            <a:spLocks/>
          </p:cNvSpPr>
          <p:nvPr/>
        </p:nvSpPr>
        <p:spPr>
          <a:xfrm>
            <a:off x="7045799" y="3821047"/>
            <a:ext cx="3578665" cy="135056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endParaRPr lang="id-ID" sz="80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ID" sz="66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14</a:t>
            </a:r>
            <a:r>
              <a:rPr lang="en-ID" sz="3600" b="1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mil</a:t>
            </a:r>
          </a:p>
          <a:p>
            <a:pPr algn="ctr">
              <a:lnSpc>
                <a:spcPct val="100000"/>
              </a:lnSpc>
            </a:pPr>
            <a:r>
              <a:rPr lang="en-ID" sz="2400" b="1" dirty="0" err="1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clientes</a:t>
            </a:r>
            <a:endParaRPr lang="en-ID" sz="4800" b="1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02" name="Freeform 57"/>
          <p:cNvSpPr>
            <a:spLocks noEditPoints="1"/>
          </p:cNvSpPr>
          <p:nvPr/>
        </p:nvSpPr>
        <p:spPr bwMode="auto">
          <a:xfrm>
            <a:off x="7731346" y="1119055"/>
            <a:ext cx="955730" cy="755363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97"/>
          <p:cNvSpPr txBox="1"/>
          <p:nvPr/>
        </p:nvSpPr>
        <p:spPr>
          <a:xfrm>
            <a:off x="1676193" y="5292884"/>
            <a:ext cx="202715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Lato"/>
              </a:rPr>
              <a:t>Avaliação clientes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Lato"/>
              </a:rPr>
              <a:t>4,98</a:t>
            </a:r>
          </a:p>
          <a:p>
            <a:pPr algn="ctr"/>
            <a:endParaRPr lang="id-ID" dirty="0">
              <a:solidFill>
                <a:schemeClr val="bg1"/>
              </a:solidFill>
              <a:latin typeface="Lato"/>
            </a:endParaRPr>
          </a:p>
        </p:txBody>
      </p:sp>
      <p:sp>
        <p:nvSpPr>
          <p:cNvPr id="104" name="Freeform 47"/>
          <p:cNvSpPr>
            <a:spLocks noEditPoints="1"/>
          </p:cNvSpPr>
          <p:nvPr/>
        </p:nvSpPr>
        <p:spPr bwMode="auto">
          <a:xfrm>
            <a:off x="2374154" y="4527171"/>
            <a:ext cx="631237" cy="673414"/>
          </a:xfrm>
          <a:custGeom>
            <a:avLst/>
            <a:gdLst>
              <a:gd name="T0" fmla="*/ 34 w 190"/>
              <a:gd name="T1" fmla="*/ 145 h 202"/>
              <a:gd name="T2" fmla="*/ 78 w 190"/>
              <a:gd name="T3" fmla="*/ 30 h 202"/>
              <a:gd name="T4" fmla="*/ 181 w 190"/>
              <a:gd name="T5" fmla="*/ 60 h 202"/>
              <a:gd name="T6" fmla="*/ 127 w 190"/>
              <a:gd name="T7" fmla="*/ 109 h 202"/>
              <a:gd name="T8" fmla="*/ 69 w 190"/>
              <a:gd name="T9" fmla="*/ 39 h 202"/>
              <a:gd name="T10" fmla="*/ 78 w 190"/>
              <a:gd name="T11" fmla="*/ 47 h 202"/>
              <a:gd name="T12" fmla="*/ 127 w 190"/>
              <a:gd name="T13" fmla="*/ 103 h 202"/>
              <a:gd name="T14" fmla="*/ 173 w 190"/>
              <a:gd name="T15" fmla="*/ 75 h 202"/>
              <a:gd name="T16" fmla="*/ 177 w 190"/>
              <a:gd name="T17" fmla="*/ 65 h 202"/>
              <a:gd name="T18" fmla="*/ 175 w 190"/>
              <a:gd name="T19" fmla="*/ 69 h 202"/>
              <a:gd name="T20" fmla="*/ 78 w 190"/>
              <a:gd name="T21" fmla="*/ 44 h 202"/>
              <a:gd name="T22" fmla="*/ 79 w 190"/>
              <a:gd name="T23" fmla="*/ 36 h 202"/>
              <a:gd name="T24" fmla="*/ 76 w 190"/>
              <a:gd name="T25" fmla="*/ 46 h 202"/>
              <a:gd name="T26" fmla="*/ 96 w 190"/>
              <a:gd name="T27" fmla="*/ 64 h 202"/>
              <a:gd name="T28" fmla="*/ 143 w 190"/>
              <a:gd name="T29" fmla="*/ 187 h 202"/>
              <a:gd name="T30" fmla="*/ 190 w 190"/>
              <a:gd name="T31" fmla="*/ 185 h 202"/>
              <a:gd name="T32" fmla="*/ 121 w 190"/>
              <a:gd name="T33" fmla="*/ 197 h 202"/>
              <a:gd name="T34" fmla="*/ 93 w 190"/>
              <a:gd name="T35" fmla="*/ 173 h 202"/>
              <a:gd name="T36" fmla="*/ 87 w 190"/>
              <a:gd name="T37" fmla="*/ 150 h 202"/>
              <a:gd name="T38" fmla="*/ 127 w 190"/>
              <a:gd name="T39" fmla="*/ 113 h 202"/>
              <a:gd name="T40" fmla="*/ 189 w 190"/>
              <a:gd name="T41" fmla="*/ 142 h 202"/>
              <a:gd name="T42" fmla="*/ 190 w 190"/>
              <a:gd name="T43" fmla="*/ 185 h 202"/>
              <a:gd name="T44" fmla="*/ 179 w 190"/>
              <a:gd name="T45" fmla="*/ 139 h 202"/>
              <a:gd name="T46" fmla="*/ 180 w 190"/>
              <a:gd name="T47" fmla="*/ 143 h 202"/>
              <a:gd name="T48" fmla="*/ 92 w 190"/>
              <a:gd name="T49" fmla="*/ 159 h 202"/>
              <a:gd name="T50" fmla="*/ 89 w 190"/>
              <a:gd name="T51" fmla="*/ 160 h 202"/>
              <a:gd name="T52" fmla="*/ 94 w 190"/>
              <a:gd name="T53" fmla="*/ 164 h 202"/>
              <a:gd name="T54" fmla="*/ 136 w 190"/>
              <a:gd name="T55" fmla="*/ 194 h 202"/>
              <a:gd name="T56" fmla="*/ 179 w 190"/>
              <a:gd name="T57" fmla="*/ 148 h 202"/>
              <a:gd name="T58" fmla="*/ 183 w 190"/>
              <a:gd name="T59" fmla="*/ 143 h 202"/>
              <a:gd name="T60" fmla="*/ 52 w 190"/>
              <a:gd name="T61" fmla="*/ 165 h 202"/>
              <a:gd name="T62" fmla="*/ 12 w 190"/>
              <a:gd name="T63" fmla="*/ 140 h 202"/>
              <a:gd name="T64" fmla="*/ 7 w 190"/>
              <a:gd name="T65" fmla="*/ 137 h 202"/>
              <a:gd name="T66" fmla="*/ 8 w 190"/>
              <a:gd name="T67" fmla="*/ 132 h 202"/>
              <a:gd name="T68" fmla="*/ 11 w 190"/>
              <a:gd name="T69" fmla="*/ 139 h 202"/>
              <a:gd name="T70" fmla="*/ 95 w 190"/>
              <a:gd name="T71" fmla="*/ 109 h 202"/>
              <a:gd name="T72" fmla="*/ 98 w 190"/>
              <a:gd name="T73" fmla="*/ 109 h 202"/>
              <a:gd name="T74" fmla="*/ 95 w 190"/>
              <a:gd name="T75" fmla="*/ 115 h 202"/>
              <a:gd name="T76" fmla="*/ 104 w 190"/>
              <a:gd name="T77" fmla="*/ 109 h 202"/>
              <a:gd name="T78" fmla="*/ 52 w 190"/>
              <a:gd name="T79" fmla="*/ 73 h 202"/>
              <a:gd name="T80" fmla="*/ 2 w 190"/>
              <a:gd name="T81" fmla="*/ 129 h 202"/>
              <a:gd name="T82" fmla="*/ 52 w 190"/>
              <a:gd name="T83" fmla="*/ 171 h 202"/>
              <a:gd name="T84" fmla="*/ 79 w 190"/>
              <a:gd name="T85" fmla="*/ 16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0" h="202">
                <a:moveTo>
                  <a:pt x="80" y="130"/>
                </a:moveTo>
                <a:cubicBezTo>
                  <a:pt x="83" y="141"/>
                  <a:pt x="76" y="153"/>
                  <a:pt x="63" y="157"/>
                </a:cubicBezTo>
                <a:cubicBezTo>
                  <a:pt x="50" y="161"/>
                  <a:pt x="37" y="155"/>
                  <a:pt x="34" y="145"/>
                </a:cubicBezTo>
                <a:lnTo>
                  <a:pt x="80" y="130"/>
                </a:lnTo>
                <a:close/>
                <a:moveTo>
                  <a:pt x="69" y="39"/>
                </a:moveTo>
                <a:cubicBezTo>
                  <a:pt x="70" y="34"/>
                  <a:pt x="74" y="30"/>
                  <a:pt x="78" y="30"/>
                </a:cubicBezTo>
                <a:cubicBezTo>
                  <a:pt x="88" y="12"/>
                  <a:pt x="106" y="0"/>
                  <a:pt x="126" y="0"/>
                </a:cubicBezTo>
                <a:cubicBezTo>
                  <a:pt x="132" y="0"/>
                  <a:pt x="137" y="1"/>
                  <a:pt x="142" y="3"/>
                </a:cubicBezTo>
                <a:cubicBezTo>
                  <a:pt x="167" y="10"/>
                  <a:pt x="183" y="34"/>
                  <a:pt x="181" y="60"/>
                </a:cubicBezTo>
                <a:cubicBezTo>
                  <a:pt x="184" y="62"/>
                  <a:pt x="185" y="67"/>
                  <a:pt x="184" y="72"/>
                </a:cubicBezTo>
                <a:cubicBezTo>
                  <a:pt x="182" y="78"/>
                  <a:pt x="178" y="81"/>
                  <a:pt x="174" y="81"/>
                </a:cubicBezTo>
                <a:cubicBezTo>
                  <a:pt x="164" y="98"/>
                  <a:pt x="146" y="109"/>
                  <a:pt x="127" y="109"/>
                </a:cubicBezTo>
                <a:cubicBezTo>
                  <a:pt x="121" y="109"/>
                  <a:pt x="116" y="108"/>
                  <a:pt x="111" y="107"/>
                </a:cubicBezTo>
                <a:cubicBezTo>
                  <a:pt x="87" y="100"/>
                  <a:pt x="71" y="77"/>
                  <a:pt x="72" y="51"/>
                </a:cubicBezTo>
                <a:cubicBezTo>
                  <a:pt x="69" y="49"/>
                  <a:pt x="67" y="44"/>
                  <a:pt x="69" y="39"/>
                </a:cubicBezTo>
                <a:close/>
                <a:moveTo>
                  <a:pt x="76" y="46"/>
                </a:moveTo>
                <a:cubicBezTo>
                  <a:pt x="76" y="46"/>
                  <a:pt x="76" y="46"/>
                  <a:pt x="76" y="46"/>
                </a:cubicBezTo>
                <a:cubicBezTo>
                  <a:pt x="77" y="46"/>
                  <a:pt x="78" y="46"/>
                  <a:pt x="78" y="47"/>
                </a:cubicBezTo>
                <a:cubicBezTo>
                  <a:pt x="78" y="47"/>
                  <a:pt x="79" y="48"/>
                  <a:pt x="79" y="49"/>
                </a:cubicBezTo>
                <a:cubicBezTo>
                  <a:pt x="76" y="72"/>
                  <a:pt x="90" y="94"/>
                  <a:pt x="113" y="101"/>
                </a:cubicBezTo>
                <a:cubicBezTo>
                  <a:pt x="117" y="102"/>
                  <a:pt x="122" y="103"/>
                  <a:pt x="127" y="103"/>
                </a:cubicBezTo>
                <a:cubicBezTo>
                  <a:pt x="145" y="103"/>
                  <a:pt x="162" y="92"/>
                  <a:pt x="170" y="75"/>
                </a:cubicBezTo>
                <a:cubicBezTo>
                  <a:pt x="170" y="75"/>
                  <a:pt x="171" y="74"/>
                  <a:pt x="171" y="74"/>
                </a:cubicBezTo>
                <a:cubicBezTo>
                  <a:pt x="172" y="74"/>
                  <a:pt x="173" y="74"/>
                  <a:pt x="173" y="75"/>
                </a:cubicBezTo>
                <a:cubicBezTo>
                  <a:pt x="173" y="75"/>
                  <a:pt x="174" y="75"/>
                  <a:pt x="174" y="75"/>
                </a:cubicBezTo>
                <a:cubicBezTo>
                  <a:pt x="175" y="75"/>
                  <a:pt x="177" y="73"/>
                  <a:pt x="178" y="71"/>
                </a:cubicBezTo>
                <a:cubicBezTo>
                  <a:pt x="179" y="68"/>
                  <a:pt x="178" y="65"/>
                  <a:pt x="177" y="65"/>
                </a:cubicBezTo>
                <a:cubicBezTo>
                  <a:pt x="177" y="65"/>
                  <a:pt x="176" y="65"/>
                  <a:pt x="176" y="65"/>
                </a:cubicBezTo>
                <a:cubicBezTo>
                  <a:pt x="176" y="65"/>
                  <a:pt x="176" y="65"/>
                  <a:pt x="176" y="65"/>
                </a:cubicBezTo>
                <a:cubicBezTo>
                  <a:pt x="175" y="66"/>
                  <a:pt x="175" y="67"/>
                  <a:pt x="175" y="69"/>
                </a:cubicBezTo>
                <a:cubicBezTo>
                  <a:pt x="174" y="70"/>
                  <a:pt x="174" y="71"/>
                  <a:pt x="174" y="72"/>
                </a:cubicBezTo>
                <a:cubicBezTo>
                  <a:pt x="155" y="63"/>
                  <a:pt x="141" y="46"/>
                  <a:pt x="135" y="27"/>
                </a:cubicBezTo>
                <a:cubicBezTo>
                  <a:pt x="119" y="40"/>
                  <a:pt x="99" y="46"/>
                  <a:pt x="78" y="44"/>
                </a:cubicBezTo>
                <a:cubicBezTo>
                  <a:pt x="78" y="43"/>
                  <a:pt x="78" y="42"/>
                  <a:pt x="79" y="41"/>
                </a:cubicBezTo>
                <a:cubicBezTo>
                  <a:pt x="79" y="39"/>
                  <a:pt x="79" y="38"/>
                  <a:pt x="80" y="37"/>
                </a:cubicBezTo>
                <a:cubicBezTo>
                  <a:pt x="80" y="36"/>
                  <a:pt x="79" y="36"/>
                  <a:pt x="79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7" y="36"/>
                  <a:pt x="76" y="38"/>
                  <a:pt x="75" y="40"/>
                </a:cubicBezTo>
                <a:cubicBezTo>
                  <a:pt x="74" y="43"/>
                  <a:pt x="75" y="46"/>
                  <a:pt x="76" y="46"/>
                </a:cubicBezTo>
                <a:close/>
                <a:moveTo>
                  <a:pt x="115" y="94"/>
                </a:moveTo>
                <a:cubicBezTo>
                  <a:pt x="130" y="98"/>
                  <a:pt x="144" y="91"/>
                  <a:pt x="147" y="79"/>
                </a:cubicBezTo>
                <a:cubicBezTo>
                  <a:pt x="96" y="64"/>
                  <a:pt x="96" y="64"/>
                  <a:pt x="96" y="64"/>
                </a:cubicBezTo>
                <a:cubicBezTo>
                  <a:pt x="92" y="76"/>
                  <a:pt x="101" y="89"/>
                  <a:pt x="115" y="94"/>
                </a:cubicBezTo>
                <a:close/>
                <a:moveTo>
                  <a:pt x="115" y="171"/>
                </a:moveTo>
                <a:cubicBezTo>
                  <a:pt x="117" y="182"/>
                  <a:pt x="130" y="189"/>
                  <a:pt x="143" y="187"/>
                </a:cubicBezTo>
                <a:cubicBezTo>
                  <a:pt x="156" y="184"/>
                  <a:pt x="165" y="173"/>
                  <a:pt x="163" y="162"/>
                </a:cubicBezTo>
                <a:lnTo>
                  <a:pt x="115" y="171"/>
                </a:lnTo>
                <a:close/>
                <a:moveTo>
                  <a:pt x="190" y="185"/>
                </a:moveTo>
                <a:cubicBezTo>
                  <a:pt x="167" y="189"/>
                  <a:pt x="167" y="189"/>
                  <a:pt x="167" y="189"/>
                </a:cubicBezTo>
                <a:cubicBezTo>
                  <a:pt x="160" y="194"/>
                  <a:pt x="153" y="197"/>
                  <a:pt x="145" y="199"/>
                </a:cubicBezTo>
                <a:cubicBezTo>
                  <a:pt x="137" y="200"/>
                  <a:pt x="129" y="200"/>
                  <a:pt x="121" y="197"/>
                </a:cubicBezTo>
                <a:cubicBezTo>
                  <a:pt x="98" y="202"/>
                  <a:pt x="98" y="202"/>
                  <a:pt x="98" y="202"/>
                </a:cubicBezTo>
                <a:cubicBezTo>
                  <a:pt x="98" y="200"/>
                  <a:pt x="98" y="200"/>
                  <a:pt x="98" y="200"/>
                </a:cubicBezTo>
                <a:cubicBezTo>
                  <a:pt x="98" y="200"/>
                  <a:pt x="97" y="198"/>
                  <a:pt x="93" y="173"/>
                </a:cubicBezTo>
                <a:cubicBezTo>
                  <a:pt x="92" y="172"/>
                  <a:pt x="92" y="171"/>
                  <a:pt x="91" y="171"/>
                </a:cubicBezTo>
                <a:cubicBezTo>
                  <a:pt x="88" y="170"/>
                  <a:pt x="84" y="166"/>
                  <a:pt x="83" y="161"/>
                </a:cubicBezTo>
                <a:cubicBezTo>
                  <a:pt x="83" y="157"/>
                  <a:pt x="84" y="152"/>
                  <a:pt x="87" y="150"/>
                </a:cubicBezTo>
                <a:cubicBezTo>
                  <a:pt x="87" y="134"/>
                  <a:pt x="96" y="119"/>
                  <a:pt x="109" y="110"/>
                </a:cubicBezTo>
                <a:cubicBezTo>
                  <a:pt x="109" y="111"/>
                  <a:pt x="110" y="111"/>
                  <a:pt x="110" y="111"/>
                </a:cubicBezTo>
                <a:cubicBezTo>
                  <a:pt x="115" y="112"/>
                  <a:pt x="121" y="113"/>
                  <a:pt x="127" y="113"/>
                </a:cubicBezTo>
                <a:cubicBezTo>
                  <a:pt x="136" y="113"/>
                  <a:pt x="146" y="110"/>
                  <a:pt x="155" y="106"/>
                </a:cubicBezTo>
                <a:cubicBezTo>
                  <a:pt x="167" y="111"/>
                  <a:pt x="176" y="120"/>
                  <a:pt x="181" y="133"/>
                </a:cubicBezTo>
                <a:cubicBezTo>
                  <a:pt x="185" y="133"/>
                  <a:pt x="188" y="137"/>
                  <a:pt x="189" y="142"/>
                </a:cubicBezTo>
                <a:cubicBezTo>
                  <a:pt x="190" y="147"/>
                  <a:pt x="188" y="151"/>
                  <a:pt x="185" y="153"/>
                </a:cubicBezTo>
                <a:cubicBezTo>
                  <a:pt x="185" y="154"/>
                  <a:pt x="185" y="155"/>
                  <a:pt x="185" y="156"/>
                </a:cubicBezTo>
                <a:lnTo>
                  <a:pt x="190" y="185"/>
                </a:lnTo>
                <a:close/>
                <a:moveTo>
                  <a:pt x="183" y="143"/>
                </a:moveTo>
                <a:cubicBezTo>
                  <a:pt x="183" y="140"/>
                  <a:pt x="181" y="139"/>
                  <a:pt x="180" y="139"/>
                </a:cubicBezTo>
                <a:cubicBezTo>
                  <a:pt x="180" y="139"/>
                  <a:pt x="180" y="139"/>
                  <a:pt x="179" y="139"/>
                </a:cubicBezTo>
                <a:cubicBezTo>
                  <a:pt x="179" y="139"/>
                  <a:pt x="179" y="139"/>
                  <a:pt x="179" y="139"/>
                </a:cubicBezTo>
                <a:cubicBezTo>
                  <a:pt x="180" y="140"/>
                  <a:pt x="180" y="141"/>
                  <a:pt x="180" y="143"/>
                </a:cubicBezTo>
                <a:cubicBezTo>
                  <a:pt x="180" y="143"/>
                  <a:pt x="180" y="143"/>
                  <a:pt x="180" y="143"/>
                </a:cubicBezTo>
                <a:cubicBezTo>
                  <a:pt x="166" y="141"/>
                  <a:pt x="153" y="134"/>
                  <a:pt x="143" y="123"/>
                </a:cubicBezTo>
                <a:cubicBezTo>
                  <a:pt x="134" y="143"/>
                  <a:pt x="116" y="159"/>
                  <a:pt x="93" y="163"/>
                </a:cubicBezTo>
                <a:cubicBezTo>
                  <a:pt x="93" y="162"/>
                  <a:pt x="92" y="160"/>
                  <a:pt x="92" y="159"/>
                </a:cubicBezTo>
                <a:cubicBezTo>
                  <a:pt x="92" y="158"/>
                  <a:pt x="92" y="157"/>
                  <a:pt x="92" y="155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0" y="156"/>
                  <a:pt x="89" y="158"/>
                  <a:pt x="89" y="160"/>
                </a:cubicBezTo>
                <a:cubicBezTo>
                  <a:pt x="90" y="163"/>
                  <a:pt x="91" y="164"/>
                  <a:pt x="92" y="164"/>
                </a:cubicBezTo>
                <a:cubicBezTo>
                  <a:pt x="92" y="164"/>
                  <a:pt x="93" y="164"/>
                  <a:pt x="93" y="164"/>
                </a:cubicBezTo>
                <a:cubicBezTo>
                  <a:pt x="93" y="164"/>
                  <a:pt x="94" y="164"/>
                  <a:pt x="94" y="164"/>
                </a:cubicBezTo>
                <a:cubicBezTo>
                  <a:pt x="94" y="164"/>
                  <a:pt x="94" y="164"/>
                  <a:pt x="95" y="164"/>
                </a:cubicBezTo>
                <a:cubicBezTo>
                  <a:pt x="95" y="164"/>
                  <a:pt x="96" y="165"/>
                  <a:pt x="96" y="165"/>
                </a:cubicBezTo>
                <a:cubicBezTo>
                  <a:pt x="102" y="182"/>
                  <a:pt x="118" y="194"/>
                  <a:pt x="136" y="194"/>
                </a:cubicBezTo>
                <a:cubicBezTo>
                  <a:pt x="139" y="194"/>
                  <a:pt x="141" y="193"/>
                  <a:pt x="144" y="193"/>
                </a:cubicBezTo>
                <a:cubicBezTo>
                  <a:pt x="164" y="189"/>
                  <a:pt x="179" y="171"/>
                  <a:pt x="179" y="150"/>
                </a:cubicBezTo>
                <a:cubicBezTo>
                  <a:pt x="179" y="149"/>
                  <a:pt x="179" y="149"/>
                  <a:pt x="179" y="148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1" y="148"/>
                  <a:pt x="182" y="148"/>
                  <a:pt x="182" y="148"/>
                </a:cubicBezTo>
                <a:cubicBezTo>
                  <a:pt x="183" y="147"/>
                  <a:pt x="183" y="145"/>
                  <a:pt x="183" y="143"/>
                </a:cubicBezTo>
                <a:close/>
                <a:moveTo>
                  <a:pt x="65" y="163"/>
                </a:moveTo>
                <a:cubicBezTo>
                  <a:pt x="61" y="164"/>
                  <a:pt x="56" y="165"/>
                  <a:pt x="52" y="165"/>
                </a:cubicBezTo>
                <a:cubicBezTo>
                  <a:pt x="52" y="165"/>
                  <a:pt x="52" y="165"/>
                  <a:pt x="52" y="165"/>
                </a:cubicBezTo>
                <a:cubicBezTo>
                  <a:pt x="36" y="165"/>
                  <a:pt x="21" y="155"/>
                  <a:pt x="14" y="141"/>
                </a:cubicBezTo>
                <a:cubicBezTo>
                  <a:pt x="14" y="140"/>
                  <a:pt x="13" y="140"/>
                  <a:pt x="12" y="140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12" y="140"/>
                  <a:pt x="11" y="140"/>
                  <a:pt x="11" y="140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9" y="140"/>
                  <a:pt x="8" y="139"/>
                  <a:pt x="7" y="137"/>
                </a:cubicBezTo>
                <a:cubicBezTo>
                  <a:pt x="6" y="135"/>
                  <a:pt x="7" y="133"/>
                  <a:pt x="7" y="132"/>
                </a:cubicBezTo>
                <a:cubicBezTo>
                  <a:pt x="7" y="132"/>
                  <a:pt x="7" y="132"/>
                  <a:pt x="8" y="132"/>
                </a:cubicBezTo>
                <a:cubicBezTo>
                  <a:pt x="8" y="132"/>
                  <a:pt x="8" y="132"/>
                  <a:pt x="8" y="132"/>
                </a:cubicBezTo>
                <a:cubicBezTo>
                  <a:pt x="8" y="132"/>
                  <a:pt x="8" y="132"/>
                  <a:pt x="9" y="132"/>
                </a:cubicBezTo>
                <a:cubicBezTo>
                  <a:pt x="9" y="133"/>
                  <a:pt x="9" y="134"/>
                  <a:pt x="10" y="135"/>
                </a:cubicBezTo>
                <a:cubicBezTo>
                  <a:pt x="10" y="137"/>
                  <a:pt x="10" y="138"/>
                  <a:pt x="11" y="139"/>
                </a:cubicBezTo>
                <a:cubicBezTo>
                  <a:pt x="33" y="132"/>
                  <a:pt x="49" y="115"/>
                  <a:pt x="55" y="94"/>
                </a:cubicBezTo>
                <a:cubicBezTo>
                  <a:pt x="67" y="103"/>
                  <a:pt x="80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8"/>
                  <a:pt x="94" y="107"/>
                  <a:pt x="94" y="106"/>
                </a:cubicBezTo>
                <a:cubicBezTo>
                  <a:pt x="94" y="105"/>
                  <a:pt x="94" y="105"/>
                  <a:pt x="95" y="105"/>
                </a:cubicBezTo>
                <a:cubicBezTo>
                  <a:pt x="95" y="105"/>
                  <a:pt x="97" y="106"/>
                  <a:pt x="98" y="109"/>
                </a:cubicBezTo>
                <a:cubicBezTo>
                  <a:pt x="98" y="110"/>
                  <a:pt x="98" y="112"/>
                  <a:pt x="98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4"/>
                  <a:pt x="95" y="114"/>
                  <a:pt x="95" y="115"/>
                </a:cubicBezTo>
                <a:cubicBezTo>
                  <a:pt x="94" y="115"/>
                  <a:pt x="94" y="116"/>
                  <a:pt x="94" y="116"/>
                </a:cubicBezTo>
                <a:cubicBezTo>
                  <a:pt x="94" y="117"/>
                  <a:pt x="94" y="118"/>
                  <a:pt x="94" y="118"/>
                </a:cubicBezTo>
                <a:cubicBezTo>
                  <a:pt x="97" y="115"/>
                  <a:pt x="100" y="112"/>
                  <a:pt x="104" y="109"/>
                </a:cubicBezTo>
                <a:cubicBezTo>
                  <a:pt x="104" y="109"/>
                  <a:pt x="104" y="109"/>
                  <a:pt x="104" y="109"/>
                </a:cubicBezTo>
                <a:cubicBezTo>
                  <a:pt x="90" y="103"/>
                  <a:pt x="79" y="92"/>
                  <a:pt x="73" y="78"/>
                </a:cubicBezTo>
                <a:cubicBezTo>
                  <a:pt x="67" y="75"/>
                  <a:pt x="60" y="73"/>
                  <a:pt x="52" y="73"/>
                </a:cubicBezTo>
                <a:cubicBezTo>
                  <a:pt x="47" y="73"/>
                  <a:pt x="43" y="74"/>
                  <a:pt x="38" y="76"/>
                </a:cubicBezTo>
                <a:cubicBezTo>
                  <a:pt x="16" y="82"/>
                  <a:pt x="1" y="104"/>
                  <a:pt x="4" y="127"/>
                </a:cubicBezTo>
                <a:cubicBezTo>
                  <a:pt x="3" y="128"/>
                  <a:pt x="2" y="128"/>
                  <a:pt x="2" y="129"/>
                </a:cubicBezTo>
                <a:cubicBezTo>
                  <a:pt x="0" y="132"/>
                  <a:pt x="0" y="135"/>
                  <a:pt x="1" y="139"/>
                </a:cubicBezTo>
                <a:cubicBezTo>
                  <a:pt x="3" y="143"/>
                  <a:pt x="6" y="147"/>
                  <a:pt x="10" y="147"/>
                </a:cubicBezTo>
                <a:cubicBezTo>
                  <a:pt x="19" y="162"/>
                  <a:pt x="35" y="171"/>
                  <a:pt x="52" y="171"/>
                </a:cubicBezTo>
                <a:cubicBezTo>
                  <a:pt x="57" y="171"/>
                  <a:pt x="62" y="170"/>
                  <a:pt x="66" y="169"/>
                </a:cubicBezTo>
                <a:cubicBezTo>
                  <a:pt x="71" y="167"/>
                  <a:pt x="75" y="165"/>
                  <a:pt x="79" y="163"/>
                </a:cubicBezTo>
                <a:cubicBezTo>
                  <a:pt x="79" y="162"/>
                  <a:pt x="79" y="162"/>
                  <a:pt x="79" y="162"/>
                </a:cubicBezTo>
                <a:cubicBezTo>
                  <a:pt x="79" y="160"/>
                  <a:pt x="79" y="157"/>
                  <a:pt x="80" y="155"/>
                </a:cubicBezTo>
                <a:cubicBezTo>
                  <a:pt x="75" y="158"/>
                  <a:pt x="70" y="161"/>
                  <a:pt x="65" y="16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434149" y="772798"/>
            <a:ext cx="1134698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"/>
          <p:cNvSpPr txBox="1"/>
          <p:nvPr/>
        </p:nvSpPr>
        <p:spPr>
          <a:xfrm>
            <a:off x="334296" y="208881"/>
            <a:ext cx="1001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err="1">
                <a:solidFill>
                  <a:schemeClr val="bg1"/>
                </a:solidFill>
              </a:rPr>
              <a:t>TaxiGov</a:t>
            </a:r>
            <a:r>
              <a:rPr lang="pt-BR" sz="3200" b="1" dirty="0">
                <a:solidFill>
                  <a:schemeClr val="bg1"/>
                </a:solidFill>
              </a:rPr>
              <a:t> - Depois</a:t>
            </a:r>
          </a:p>
        </p:txBody>
      </p:sp>
    </p:spTree>
    <p:extLst>
      <p:ext uri="{BB962C8B-B14F-4D97-AF65-F5344CB8AC3E}">
        <p14:creationId xmlns:p14="http://schemas.microsoft.com/office/powerpoint/2010/main" val="268560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78" grpId="0"/>
      <p:bldP spid="93" grpId="0"/>
      <p:bldP spid="100" grpId="0"/>
      <p:bldP spid="101" grpId="0"/>
      <p:bldP spid="102" grpId="0" animBg="1"/>
      <p:bldP spid="103" grpId="0"/>
      <p:bldP spid="1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Transformação institucional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26" name="Rectangle 78"/>
          <p:cNvSpPr/>
          <p:nvPr/>
        </p:nvSpPr>
        <p:spPr>
          <a:xfrm>
            <a:off x="6170840" y="1684311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27" name="Rectangle 81"/>
          <p:cNvSpPr/>
          <p:nvPr/>
        </p:nvSpPr>
        <p:spPr>
          <a:xfrm>
            <a:off x="6170840" y="2651455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28" name="Rectangle 115"/>
          <p:cNvSpPr/>
          <p:nvPr/>
        </p:nvSpPr>
        <p:spPr>
          <a:xfrm>
            <a:off x="6170840" y="3457928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29" name="Rectangle 116"/>
          <p:cNvSpPr/>
          <p:nvPr/>
        </p:nvSpPr>
        <p:spPr>
          <a:xfrm>
            <a:off x="6170840" y="4372466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grpSp>
        <p:nvGrpSpPr>
          <p:cNvPr id="30" name="Group 117"/>
          <p:cNvGrpSpPr/>
          <p:nvPr/>
        </p:nvGrpSpPr>
        <p:grpSpPr>
          <a:xfrm>
            <a:off x="6876320" y="1769305"/>
            <a:ext cx="4058259" cy="730407"/>
            <a:chOff x="5593432" y="2328987"/>
            <a:chExt cx="4509176" cy="811354"/>
          </a:xfrm>
        </p:grpSpPr>
        <p:sp>
          <p:nvSpPr>
            <p:cNvPr id="31" name="TextBox 118"/>
            <p:cNvSpPr txBox="1"/>
            <p:nvPr/>
          </p:nvSpPr>
          <p:spPr>
            <a:xfrm>
              <a:off x="5593432" y="2328987"/>
              <a:ext cx="4137885" cy="717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55817"/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Gadugi" panose="020B0502040204020203" pitchFamily="34" charset="0"/>
                  <a:cs typeface="Lato Regular"/>
                </a:rPr>
                <a:t>Multiplicidade de sistemas (pelo</a:t>
              </a:r>
            </a:p>
            <a:p>
              <a:pPr algn="ctr" defTabSz="855817"/>
              <a:r>
                <a:rPr lang="pt-BR" b="1" dirty="0">
                  <a:solidFill>
                    <a:schemeClr val="tx2">
                      <a:lumMod val="50000"/>
                    </a:schemeClr>
                  </a:solidFill>
                  <a:latin typeface="Gadugi" panose="020B0502040204020203" pitchFamily="34" charset="0"/>
                  <a:cs typeface="Lato Regular"/>
                </a:rPr>
                <a:t>menos 5 diferentes) </a:t>
              </a:r>
              <a:endParaRPr lang="id-ID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endParaRPr>
            </a:p>
          </p:txBody>
        </p:sp>
        <p:sp>
          <p:nvSpPr>
            <p:cNvPr id="32" name="TextBox 119"/>
            <p:cNvSpPr txBox="1"/>
            <p:nvPr/>
          </p:nvSpPr>
          <p:spPr>
            <a:xfrm>
              <a:off x="6217425" y="2576230"/>
              <a:ext cx="3885183" cy="56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55817">
                <a:lnSpc>
                  <a:spcPct val="150000"/>
                </a:lnSpc>
              </a:pPr>
              <a:endParaRPr lang="en-US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endParaRPr>
            </a:p>
          </p:txBody>
        </p:sp>
      </p:grpSp>
      <p:sp>
        <p:nvSpPr>
          <p:cNvPr id="33" name="TextBox 121"/>
          <p:cNvSpPr txBox="1"/>
          <p:nvPr/>
        </p:nvSpPr>
        <p:spPr>
          <a:xfrm>
            <a:off x="6877563" y="2661345"/>
            <a:ext cx="3749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Espaço físico de armazenagem: </a:t>
            </a:r>
          </a:p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R$ 1,5 MM (6.800 M²)***</a:t>
            </a:r>
          </a:p>
        </p:txBody>
      </p:sp>
      <p:sp>
        <p:nvSpPr>
          <p:cNvPr id="34" name="TextBox 124"/>
          <p:cNvSpPr txBox="1"/>
          <p:nvPr/>
        </p:nvSpPr>
        <p:spPr>
          <a:xfrm>
            <a:off x="6953264" y="3445627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Processos licitatórios: R$ 2,1 MM </a:t>
            </a:r>
          </a:p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(3,1 pregões por ano/órgão)</a:t>
            </a:r>
            <a:endParaRPr lang="id-ID" b="1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35" name="TextBox 127"/>
          <p:cNvSpPr txBox="1"/>
          <p:nvPr/>
        </p:nvSpPr>
        <p:spPr>
          <a:xfrm>
            <a:off x="6947927" y="4382356"/>
            <a:ext cx="328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Pessoal de Almoxarifado: RS$ 8,9 MM/ano</a:t>
            </a:r>
            <a:endParaRPr lang="id-ID" b="1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36" name="Rectangle 139"/>
          <p:cNvSpPr/>
          <p:nvPr/>
        </p:nvSpPr>
        <p:spPr>
          <a:xfrm>
            <a:off x="5266837" y="1675575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37" name="Rectangle 140"/>
          <p:cNvSpPr/>
          <p:nvPr/>
        </p:nvSpPr>
        <p:spPr>
          <a:xfrm>
            <a:off x="5266837" y="2651455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38" name="Rectangle 141"/>
          <p:cNvSpPr/>
          <p:nvPr/>
        </p:nvSpPr>
        <p:spPr>
          <a:xfrm>
            <a:off x="5266837" y="3457928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39" name="Rectangle 142"/>
          <p:cNvSpPr/>
          <p:nvPr/>
        </p:nvSpPr>
        <p:spPr>
          <a:xfrm>
            <a:off x="5266837" y="4372466"/>
            <a:ext cx="665936" cy="666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301" tIns="41150" rIns="82301" bIns="41150" rtlCol="0" anchor="ctr"/>
          <a:lstStyle/>
          <a:p>
            <a:pPr algn="ctr" defTabSz="855817"/>
            <a:endParaRPr lang="id-ID" sz="1264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</a:endParaRPr>
          </a:p>
        </p:txBody>
      </p:sp>
      <p:sp>
        <p:nvSpPr>
          <p:cNvPr id="40" name="TextBox 154"/>
          <p:cNvSpPr txBox="1"/>
          <p:nvPr/>
        </p:nvSpPr>
        <p:spPr>
          <a:xfrm>
            <a:off x="553013" y="1811343"/>
            <a:ext cx="43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Ausência de políticas, diretrizes e normas para família de compra</a:t>
            </a:r>
          </a:p>
        </p:txBody>
      </p:sp>
      <p:sp>
        <p:nvSpPr>
          <p:cNvPr id="41" name="TextBox 169"/>
          <p:cNvSpPr txBox="1"/>
          <p:nvPr/>
        </p:nvSpPr>
        <p:spPr>
          <a:xfrm>
            <a:off x="553013" y="2661345"/>
            <a:ext cx="4279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Diversidade de tipos de itens (+ de 1.900)</a:t>
            </a:r>
          </a:p>
        </p:txBody>
      </p:sp>
      <p:sp>
        <p:nvSpPr>
          <p:cNvPr id="42" name="TextBox 172"/>
          <p:cNvSpPr txBox="1"/>
          <p:nvPr/>
        </p:nvSpPr>
        <p:spPr>
          <a:xfrm>
            <a:off x="553013" y="3467818"/>
            <a:ext cx="436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17"/>
            <a:r>
              <a:rPr lang="pt-BR" b="1" dirty="0" err="1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Despadronização</a:t>
            </a:r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 de processos de</a:t>
            </a:r>
          </a:p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 atendimento e logísticos</a:t>
            </a:r>
            <a:endParaRPr lang="id-ID" b="1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43" name="TextBox 175"/>
          <p:cNvSpPr txBox="1"/>
          <p:nvPr/>
        </p:nvSpPr>
        <p:spPr>
          <a:xfrm>
            <a:off x="553013" y="4243856"/>
            <a:ext cx="4380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Despesas com materiais de expediente: R$ 6,4 MM/ano (média 2015-2017-SIASG)</a:t>
            </a:r>
          </a:p>
        </p:txBody>
      </p:sp>
      <p:sp>
        <p:nvSpPr>
          <p:cNvPr id="44" name="AutoShape 124"/>
          <p:cNvSpPr>
            <a:spLocks/>
          </p:cNvSpPr>
          <p:nvPr/>
        </p:nvSpPr>
        <p:spPr bwMode="auto">
          <a:xfrm>
            <a:off x="5391993" y="1873697"/>
            <a:ext cx="414314" cy="3311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45" name="AutoShape 122"/>
          <p:cNvSpPr>
            <a:spLocks/>
          </p:cNvSpPr>
          <p:nvPr/>
        </p:nvSpPr>
        <p:spPr bwMode="auto">
          <a:xfrm>
            <a:off x="6334024" y="2778672"/>
            <a:ext cx="366631" cy="40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46" name="AutoShape 123"/>
          <p:cNvSpPr>
            <a:spLocks/>
          </p:cNvSpPr>
          <p:nvPr/>
        </p:nvSpPr>
        <p:spPr bwMode="auto">
          <a:xfrm>
            <a:off x="6328933" y="1837558"/>
            <a:ext cx="366631" cy="403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47" name="AutoShape 12"/>
          <p:cNvSpPr>
            <a:spLocks/>
          </p:cNvSpPr>
          <p:nvPr/>
        </p:nvSpPr>
        <p:spPr bwMode="auto">
          <a:xfrm>
            <a:off x="6344320" y="3630954"/>
            <a:ext cx="297959" cy="32784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48" name="AutoShape 14"/>
          <p:cNvSpPr>
            <a:spLocks/>
          </p:cNvSpPr>
          <p:nvPr/>
        </p:nvSpPr>
        <p:spPr bwMode="auto">
          <a:xfrm>
            <a:off x="5443310" y="4567136"/>
            <a:ext cx="299155" cy="3278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38"/>
          <p:cNvSpPr>
            <a:spLocks/>
          </p:cNvSpPr>
          <p:nvPr/>
        </p:nvSpPr>
        <p:spPr bwMode="auto">
          <a:xfrm>
            <a:off x="5462360" y="2833463"/>
            <a:ext cx="297959" cy="2992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50" name="AutoShape 84"/>
          <p:cNvSpPr>
            <a:spLocks/>
          </p:cNvSpPr>
          <p:nvPr/>
        </p:nvSpPr>
        <p:spPr bwMode="auto">
          <a:xfrm>
            <a:off x="5432919" y="3628241"/>
            <a:ext cx="297959" cy="2992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45722" tIns="45722" rIns="45722" bIns="45722" anchor="ctr"/>
          <a:lstStyle/>
          <a:p>
            <a:pPr algn="ctr" defTabSz="411497">
              <a:defRPr/>
            </a:pPr>
            <a:endParaRPr lang="es-ES" sz="261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grpSp>
        <p:nvGrpSpPr>
          <p:cNvPr id="51" name="Group 57"/>
          <p:cNvGrpSpPr/>
          <p:nvPr/>
        </p:nvGrpSpPr>
        <p:grpSpPr>
          <a:xfrm rot="16200000">
            <a:off x="9725403" y="3701078"/>
            <a:ext cx="2337006" cy="135431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52" name="Parallelogram 58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17"/>
              <a:endParaRPr lang="en-US" sz="108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53" name="Parallelogram 59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17"/>
              <a:endParaRPr lang="en-US" sz="108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54" name="Parallelogram 60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17"/>
              <a:endParaRPr lang="en-US" sz="108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55" name="Parallelogram 61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17"/>
              <a:endParaRPr lang="en-US" sz="108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endParaRPr>
            </a:p>
          </p:txBody>
        </p:sp>
        <p:sp>
          <p:nvSpPr>
            <p:cNvPr id="56" name="Parallelogram 62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55817"/>
              <a:endParaRPr lang="en-US" sz="1080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endParaRPr>
            </a:p>
          </p:txBody>
        </p:sp>
      </p:grpSp>
      <p:sp>
        <p:nvSpPr>
          <p:cNvPr id="57" name="TextBox 124"/>
          <p:cNvSpPr txBox="1"/>
          <p:nvPr/>
        </p:nvSpPr>
        <p:spPr>
          <a:xfrm>
            <a:off x="10921903" y="3533998"/>
            <a:ext cx="1300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R$ 12,5 </a:t>
            </a:r>
          </a:p>
          <a:p>
            <a:pPr algn="ctr" defTabSz="855817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MM/ano</a:t>
            </a:r>
            <a:r>
              <a:rPr lang="pt-BR" sz="11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** </a:t>
            </a:r>
          </a:p>
          <a:p>
            <a:pPr algn="ctr" defTabSz="855817"/>
            <a:endParaRPr lang="id-ID" b="1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3EED8304-2002-4AAC-83E7-2FFFE97AF0CA}"/>
              </a:ext>
            </a:extLst>
          </p:cNvPr>
          <p:cNvSpPr txBox="1"/>
          <p:nvPr/>
        </p:nvSpPr>
        <p:spPr>
          <a:xfrm>
            <a:off x="176176" y="6153736"/>
            <a:ext cx="57591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5817"/>
            <a:r>
              <a:rPr lang="pt-BR" sz="1000" dirty="0">
                <a:solidFill>
                  <a:srgbClr val="445469"/>
                </a:solidFill>
                <a:latin typeface="Gadugi" panose="020B0502040204020203" pitchFamily="34" charset="0"/>
              </a:rPr>
              <a:t>*Informações coletadas pela CENTRAL em 19 órgãos</a:t>
            </a:r>
          </a:p>
          <a:p>
            <a:pPr defTabSz="855817"/>
            <a:r>
              <a:rPr lang="pt-BR" sz="1000" dirty="0">
                <a:solidFill>
                  <a:srgbClr val="445469"/>
                </a:solidFill>
                <a:latin typeface="Gadugi" panose="020B0502040204020203" pitchFamily="34" charset="0"/>
              </a:rPr>
              <a:t>** Não considerados outros custos (água, luz, limpeza, vigilância, sistemas...)</a:t>
            </a:r>
          </a:p>
          <a:p>
            <a:pPr defTabSz="855817"/>
            <a:r>
              <a:rPr lang="pt-BR" sz="1000" dirty="0">
                <a:solidFill>
                  <a:srgbClr val="445469"/>
                </a:solidFill>
                <a:latin typeface="Gadugi" panose="020B0502040204020203" pitchFamily="34" charset="0"/>
              </a:rPr>
              <a:t>***Contrato de locação MP – BB /2014</a:t>
            </a:r>
          </a:p>
        </p:txBody>
      </p:sp>
      <p:sp>
        <p:nvSpPr>
          <p:cNvPr id="59" name="TextBox 124"/>
          <p:cNvSpPr txBox="1"/>
          <p:nvPr/>
        </p:nvSpPr>
        <p:spPr>
          <a:xfrm>
            <a:off x="2794779" y="5263100"/>
            <a:ext cx="65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817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Custo Total: R$ 18,9 MM/ano</a:t>
            </a:r>
            <a:endParaRPr lang="id-ID" sz="2400" b="1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60" name="AutoShape 82"/>
          <p:cNvSpPr>
            <a:spLocks/>
          </p:cNvSpPr>
          <p:nvPr/>
        </p:nvSpPr>
        <p:spPr bwMode="auto">
          <a:xfrm>
            <a:off x="6312157" y="4566980"/>
            <a:ext cx="378463" cy="30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767" y="5419"/>
                </a:moveTo>
                <a:cubicBezTo>
                  <a:pt x="4051" y="5419"/>
                  <a:pt x="4271" y="5505"/>
                  <a:pt x="4428" y="5687"/>
                </a:cubicBezTo>
                <a:cubicBezTo>
                  <a:pt x="4586" y="5865"/>
                  <a:pt x="4701" y="6078"/>
                  <a:pt x="4766" y="6326"/>
                </a:cubicBezTo>
                <a:cubicBezTo>
                  <a:pt x="4835" y="6574"/>
                  <a:pt x="4879" y="6836"/>
                  <a:pt x="4893" y="7106"/>
                </a:cubicBezTo>
                <a:cubicBezTo>
                  <a:pt x="4910" y="7377"/>
                  <a:pt x="4917" y="7596"/>
                  <a:pt x="4917" y="7760"/>
                </a:cubicBezTo>
                <a:lnTo>
                  <a:pt x="4917" y="9856"/>
                </a:lnTo>
                <a:cubicBezTo>
                  <a:pt x="4809" y="9928"/>
                  <a:pt x="4720" y="10015"/>
                  <a:pt x="4646" y="10110"/>
                </a:cubicBezTo>
                <a:cubicBezTo>
                  <a:pt x="4574" y="10208"/>
                  <a:pt x="4468" y="10257"/>
                  <a:pt x="4329" y="10257"/>
                </a:cubicBezTo>
                <a:lnTo>
                  <a:pt x="561" y="10257"/>
                </a:lnTo>
                <a:cubicBezTo>
                  <a:pt x="439" y="10257"/>
                  <a:pt x="338" y="10208"/>
                  <a:pt x="256" y="10110"/>
                </a:cubicBezTo>
                <a:cubicBezTo>
                  <a:pt x="177" y="10015"/>
                  <a:pt x="93" y="9928"/>
                  <a:pt x="0" y="9856"/>
                </a:cubicBezTo>
                <a:lnTo>
                  <a:pt x="0" y="7760"/>
                </a:lnTo>
                <a:cubicBezTo>
                  <a:pt x="0" y="7596"/>
                  <a:pt x="4" y="7377"/>
                  <a:pt x="12" y="7106"/>
                </a:cubicBezTo>
                <a:cubicBezTo>
                  <a:pt x="19" y="6836"/>
                  <a:pt x="57" y="6574"/>
                  <a:pt x="124" y="6326"/>
                </a:cubicBezTo>
                <a:cubicBezTo>
                  <a:pt x="196" y="6078"/>
                  <a:pt x="309" y="5865"/>
                  <a:pt x="465" y="5687"/>
                </a:cubicBezTo>
                <a:cubicBezTo>
                  <a:pt x="624" y="5508"/>
                  <a:pt x="842" y="5419"/>
                  <a:pt x="1123" y="5419"/>
                </a:cubicBezTo>
                <a:cubicBezTo>
                  <a:pt x="782" y="5151"/>
                  <a:pt x="508" y="4803"/>
                  <a:pt x="304" y="4377"/>
                </a:cubicBezTo>
                <a:cubicBezTo>
                  <a:pt x="103" y="3950"/>
                  <a:pt x="0" y="3469"/>
                  <a:pt x="0" y="2937"/>
                </a:cubicBezTo>
                <a:cubicBezTo>
                  <a:pt x="0" y="2539"/>
                  <a:pt x="64" y="2162"/>
                  <a:pt x="189" y="1805"/>
                </a:cubicBezTo>
                <a:cubicBezTo>
                  <a:pt x="316" y="1448"/>
                  <a:pt x="491" y="1134"/>
                  <a:pt x="717" y="861"/>
                </a:cubicBezTo>
                <a:cubicBezTo>
                  <a:pt x="943" y="590"/>
                  <a:pt x="1207" y="380"/>
                  <a:pt x="1504" y="227"/>
                </a:cubicBezTo>
                <a:cubicBezTo>
                  <a:pt x="1804" y="77"/>
                  <a:pt x="2119" y="0"/>
                  <a:pt x="2445" y="0"/>
                </a:cubicBezTo>
                <a:cubicBezTo>
                  <a:pt x="2793" y="0"/>
                  <a:pt x="3115" y="77"/>
                  <a:pt x="3412" y="227"/>
                </a:cubicBezTo>
                <a:cubicBezTo>
                  <a:pt x="3712" y="380"/>
                  <a:pt x="3969" y="590"/>
                  <a:pt x="4188" y="861"/>
                </a:cubicBezTo>
                <a:cubicBezTo>
                  <a:pt x="4406" y="1134"/>
                  <a:pt x="4584" y="1448"/>
                  <a:pt x="4716" y="1805"/>
                </a:cubicBezTo>
                <a:cubicBezTo>
                  <a:pt x="4850" y="2162"/>
                  <a:pt x="4917" y="2539"/>
                  <a:pt x="4917" y="2937"/>
                </a:cubicBezTo>
                <a:cubicBezTo>
                  <a:pt x="4917" y="3458"/>
                  <a:pt x="4814" y="3939"/>
                  <a:pt x="4603" y="4371"/>
                </a:cubicBezTo>
                <a:cubicBezTo>
                  <a:pt x="4392" y="4800"/>
                  <a:pt x="4115" y="5151"/>
                  <a:pt x="3767" y="5419"/>
                </a:cubicBezTo>
                <a:moveTo>
                  <a:pt x="18165" y="12062"/>
                </a:moveTo>
                <a:cubicBezTo>
                  <a:pt x="18672" y="12604"/>
                  <a:pt x="19070" y="13142"/>
                  <a:pt x="19356" y="13669"/>
                </a:cubicBezTo>
                <a:cubicBezTo>
                  <a:pt x="19641" y="14196"/>
                  <a:pt x="19788" y="14801"/>
                  <a:pt x="19788" y="15480"/>
                </a:cubicBezTo>
                <a:lnTo>
                  <a:pt x="19788" y="20816"/>
                </a:lnTo>
                <a:cubicBezTo>
                  <a:pt x="19694" y="20868"/>
                  <a:pt x="19620" y="20931"/>
                  <a:pt x="19557" y="20995"/>
                </a:cubicBezTo>
                <a:cubicBezTo>
                  <a:pt x="19497" y="21061"/>
                  <a:pt x="19425" y="21122"/>
                  <a:pt x="19344" y="21191"/>
                </a:cubicBezTo>
                <a:cubicBezTo>
                  <a:pt x="19262" y="21251"/>
                  <a:pt x="19173" y="21317"/>
                  <a:pt x="19075" y="21386"/>
                </a:cubicBezTo>
                <a:cubicBezTo>
                  <a:pt x="18976" y="21455"/>
                  <a:pt x="18835" y="21528"/>
                  <a:pt x="18662" y="21599"/>
                </a:cubicBezTo>
                <a:lnTo>
                  <a:pt x="2942" y="21599"/>
                </a:lnTo>
                <a:cubicBezTo>
                  <a:pt x="2675" y="21599"/>
                  <a:pt x="2467" y="21499"/>
                  <a:pt x="2318" y="21291"/>
                </a:cubicBezTo>
                <a:cubicBezTo>
                  <a:pt x="2167" y="21081"/>
                  <a:pt x="2003" y="20926"/>
                  <a:pt x="1819" y="20816"/>
                </a:cubicBezTo>
                <a:lnTo>
                  <a:pt x="1819" y="15480"/>
                </a:lnTo>
                <a:cubicBezTo>
                  <a:pt x="1819" y="14763"/>
                  <a:pt x="1989" y="14127"/>
                  <a:pt x="2335" y="13571"/>
                </a:cubicBezTo>
                <a:cubicBezTo>
                  <a:pt x="2678" y="13018"/>
                  <a:pt x="3052" y="12511"/>
                  <a:pt x="3460" y="12062"/>
                </a:cubicBezTo>
                <a:cubicBezTo>
                  <a:pt x="3535" y="11970"/>
                  <a:pt x="3633" y="11869"/>
                  <a:pt x="3753" y="11766"/>
                </a:cubicBezTo>
                <a:cubicBezTo>
                  <a:pt x="3873" y="11659"/>
                  <a:pt x="4000" y="11590"/>
                  <a:pt x="4137" y="11553"/>
                </a:cubicBezTo>
                <a:cubicBezTo>
                  <a:pt x="4276" y="11495"/>
                  <a:pt x="4432" y="11466"/>
                  <a:pt x="4610" y="11455"/>
                </a:cubicBezTo>
                <a:cubicBezTo>
                  <a:pt x="4785" y="11446"/>
                  <a:pt x="4956" y="11423"/>
                  <a:pt x="5126" y="11388"/>
                </a:cubicBezTo>
                <a:cubicBezTo>
                  <a:pt x="5594" y="11299"/>
                  <a:pt x="6091" y="11210"/>
                  <a:pt x="6621" y="11121"/>
                </a:cubicBezTo>
                <a:cubicBezTo>
                  <a:pt x="7149" y="11034"/>
                  <a:pt x="7665" y="10945"/>
                  <a:pt x="8172" y="10853"/>
                </a:cubicBezTo>
                <a:cubicBezTo>
                  <a:pt x="7483" y="10326"/>
                  <a:pt x="6928" y="9632"/>
                  <a:pt x="6513" y="8762"/>
                </a:cubicBezTo>
                <a:cubicBezTo>
                  <a:pt x="6093" y="7896"/>
                  <a:pt x="5884" y="6940"/>
                  <a:pt x="5884" y="5903"/>
                </a:cubicBezTo>
                <a:cubicBezTo>
                  <a:pt x="5884" y="5097"/>
                  <a:pt x="6016" y="4331"/>
                  <a:pt x="6275" y="3608"/>
                </a:cubicBezTo>
                <a:cubicBezTo>
                  <a:pt x="6535" y="2885"/>
                  <a:pt x="6887" y="2260"/>
                  <a:pt x="7331" y="1733"/>
                </a:cubicBezTo>
                <a:cubicBezTo>
                  <a:pt x="7778" y="1203"/>
                  <a:pt x="8299" y="786"/>
                  <a:pt x="8894" y="472"/>
                </a:cubicBezTo>
                <a:cubicBezTo>
                  <a:pt x="9494" y="158"/>
                  <a:pt x="10125" y="3"/>
                  <a:pt x="10802" y="3"/>
                </a:cubicBezTo>
                <a:cubicBezTo>
                  <a:pt x="11476" y="3"/>
                  <a:pt x="12112" y="158"/>
                  <a:pt x="12710" y="472"/>
                </a:cubicBezTo>
                <a:cubicBezTo>
                  <a:pt x="13307" y="786"/>
                  <a:pt x="13826" y="1203"/>
                  <a:pt x="14272" y="1733"/>
                </a:cubicBezTo>
                <a:cubicBezTo>
                  <a:pt x="14716" y="2260"/>
                  <a:pt x="15067" y="2885"/>
                  <a:pt x="15328" y="3608"/>
                </a:cubicBezTo>
                <a:cubicBezTo>
                  <a:pt x="15590" y="4331"/>
                  <a:pt x="15719" y="5097"/>
                  <a:pt x="15719" y="5903"/>
                </a:cubicBezTo>
                <a:cubicBezTo>
                  <a:pt x="15719" y="6939"/>
                  <a:pt x="15513" y="7890"/>
                  <a:pt x="15100" y="8757"/>
                </a:cubicBezTo>
                <a:cubicBezTo>
                  <a:pt x="14685" y="9620"/>
                  <a:pt x="14128" y="10320"/>
                  <a:pt x="13432" y="10853"/>
                </a:cubicBezTo>
                <a:cubicBezTo>
                  <a:pt x="13936" y="10945"/>
                  <a:pt x="14452" y="11031"/>
                  <a:pt x="14978" y="11115"/>
                </a:cubicBezTo>
                <a:cubicBezTo>
                  <a:pt x="15504" y="11198"/>
                  <a:pt x="16005" y="11288"/>
                  <a:pt x="16478" y="11388"/>
                </a:cubicBezTo>
                <a:cubicBezTo>
                  <a:pt x="16653" y="11426"/>
                  <a:pt x="16826" y="11449"/>
                  <a:pt x="16994" y="11455"/>
                </a:cubicBezTo>
                <a:cubicBezTo>
                  <a:pt x="17162" y="11466"/>
                  <a:pt x="17323" y="11495"/>
                  <a:pt x="17467" y="11553"/>
                </a:cubicBezTo>
                <a:cubicBezTo>
                  <a:pt x="17603" y="11590"/>
                  <a:pt x="17731" y="11659"/>
                  <a:pt x="17851" y="11766"/>
                </a:cubicBezTo>
                <a:cubicBezTo>
                  <a:pt x="17966" y="11869"/>
                  <a:pt x="18074" y="11970"/>
                  <a:pt x="18165" y="12062"/>
                </a:cubicBezTo>
                <a:moveTo>
                  <a:pt x="20474" y="5419"/>
                </a:moveTo>
                <a:cubicBezTo>
                  <a:pt x="20757" y="5419"/>
                  <a:pt x="20973" y="5505"/>
                  <a:pt x="21124" y="5687"/>
                </a:cubicBezTo>
                <a:cubicBezTo>
                  <a:pt x="21271" y="5865"/>
                  <a:pt x="21381" y="6078"/>
                  <a:pt x="21448" y="6326"/>
                </a:cubicBezTo>
                <a:cubicBezTo>
                  <a:pt x="21520" y="6574"/>
                  <a:pt x="21561" y="6836"/>
                  <a:pt x="21576" y="7106"/>
                </a:cubicBezTo>
                <a:cubicBezTo>
                  <a:pt x="21592" y="7377"/>
                  <a:pt x="21599" y="7596"/>
                  <a:pt x="21599" y="7760"/>
                </a:cubicBezTo>
                <a:lnTo>
                  <a:pt x="21599" y="9856"/>
                </a:lnTo>
                <a:cubicBezTo>
                  <a:pt x="21508" y="9928"/>
                  <a:pt x="21422" y="10015"/>
                  <a:pt x="21340" y="10110"/>
                </a:cubicBezTo>
                <a:cubicBezTo>
                  <a:pt x="21261" y="10208"/>
                  <a:pt x="21158" y="10257"/>
                  <a:pt x="21036" y="10257"/>
                </a:cubicBezTo>
                <a:lnTo>
                  <a:pt x="17268" y="10257"/>
                </a:lnTo>
                <a:cubicBezTo>
                  <a:pt x="17131" y="10257"/>
                  <a:pt x="17023" y="10208"/>
                  <a:pt x="16953" y="10110"/>
                </a:cubicBezTo>
                <a:cubicBezTo>
                  <a:pt x="16879" y="10015"/>
                  <a:pt x="16790" y="9928"/>
                  <a:pt x="16682" y="9856"/>
                </a:cubicBezTo>
                <a:lnTo>
                  <a:pt x="16682" y="7760"/>
                </a:lnTo>
                <a:cubicBezTo>
                  <a:pt x="16682" y="7596"/>
                  <a:pt x="16692" y="7377"/>
                  <a:pt x="16706" y="7106"/>
                </a:cubicBezTo>
                <a:cubicBezTo>
                  <a:pt x="16720" y="6836"/>
                  <a:pt x="16766" y="6574"/>
                  <a:pt x="16836" y="6326"/>
                </a:cubicBezTo>
                <a:cubicBezTo>
                  <a:pt x="16912" y="6078"/>
                  <a:pt x="17023" y="5865"/>
                  <a:pt x="17183" y="5687"/>
                </a:cubicBezTo>
                <a:cubicBezTo>
                  <a:pt x="17337" y="5508"/>
                  <a:pt x="17556" y="5419"/>
                  <a:pt x="17829" y="5419"/>
                </a:cubicBezTo>
                <a:cubicBezTo>
                  <a:pt x="17488" y="5151"/>
                  <a:pt x="17210" y="4803"/>
                  <a:pt x="16999" y="4377"/>
                </a:cubicBezTo>
                <a:cubicBezTo>
                  <a:pt x="16788" y="3950"/>
                  <a:pt x="16682" y="3469"/>
                  <a:pt x="16682" y="2937"/>
                </a:cubicBezTo>
                <a:cubicBezTo>
                  <a:pt x="16682" y="2539"/>
                  <a:pt x="16744" y="2162"/>
                  <a:pt x="16872" y="1805"/>
                </a:cubicBezTo>
                <a:cubicBezTo>
                  <a:pt x="16999" y="1448"/>
                  <a:pt x="17174" y="1134"/>
                  <a:pt x="17400" y="861"/>
                </a:cubicBezTo>
                <a:cubicBezTo>
                  <a:pt x="17625" y="590"/>
                  <a:pt x="17889" y="380"/>
                  <a:pt x="18187" y="227"/>
                </a:cubicBezTo>
                <a:cubicBezTo>
                  <a:pt x="18487" y="77"/>
                  <a:pt x="18808" y="0"/>
                  <a:pt x="19152" y="0"/>
                </a:cubicBezTo>
                <a:cubicBezTo>
                  <a:pt x="19480" y="0"/>
                  <a:pt x="19795" y="77"/>
                  <a:pt x="20095" y="227"/>
                </a:cubicBezTo>
                <a:cubicBezTo>
                  <a:pt x="20395" y="380"/>
                  <a:pt x="20656" y="590"/>
                  <a:pt x="20882" y="861"/>
                </a:cubicBezTo>
                <a:cubicBezTo>
                  <a:pt x="21108" y="1134"/>
                  <a:pt x="21285" y="1448"/>
                  <a:pt x="21412" y="1805"/>
                </a:cubicBezTo>
                <a:cubicBezTo>
                  <a:pt x="21537" y="2162"/>
                  <a:pt x="21599" y="2539"/>
                  <a:pt x="21599" y="2937"/>
                </a:cubicBezTo>
                <a:cubicBezTo>
                  <a:pt x="21599" y="3458"/>
                  <a:pt x="21499" y="3939"/>
                  <a:pt x="21295" y="4371"/>
                </a:cubicBezTo>
                <a:cubicBezTo>
                  <a:pt x="21093" y="4800"/>
                  <a:pt x="20820" y="5151"/>
                  <a:pt x="20474" y="541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0947" tIns="60947" rIns="60947" bIns="60947" anchor="ctr"/>
          <a:lstStyle/>
          <a:p>
            <a:pPr defTabSz="548517">
              <a:defRPr/>
            </a:pPr>
            <a:endParaRPr lang="es-ES" sz="348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dugi" panose="020B0502040204020203" pitchFamily="34" charset="0"/>
              <a:cs typeface="Gill Sans" charset="0"/>
              <a:sym typeface="Gill Sans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2668978" y="975453"/>
            <a:ext cx="6830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rPr>
              <a:t>Diagnóstico</a:t>
            </a:r>
          </a:p>
        </p:txBody>
      </p:sp>
      <p:pic>
        <p:nvPicPr>
          <p:cNvPr id="62" name="Espaço Reservado para 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>
          <a:xfrm>
            <a:off x="267877" y="729453"/>
            <a:ext cx="1632640" cy="10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38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Transformação institucional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63" name="TextBox 55"/>
          <p:cNvSpPr txBox="1"/>
          <p:nvPr/>
        </p:nvSpPr>
        <p:spPr>
          <a:xfrm>
            <a:off x="266948" y="6126091"/>
            <a:ext cx="5568512" cy="378569"/>
          </a:xfrm>
          <a:prstGeom prst="rect">
            <a:avLst/>
          </a:prstGeom>
          <a:noFill/>
        </p:spPr>
        <p:txBody>
          <a:bodyPr wrap="square" lIns="82301" tIns="41150" rIns="82301" bIns="41150" rtlCol="0">
            <a:spAutoFit/>
          </a:bodyPr>
          <a:lstStyle/>
          <a:p>
            <a:pPr defTabSz="855817"/>
            <a:r>
              <a:rPr lang="pt-BR" sz="960" b="1" dirty="0">
                <a:solidFill>
                  <a:srgbClr val="445469"/>
                </a:solidFill>
                <a:cs typeface="Lato Regular"/>
              </a:rPr>
              <a:t>*Adm. Direta, Autarquias e Fundações DF </a:t>
            </a:r>
          </a:p>
          <a:p>
            <a:pPr defTabSz="855817"/>
            <a:r>
              <a:rPr lang="pt-BR" sz="960" b="1" dirty="0">
                <a:solidFill>
                  <a:srgbClr val="445469"/>
                </a:solidFill>
                <a:cs typeface="Lato Regular"/>
              </a:rPr>
              <a:t>Material de Expediente, Cartuchos e Processamento de dados</a:t>
            </a:r>
          </a:p>
        </p:txBody>
      </p:sp>
      <p:sp>
        <p:nvSpPr>
          <p:cNvPr id="64" name="TextBox 55"/>
          <p:cNvSpPr txBox="1"/>
          <p:nvPr/>
        </p:nvSpPr>
        <p:spPr>
          <a:xfrm>
            <a:off x="753843" y="2303597"/>
            <a:ext cx="3411935" cy="1043367"/>
          </a:xfrm>
          <a:prstGeom prst="rect">
            <a:avLst/>
          </a:prstGeom>
          <a:noFill/>
        </p:spPr>
        <p:txBody>
          <a:bodyPr wrap="square" lIns="82301" tIns="41150" rIns="82301" bIns="41150" rtlCol="0">
            <a:spAutoFit/>
          </a:bodyPr>
          <a:lstStyle/>
          <a:p>
            <a:pPr algn="ctr" defTabSz="855817"/>
            <a:r>
              <a:rPr lang="pt-BR" sz="216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Despesa anterior</a:t>
            </a:r>
          </a:p>
          <a:p>
            <a:pPr algn="ctr" defTabSz="855817"/>
            <a:endParaRPr lang="pt-BR" sz="1200" b="1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  <a:p>
            <a:pPr algn="ctr" defTabSz="855817"/>
            <a:r>
              <a:rPr lang="pt-BR" sz="1440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6,4 MM/ano (custo dos materiais)</a:t>
            </a:r>
          </a:p>
          <a:p>
            <a:pPr algn="ctr" defTabSz="855817"/>
            <a:r>
              <a:rPr lang="pt-BR" sz="1440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12,5 MM/ano (custos administrativos</a:t>
            </a:r>
            <a:endParaRPr lang="id-ID" sz="1440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</p:txBody>
      </p:sp>
      <p:grpSp>
        <p:nvGrpSpPr>
          <p:cNvPr id="65" name="Grupo 64"/>
          <p:cNvGrpSpPr/>
          <p:nvPr/>
        </p:nvGrpSpPr>
        <p:grpSpPr>
          <a:xfrm>
            <a:off x="9308954" y="1482306"/>
            <a:ext cx="1468108" cy="1528130"/>
            <a:chOff x="14588570" y="2993452"/>
            <a:chExt cx="2446847" cy="2546883"/>
          </a:xfrm>
        </p:grpSpPr>
        <p:sp>
          <p:nvSpPr>
            <p:cNvPr id="66" name="Freeform 13"/>
            <p:cNvSpPr>
              <a:spLocks noChangeArrowheads="1"/>
            </p:cNvSpPr>
            <p:nvPr/>
          </p:nvSpPr>
          <p:spPr bwMode="auto">
            <a:xfrm>
              <a:off x="14588570" y="3547476"/>
              <a:ext cx="1759384" cy="1518679"/>
            </a:xfrm>
            <a:custGeom>
              <a:avLst/>
              <a:gdLst>
                <a:gd name="T0" fmla="*/ 3717 w 4762"/>
                <a:gd name="T1" fmla="*/ 100 h 4111"/>
                <a:gd name="T2" fmla="*/ 3717 w 4762"/>
                <a:gd name="T3" fmla="*/ 100 h 4111"/>
                <a:gd name="T4" fmla="*/ 3379 w 4762"/>
                <a:gd name="T5" fmla="*/ 45 h 4111"/>
                <a:gd name="T6" fmla="*/ 1438 w 4762"/>
                <a:gd name="T7" fmla="*/ 887 h 4111"/>
                <a:gd name="T8" fmla="*/ 1438 w 4762"/>
                <a:gd name="T9" fmla="*/ 887 h 4111"/>
                <a:gd name="T10" fmla="*/ 28 w 4762"/>
                <a:gd name="T11" fmla="*/ 2370 h 4111"/>
                <a:gd name="T12" fmla="*/ 9 w 4762"/>
                <a:gd name="T13" fmla="*/ 2398 h 4111"/>
                <a:gd name="T14" fmla="*/ 9 w 4762"/>
                <a:gd name="T15" fmla="*/ 2398 h 4111"/>
                <a:gd name="T16" fmla="*/ 28 w 4762"/>
                <a:gd name="T17" fmla="*/ 2389 h 4111"/>
                <a:gd name="T18" fmla="*/ 266 w 4762"/>
                <a:gd name="T19" fmla="*/ 3771 h 4111"/>
                <a:gd name="T20" fmla="*/ 375 w 4762"/>
                <a:gd name="T21" fmla="*/ 4019 h 4111"/>
                <a:gd name="T22" fmla="*/ 660 w 4762"/>
                <a:gd name="T23" fmla="*/ 4101 h 4111"/>
                <a:gd name="T24" fmla="*/ 879 w 4762"/>
                <a:gd name="T25" fmla="*/ 2297 h 4111"/>
                <a:gd name="T26" fmla="*/ 961 w 4762"/>
                <a:gd name="T27" fmla="*/ 2215 h 4111"/>
                <a:gd name="T28" fmla="*/ 1053 w 4762"/>
                <a:gd name="T29" fmla="*/ 2151 h 4111"/>
                <a:gd name="T30" fmla="*/ 2134 w 4762"/>
                <a:gd name="T31" fmla="*/ 1904 h 4111"/>
                <a:gd name="T32" fmla="*/ 2629 w 4762"/>
                <a:gd name="T33" fmla="*/ 2114 h 4111"/>
                <a:gd name="T34" fmla="*/ 2180 w 4762"/>
                <a:gd name="T35" fmla="*/ 2572 h 4111"/>
                <a:gd name="T36" fmla="*/ 2015 w 4762"/>
                <a:gd name="T37" fmla="*/ 2929 h 4111"/>
                <a:gd name="T38" fmla="*/ 2134 w 4762"/>
                <a:gd name="T39" fmla="*/ 3259 h 4111"/>
                <a:gd name="T40" fmla="*/ 2811 w 4762"/>
                <a:gd name="T41" fmla="*/ 3185 h 4111"/>
                <a:gd name="T42" fmla="*/ 4166 w 4762"/>
                <a:gd name="T43" fmla="*/ 2178 h 4111"/>
                <a:gd name="T44" fmla="*/ 4423 w 4762"/>
                <a:gd name="T45" fmla="*/ 1977 h 4111"/>
                <a:gd name="T46" fmla="*/ 4706 w 4762"/>
                <a:gd name="T47" fmla="*/ 1281 h 4111"/>
                <a:gd name="T48" fmla="*/ 4624 w 4762"/>
                <a:gd name="T49" fmla="*/ 915 h 4111"/>
                <a:gd name="T50" fmla="*/ 3717 w 4762"/>
                <a:gd name="T51" fmla="*/ 100 h 4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62" h="4111">
                  <a:moveTo>
                    <a:pt x="3717" y="100"/>
                  </a:moveTo>
                  <a:lnTo>
                    <a:pt x="3717" y="100"/>
                  </a:lnTo>
                  <a:cubicBezTo>
                    <a:pt x="3626" y="18"/>
                    <a:pt x="3489" y="0"/>
                    <a:pt x="3379" y="45"/>
                  </a:cubicBezTo>
                  <a:cubicBezTo>
                    <a:pt x="1438" y="887"/>
                    <a:pt x="1438" y="887"/>
                    <a:pt x="1438" y="887"/>
                  </a:cubicBezTo>
                  <a:lnTo>
                    <a:pt x="1438" y="887"/>
                  </a:lnTo>
                  <a:cubicBezTo>
                    <a:pt x="1209" y="988"/>
                    <a:pt x="0" y="2142"/>
                    <a:pt x="28" y="2370"/>
                  </a:cubicBezTo>
                  <a:cubicBezTo>
                    <a:pt x="28" y="2380"/>
                    <a:pt x="9" y="2389"/>
                    <a:pt x="9" y="2398"/>
                  </a:cubicBezTo>
                  <a:lnTo>
                    <a:pt x="9" y="2398"/>
                  </a:lnTo>
                  <a:lnTo>
                    <a:pt x="28" y="2389"/>
                  </a:lnTo>
                  <a:cubicBezTo>
                    <a:pt x="266" y="3771"/>
                    <a:pt x="266" y="3771"/>
                    <a:pt x="266" y="3771"/>
                  </a:cubicBezTo>
                  <a:cubicBezTo>
                    <a:pt x="266" y="3863"/>
                    <a:pt x="311" y="3955"/>
                    <a:pt x="375" y="4019"/>
                  </a:cubicBezTo>
                  <a:cubicBezTo>
                    <a:pt x="449" y="4083"/>
                    <a:pt x="559" y="4110"/>
                    <a:pt x="660" y="4101"/>
                  </a:cubicBezTo>
                  <a:cubicBezTo>
                    <a:pt x="348" y="3525"/>
                    <a:pt x="412" y="2801"/>
                    <a:pt x="879" y="2297"/>
                  </a:cubicBezTo>
                  <a:cubicBezTo>
                    <a:pt x="916" y="2260"/>
                    <a:pt x="943" y="2233"/>
                    <a:pt x="961" y="2215"/>
                  </a:cubicBezTo>
                  <a:cubicBezTo>
                    <a:pt x="989" y="2187"/>
                    <a:pt x="1026" y="2160"/>
                    <a:pt x="1053" y="2151"/>
                  </a:cubicBezTo>
                  <a:cubicBezTo>
                    <a:pt x="1438" y="2060"/>
                    <a:pt x="1849" y="1968"/>
                    <a:pt x="2134" y="1904"/>
                  </a:cubicBezTo>
                  <a:cubicBezTo>
                    <a:pt x="2143" y="1904"/>
                    <a:pt x="2509" y="1913"/>
                    <a:pt x="2629" y="2114"/>
                  </a:cubicBezTo>
                  <a:cubicBezTo>
                    <a:pt x="2180" y="2572"/>
                    <a:pt x="2180" y="2572"/>
                    <a:pt x="2180" y="2572"/>
                  </a:cubicBezTo>
                  <a:cubicBezTo>
                    <a:pt x="2088" y="2673"/>
                    <a:pt x="2024" y="2801"/>
                    <a:pt x="2015" y="2929"/>
                  </a:cubicBezTo>
                  <a:cubicBezTo>
                    <a:pt x="2006" y="3058"/>
                    <a:pt x="2051" y="3176"/>
                    <a:pt x="2134" y="3259"/>
                  </a:cubicBezTo>
                  <a:cubicBezTo>
                    <a:pt x="2307" y="3415"/>
                    <a:pt x="2619" y="3378"/>
                    <a:pt x="2811" y="3185"/>
                  </a:cubicBezTo>
                  <a:cubicBezTo>
                    <a:pt x="3314" y="2645"/>
                    <a:pt x="3553" y="2260"/>
                    <a:pt x="4166" y="2178"/>
                  </a:cubicBezTo>
                  <a:cubicBezTo>
                    <a:pt x="4285" y="2160"/>
                    <a:pt x="4377" y="2087"/>
                    <a:pt x="4423" y="1977"/>
                  </a:cubicBezTo>
                  <a:cubicBezTo>
                    <a:pt x="4706" y="1281"/>
                    <a:pt x="4706" y="1281"/>
                    <a:pt x="4706" y="1281"/>
                  </a:cubicBezTo>
                  <a:cubicBezTo>
                    <a:pt x="4761" y="1153"/>
                    <a:pt x="4725" y="1007"/>
                    <a:pt x="4624" y="915"/>
                  </a:cubicBezTo>
                  <a:lnTo>
                    <a:pt x="3717" y="100"/>
                  </a:lnTo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67" name="Freeform 14"/>
            <p:cNvSpPr>
              <a:spLocks noChangeArrowheads="1"/>
            </p:cNvSpPr>
            <p:nvPr/>
          </p:nvSpPr>
          <p:spPr bwMode="auto">
            <a:xfrm>
              <a:off x="14673282" y="4301928"/>
              <a:ext cx="1215278" cy="1238407"/>
            </a:xfrm>
            <a:custGeom>
              <a:avLst/>
              <a:gdLst>
                <a:gd name="T0" fmla="*/ 2848 w 3288"/>
                <a:gd name="T1" fmla="*/ 2289 h 3352"/>
                <a:gd name="T2" fmla="*/ 2848 w 3288"/>
                <a:gd name="T3" fmla="*/ 2289 h 3352"/>
                <a:gd name="T4" fmla="*/ 3205 w 3288"/>
                <a:gd name="T5" fmla="*/ 1035 h 3352"/>
                <a:gd name="T6" fmla="*/ 3003 w 3288"/>
                <a:gd name="T7" fmla="*/ 907 h 3352"/>
                <a:gd name="T8" fmla="*/ 2912 w 3288"/>
                <a:gd name="T9" fmla="*/ 952 h 3352"/>
                <a:gd name="T10" fmla="*/ 2664 w 3288"/>
                <a:gd name="T11" fmla="*/ 1227 h 3352"/>
                <a:gd name="T12" fmla="*/ 1831 w 3288"/>
                <a:gd name="T13" fmla="*/ 1318 h 3352"/>
                <a:gd name="T14" fmla="*/ 1822 w 3288"/>
                <a:gd name="T15" fmla="*/ 1309 h 3352"/>
                <a:gd name="T16" fmla="*/ 1657 w 3288"/>
                <a:gd name="T17" fmla="*/ 879 h 3352"/>
                <a:gd name="T18" fmla="*/ 1859 w 3288"/>
                <a:gd name="T19" fmla="*/ 440 h 3352"/>
                <a:gd name="T20" fmla="*/ 1868 w 3288"/>
                <a:gd name="T21" fmla="*/ 440 h 3352"/>
                <a:gd name="T22" fmla="*/ 1877 w 3288"/>
                <a:gd name="T23" fmla="*/ 421 h 3352"/>
                <a:gd name="T24" fmla="*/ 2014 w 3288"/>
                <a:gd name="T25" fmla="*/ 284 h 3352"/>
                <a:gd name="T26" fmla="*/ 2014 w 3288"/>
                <a:gd name="T27" fmla="*/ 46 h 3352"/>
                <a:gd name="T28" fmla="*/ 1887 w 3288"/>
                <a:gd name="T29" fmla="*/ 0 h 3352"/>
                <a:gd name="T30" fmla="*/ 1859 w 3288"/>
                <a:gd name="T31" fmla="*/ 0 h 3352"/>
                <a:gd name="T32" fmla="*/ 898 w 3288"/>
                <a:gd name="T33" fmla="*/ 219 h 3352"/>
                <a:gd name="T34" fmla="*/ 852 w 3288"/>
                <a:gd name="T35" fmla="*/ 238 h 3352"/>
                <a:gd name="T36" fmla="*/ 815 w 3288"/>
                <a:gd name="T37" fmla="*/ 266 h 3352"/>
                <a:gd name="T38" fmla="*/ 742 w 3288"/>
                <a:gd name="T39" fmla="*/ 339 h 3352"/>
                <a:gd name="T40" fmla="*/ 385 w 3288"/>
                <a:gd name="T41" fmla="*/ 1090 h 3352"/>
                <a:gd name="T42" fmla="*/ 705 w 3288"/>
                <a:gd name="T43" fmla="*/ 2243 h 3352"/>
                <a:gd name="T44" fmla="*/ 467 w 3288"/>
                <a:gd name="T45" fmla="*/ 2463 h 3352"/>
                <a:gd name="T46" fmla="*/ 467 w 3288"/>
                <a:gd name="T47" fmla="*/ 2463 h 3352"/>
                <a:gd name="T48" fmla="*/ 265 w 3288"/>
                <a:gd name="T49" fmla="*/ 2509 h 3352"/>
                <a:gd name="T50" fmla="*/ 110 w 3288"/>
                <a:gd name="T51" fmla="*/ 2564 h 3352"/>
                <a:gd name="T52" fmla="*/ 9 w 3288"/>
                <a:gd name="T53" fmla="*/ 2719 h 3352"/>
                <a:gd name="T54" fmla="*/ 91 w 3288"/>
                <a:gd name="T55" fmla="*/ 2921 h 3352"/>
                <a:gd name="T56" fmla="*/ 275 w 3288"/>
                <a:gd name="T57" fmla="*/ 3013 h 3352"/>
                <a:gd name="T58" fmla="*/ 440 w 3288"/>
                <a:gd name="T59" fmla="*/ 2930 h 3352"/>
                <a:gd name="T60" fmla="*/ 513 w 3288"/>
                <a:gd name="T61" fmla="*/ 2783 h 3352"/>
                <a:gd name="T62" fmla="*/ 586 w 3288"/>
                <a:gd name="T63" fmla="*/ 2609 h 3352"/>
                <a:gd name="T64" fmla="*/ 843 w 3288"/>
                <a:gd name="T65" fmla="*/ 2381 h 3352"/>
                <a:gd name="T66" fmla="*/ 2344 w 3288"/>
                <a:gd name="T67" fmla="*/ 2636 h 3352"/>
                <a:gd name="T68" fmla="*/ 2472 w 3288"/>
                <a:gd name="T69" fmla="*/ 2839 h 3352"/>
                <a:gd name="T70" fmla="*/ 2472 w 3288"/>
                <a:gd name="T71" fmla="*/ 2839 h 3352"/>
                <a:gd name="T72" fmla="*/ 2481 w 3288"/>
                <a:gd name="T73" fmla="*/ 3049 h 3352"/>
                <a:gd name="T74" fmla="*/ 2509 w 3288"/>
                <a:gd name="T75" fmla="*/ 3214 h 3352"/>
                <a:gd name="T76" fmla="*/ 2646 w 3288"/>
                <a:gd name="T77" fmla="*/ 3333 h 3352"/>
                <a:gd name="T78" fmla="*/ 2857 w 3288"/>
                <a:gd name="T79" fmla="*/ 3296 h 3352"/>
                <a:gd name="T80" fmla="*/ 2985 w 3288"/>
                <a:gd name="T81" fmla="*/ 3131 h 3352"/>
                <a:gd name="T82" fmla="*/ 2930 w 3288"/>
                <a:gd name="T83" fmla="*/ 2949 h 3352"/>
                <a:gd name="T84" fmla="*/ 2802 w 3288"/>
                <a:gd name="T85" fmla="*/ 2857 h 3352"/>
                <a:gd name="T86" fmla="*/ 2637 w 3288"/>
                <a:gd name="T87" fmla="*/ 2747 h 3352"/>
                <a:gd name="T88" fmla="*/ 2518 w 3288"/>
                <a:gd name="T89" fmla="*/ 2555 h 3352"/>
                <a:gd name="T90" fmla="*/ 2848 w 3288"/>
                <a:gd name="T91" fmla="*/ 2289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8" h="3352">
                  <a:moveTo>
                    <a:pt x="2848" y="2289"/>
                  </a:moveTo>
                  <a:lnTo>
                    <a:pt x="2848" y="2289"/>
                  </a:lnTo>
                  <a:cubicBezTo>
                    <a:pt x="3168" y="1941"/>
                    <a:pt x="3287" y="1465"/>
                    <a:pt x="3205" y="1035"/>
                  </a:cubicBezTo>
                  <a:cubicBezTo>
                    <a:pt x="3186" y="943"/>
                    <a:pt x="3095" y="888"/>
                    <a:pt x="3003" y="907"/>
                  </a:cubicBezTo>
                  <a:cubicBezTo>
                    <a:pt x="2967" y="916"/>
                    <a:pt x="2939" y="934"/>
                    <a:pt x="2912" y="952"/>
                  </a:cubicBezTo>
                  <a:cubicBezTo>
                    <a:pt x="2839" y="1044"/>
                    <a:pt x="2756" y="1126"/>
                    <a:pt x="2664" y="1227"/>
                  </a:cubicBezTo>
                  <a:cubicBezTo>
                    <a:pt x="2436" y="1475"/>
                    <a:pt x="2078" y="1538"/>
                    <a:pt x="1831" y="1318"/>
                  </a:cubicBezTo>
                  <a:cubicBezTo>
                    <a:pt x="1822" y="1318"/>
                    <a:pt x="1822" y="1309"/>
                    <a:pt x="1822" y="1309"/>
                  </a:cubicBezTo>
                  <a:cubicBezTo>
                    <a:pt x="1703" y="1199"/>
                    <a:pt x="1648" y="1044"/>
                    <a:pt x="1657" y="879"/>
                  </a:cubicBezTo>
                  <a:cubicBezTo>
                    <a:pt x="1676" y="714"/>
                    <a:pt x="1740" y="568"/>
                    <a:pt x="1859" y="440"/>
                  </a:cubicBezTo>
                  <a:lnTo>
                    <a:pt x="1868" y="440"/>
                  </a:lnTo>
                  <a:cubicBezTo>
                    <a:pt x="1868" y="440"/>
                    <a:pt x="1868" y="431"/>
                    <a:pt x="1877" y="421"/>
                  </a:cubicBezTo>
                  <a:cubicBezTo>
                    <a:pt x="2014" y="284"/>
                    <a:pt x="2014" y="284"/>
                    <a:pt x="2014" y="284"/>
                  </a:cubicBezTo>
                  <a:cubicBezTo>
                    <a:pt x="2078" y="219"/>
                    <a:pt x="2078" y="110"/>
                    <a:pt x="2014" y="46"/>
                  </a:cubicBezTo>
                  <a:cubicBezTo>
                    <a:pt x="1978" y="19"/>
                    <a:pt x="1932" y="0"/>
                    <a:pt x="1887" y="0"/>
                  </a:cubicBezTo>
                  <a:cubicBezTo>
                    <a:pt x="1877" y="0"/>
                    <a:pt x="1868" y="0"/>
                    <a:pt x="1859" y="0"/>
                  </a:cubicBezTo>
                  <a:cubicBezTo>
                    <a:pt x="1593" y="64"/>
                    <a:pt x="1236" y="146"/>
                    <a:pt x="898" y="219"/>
                  </a:cubicBezTo>
                  <a:cubicBezTo>
                    <a:pt x="879" y="229"/>
                    <a:pt x="870" y="229"/>
                    <a:pt x="852" y="238"/>
                  </a:cubicBezTo>
                  <a:cubicBezTo>
                    <a:pt x="843" y="247"/>
                    <a:pt x="833" y="256"/>
                    <a:pt x="815" y="266"/>
                  </a:cubicBezTo>
                  <a:cubicBezTo>
                    <a:pt x="797" y="284"/>
                    <a:pt x="769" y="311"/>
                    <a:pt x="742" y="339"/>
                  </a:cubicBezTo>
                  <a:cubicBezTo>
                    <a:pt x="540" y="559"/>
                    <a:pt x="422" y="824"/>
                    <a:pt x="385" y="1090"/>
                  </a:cubicBezTo>
                  <a:cubicBezTo>
                    <a:pt x="321" y="1493"/>
                    <a:pt x="431" y="1923"/>
                    <a:pt x="705" y="2243"/>
                  </a:cubicBezTo>
                  <a:cubicBezTo>
                    <a:pt x="467" y="2463"/>
                    <a:pt x="467" y="2463"/>
                    <a:pt x="467" y="2463"/>
                  </a:cubicBezTo>
                  <a:lnTo>
                    <a:pt x="467" y="2463"/>
                  </a:lnTo>
                  <a:cubicBezTo>
                    <a:pt x="403" y="2509"/>
                    <a:pt x="330" y="2509"/>
                    <a:pt x="265" y="2509"/>
                  </a:cubicBezTo>
                  <a:cubicBezTo>
                    <a:pt x="201" y="2518"/>
                    <a:pt x="155" y="2518"/>
                    <a:pt x="110" y="2564"/>
                  </a:cubicBezTo>
                  <a:cubicBezTo>
                    <a:pt x="55" y="2609"/>
                    <a:pt x="19" y="2664"/>
                    <a:pt x="9" y="2719"/>
                  </a:cubicBezTo>
                  <a:cubicBezTo>
                    <a:pt x="0" y="2774"/>
                    <a:pt x="19" y="2839"/>
                    <a:pt x="91" y="2921"/>
                  </a:cubicBezTo>
                  <a:cubicBezTo>
                    <a:pt x="155" y="2994"/>
                    <a:pt x="220" y="3022"/>
                    <a:pt x="275" y="3013"/>
                  </a:cubicBezTo>
                  <a:cubicBezTo>
                    <a:pt x="330" y="3013"/>
                    <a:pt x="394" y="2976"/>
                    <a:pt x="440" y="2930"/>
                  </a:cubicBezTo>
                  <a:cubicBezTo>
                    <a:pt x="486" y="2893"/>
                    <a:pt x="504" y="2848"/>
                    <a:pt x="513" y="2783"/>
                  </a:cubicBezTo>
                  <a:cubicBezTo>
                    <a:pt x="531" y="2728"/>
                    <a:pt x="531" y="2655"/>
                    <a:pt x="586" y="2609"/>
                  </a:cubicBezTo>
                  <a:cubicBezTo>
                    <a:pt x="843" y="2381"/>
                    <a:pt x="843" y="2381"/>
                    <a:pt x="843" y="2381"/>
                  </a:cubicBezTo>
                  <a:cubicBezTo>
                    <a:pt x="1264" y="2756"/>
                    <a:pt x="1850" y="2839"/>
                    <a:pt x="2344" y="2636"/>
                  </a:cubicBezTo>
                  <a:cubicBezTo>
                    <a:pt x="2472" y="2839"/>
                    <a:pt x="2472" y="2839"/>
                    <a:pt x="2472" y="2839"/>
                  </a:cubicBezTo>
                  <a:lnTo>
                    <a:pt x="2472" y="2839"/>
                  </a:lnTo>
                  <a:cubicBezTo>
                    <a:pt x="2509" y="2921"/>
                    <a:pt x="2491" y="2985"/>
                    <a:pt x="2481" y="3049"/>
                  </a:cubicBezTo>
                  <a:cubicBezTo>
                    <a:pt x="2481" y="3113"/>
                    <a:pt x="2481" y="3159"/>
                    <a:pt x="2509" y="3214"/>
                  </a:cubicBezTo>
                  <a:cubicBezTo>
                    <a:pt x="2545" y="3278"/>
                    <a:pt x="2591" y="3315"/>
                    <a:pt x="2646" y="3333"/>
                  </a:cubicBezTo>
                  <a:cubicBezTo>
                    <a:pt x="2701" y="3351"/>
                    <a:pt x="2766" y="3351"/>
                    <a:pt x="2857" y="3296"/>
                  </a:cubicBezTo>
                  <a:cubicBezTo>
                    <a:pt x="2949" y="3241"/>
                    <a:pt x="2976" y="3186"/>
                    <a:pt x="2985" y="3131"/>
                  </a:cubicBezTo>
                  <a:cubicBezTo>
                    <a:pt x="2994" y="3067"/>
                    <a:pt x="2967" y="3003"/>
                    <a:pt x="2930" y="2949"/>
                  </a:cubicBezTo>
                  <a:cubicBezTo>
                    <a:pt x="2903" y="2903"/>
                    <a:pt x="2857" y="2875"/>
                    <a:pt x="2802" y="2857"/>
                  </a:cubicBezTo>
                  <a:cubicBezTo>
                    <a:pt x="2747" y="2829"/>
                    <a:pt x="2683" y="2811"/>
                    <a:pt x="2637" y="2747"/>
                  </a:cubicBezTo>
                  <a:cubicBezTo>
                    <a:pt x="2518" y="2555"/>
                    <a:pt x="2518" y="2555"/>
                    <a:pt x="2518" y="2555"/>
                  </a:cubicBezTo>
                  <a:cubicBezTo>
                    <a:pt x="2637" y="2482"/>
                    <a:pt x="2747" y="2390"/>
                    <a:pt x="2848" y="2289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68" name="Freeform 15"/>
            <p:cNvSpPr>
              <a:spLocks noChangeArrowheads="1"/>
            </p:cNvSpPr>
            <p:nvPr/>
          </p:nvSpPr>
          <p:spPr bwMode="auto">
            <a:xfrm>
              <a:off x="15867381" y="2993452"/>
              <a:ext cx="1168036" cy="1130861"/>
            </a:xfrm>
            <a:custGeom>
              <a:avLst/>
              <a:gdLst>
                <a:gd name="T0" fmla="*/ 3050 w 3160"/>
                <a:gd name="T1" fmla="*/ 1849 h 3059"/>
                <a:gd name="T2" fmla="*/ 3050 w 3160"/>
                <a:gd name="T3" fmla="*/ 1849 h 3059"/>
                <a:gd name="T4" fmla="*/ 1026 w 3160"/>
                <a:gd name="T5" fmla="*/ 55 h 3059"/>
                <a:gd name="T6" fmla="*/ 806 w 3160"/>
                <a:gd name="T7" fmla="*/ 27 h 3059"/>
                <a:gd name="T8" fmla="*/ 714 w 3160"/>
                <a:gd name="T9" fmla="*/ 91 h 3059"/>
                <a:gd name="T10" fmla="*/ 83 w 3160"/>
                <a:gd name="T11" fmla="*/ 823 h 3059"/>
                <a:gd name="T12" fmla="*/ 110 w 3160"/>
                <a:gd name="T13" fmla="*/ 1153 h 3059"/>
                <a:gd name="T14" fmla="*/ 2170 w 3160"/>
                <a:gd name="T15" fmla="*/ 2985 h 3059"/>
                <a:gd name="T16" fmla="*/ 2491 w 3160"/>
                <a:gd name="T17" fmla="*/ 2948 h 3059"/>
                <a:gd name="T18" fmla="*/ 3086 w 3160"/>
                <a:gd name="T19" fmla="*/ 2170 h 3059"/>
                <a:gd name="T20" fmla="*/ 3050 w 3160"/>
                <a:gd name="T21" fmla="*/ 1849 h 3059"/>
                <a:gd name="T22" fmla="*/ 2564 w 3160"/>
                <a:gd name="T23" fmla="*/ 2426 h 3059"/>
                <a:gd name="T24" fmla="*/ 2564 w 3160"/>
                <a:gd name="T25" fmla="*/ 2426 h 3059"/>
                <a:gd name="T26" fmla="*/ 2079 w 3160"/>
                <a:gd name="T27" fmla="*/ 2234 h 3059"/>
                <a:gd name="T28" fmla="*/ 2280 w 3160"/>
                <a:gd name="T29" fmla="*/ 1757 h 3059"/>
                <a:gd name="T30" fmla="*/ 2756 w 3160"/>
                <a:gd name="T31" fmla="*/ 1950 h 3059"/>
                <a:gd name="T32" fmla="*/ 2564 w 3160"/>
                <a:gd name="T33" fmla="*/ 2426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0" h="3059">
                  <a:moveTo>
                    <a:pt x="3050" y="1849"/>
                  </a:moveTo>
                  <a:lnTo>
                    <a:pt x="3050" y="1849"/>
                  </a:lnTo>
                  <a:cubicBezTo>
                    <a:pt x="1026" y="55"/>
                    <a:pt x="1026" y="55"/>
                    <a:pt x="1026" y="55"/>
                  </a:cubicBezTo>
                  <a:cubicBezTo>
                    <a:pt x="971" y="9"/>
                    <a:pt x="879" y="0"/>
                    <a:pt x="806" y="27"/>
                  </a:cubicBezTo>
                  <a:cubicBezTo>
                    <a:pt x="769" y="37"/>
                    <a:pt x="742" y="55"/>
                    <a:pt x="714" y="91"/>
                  </a:cubicBezTo>
                  <a:cubicBezTo>
                    <a:pt x="83" y="823"/>
                    <a:pt x="83" y="823"/>
                    <a:pt x="83" y="823"/>
                  </a:cubicBezTo>
                  <a:cubicBezTo>
                    <a:pt x="0" y="915"/>
                    <a:pt x="19" y="1080"/>
                    <a:pt x="110" y="1153"/>
                  </a:cubicBezTo>
                  <a:cubicBezTo>
                    <a:pt x="2170" y="2985"/>
                    <a:pt x="2170" y="2985"/>
                    <a:pt x="2170" y="2985"/>
                  </a:cubicBezTo>
                  <a:cubicBezTo>
                    <a:pt x="2261" y="3058"/>
                    <a:pt x="2417" y="3040"/>
                    <a:pt x="2491" y="2948"/>
                  </a:cubicBezTo>
                  <a:cubicBezTo>
                    <a:pt x="3086" y="2170"/>
                    <a:pt x="3086" y="2170"/>
                    <a:pt x="3086" y="2170"/>
                  </a:cubicBezTo>
                  <a:cubicBezTo>
                    <a:pt x="3159" y="2078"/>
                    <a:pt x="3141" y="1922"/>
                    <a:pt x="3050" y="1849"/>
                  </a:cubicBezTo>
                  <a:close/>
                  <a:moveTo>
                    <a:pt x="2564" y="2426"/>
                  </a:moveTo>
                  <a:lnTo>
                    <a:pt x="2564" y="2426"/>
                  </a:lnTo>
                  <a:cubicBezTo>
                    <a:pt x="2372" y="2509"/>
                    <a:pt x="2161" y="2417"/>
                    <a:pt x="2079" y="2234"/>
                  </a:cubicBezTo>
                  <a:cubicBezTo>
                    <a:pt x="2006" y="2051"/>
                    <a:pt x="2088" y="1831"/>
                    <a:pt x="2280" y="1757"/>
                  </a:cubicBezTo>
                  <a:cubicBezTo>
                    <a:pt x="2464" y="1675"/>
                    <a:pt x="2674" y="1767"/>
                    <a:pt x="2756" y="1950"/>
                  </a:cubicBezTo>
                  <a:cubicBezTo>
                    <a:pt x="2839" y="2133"/>
                    <a:pt x="2747" y="2353"/>
                    <a:pt x="2564" y="2426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8194678" y="2752326"/>
            <a:ext cx="3282228" cy="2313215"/>
            <a:chOff x="12731443" y="5110151"/>
            <a:chExt cx="5470380" cy="3855358"/>
          </a:xfrm>
          <a:solidFill>
            <a:schemeClr val="tx2">
              <a:lumMod val="75000"/>
            </a:schemeClr>
          </a:solidFill>
        </p:grpSpPr>
        <p:sp>
          <p:nvSpPr>
            <p:cNvPr id="70" name="Freeform 1"/>
            <p:cNvSpPr>
              <a:spLocks noChangeArrowheads="1"/>
            </p:cNvSpPr>
            <p:nvPr/>
          </p:nvSpPr>
          <p:spPr bwMode="auto">
            <a:xfrm>
              <a:off x="13378179" y="5110151"/>
              <a:ext cx="1901112" cy="1231889"/>
            </a:xfrm>
            <a:custGeom>
              <a:avLst/>
              <a:gdLst>
                <a:gd name="T0" fmla="*/ 5072 w 5147"/>
                <a:gd name="T1" fmla="*/ 1282 h 3334"/>
                <a:gd name="T2" fmla="*/ 5072 w 5147"/>
                <a:gd name="T3" fmla="*/ 1282 h 3334"/>
                <a:gd name="T4" fmla="*/ 4890 w 5147"/>
                <a:gd name="T5" fmla="*/ 1228 h 3334"/>
                <a:gd name="T6" fmla="*/ 4743 w 5147"/>
                <a:gd name="T7" fmla="*/ 1282 h 3334"/>
                <a:gd name="T8" fmla="*/ 4560 w 5147"/>
                <a:gd name="T9" fmla="*/ 1374 h 3334"/>
                <a:gd name="T10" fmla="*/ 4285 w 5147"/>
                <a:gd name="T11" fmla="*/ 1374 h 3334"/>
                <a:gd name="T12" fmla="*/ 4285 w 5147"/>
                <a:gd name="T13" fmla="*/ 476 h 3334"/>
                <a:gd name="T14" fmla="*/ 4203 w 5147"/>
                <a:gd name="T15" fmla="*/ 540 h 3334"/>
                <a:gd name="T16" fmla="*/ 4185 w 5147"/>
                <a:gd name="T17" fmla="*/ 632 h 3334"/>
                <a:gd name="T18" fmla="*/ 4056 w 5147"/>
                <a:gd name="T19" fmla="*/ 861 h 3334"/>
                <a:gd name="T20" fmla="*/ 3791 w 5147"/>
                <a:gd name="T21" fmla="*/ 989 h 3334"/>
                <a:gd name="T22" fmla="*/ 3471 w 5147"/>
                <a:gd name="T23" fmla="*/ 843 h 3334"/>
                <a:gd name="T24" fmla="*/ 3361 w 5147"/>
                <a:gd name="T25" fmla="*/ 513 h 3334"/>
                <a:gd name="T26" fmla="*/ 3507 w 5147"/>
                <a:gd name="T27" fmla="*/ 257 h 3334"/>
                <a:gd name="T28" fmla="*/ 3763 w 5147"/>
                <a:gd name="T29" fmla="*/ 156 h 3334"/>
                <a:gd name="T30" fmla="*/ 3873 w 5147"/>
                <a:gd name="T31" fmla="*/ 147 h 3334"/>
                <a:gd name="T32" fmla="*/ 3965 w 5147"/>
                <a:gd name="T33" fmla="*/ 64 h 3334"/>
                <a:gd name="T34" fmla="*/ 3919 w 5147"/>
                <a:gd name="T35" fmla="*/ 0 h 3334"/>
                <a:gd name="T36" fmla="*/ 2133 w 5147"/>
                <a:gd name="T37" fmla="*/ 439 h 3334"/>
                <a:gd name="T38" fmla="*/ 1557 w 5147"/>
                <a:gd name="T39" fmla="*/ 770 h 3334"/>
                <a:gd name="T40" fmla="*/ 348 w 5147"/>
                <a:gd name="T41" fmla="*/ 138 h 3334"/>
                <a:gd name="T42" fmla="*/ 284 w 5147"/>
                <a:gd name="T43" fmla="*/ 165 h 3334"/>
                <a:gd name="T44" fmla="*/ 247 w 5147"/>
                <a:gd name="T45" fmla="*/ 779 h 3334"/>
                <a:gd name="T46" fmla="*/ 605 w 5147"/>
                <a:gd name="T47" fmla="*/ 1538 h 3334"/>
                <a:gd name="T48" fmla="*/ 0 w 5147"/>
                <a:gd name="T49" fmla="*/ 2426 h 3334"/>
                <a:gd name="T50" fmla="*/ 376 w 5147"/>
                <a:gd name="T51" fmla="*/ 2426 h 3334"/>
                <a:gd name="T52" fmla="*/ 376 w 5147"/>
                <a:gd name="T53" fmla="*/ 2738 h 3334"/>
                <a:gd name="T54" fmla="*/ 376 w 5147"/>
                <a:gd name="T55" fmla="*/ 2747 h 3334"/>
                <a:gd name="T56" fmla="*/ 275 w 5147"/>
                <a:gd name="T57" fmla="*/ 2921 h 3334"/>
                <a:gd name="T58" fmla="*/ 210 w 5147"/>
                <a:gd name="T59" fmla="*/ 3077 h 3334"/>
                <a:gd name="T60" fmla="*/ 266 w 5147"/>
                <a:gd name="T61" fmla="*/ 3251 h 3334"/>
                <a:gd name="T62" fmla="*/ 467 w 5147"/>
                <a:gd name="T63" fmla="*/ 3333 h 3334"/>
                <a:gd name="T64" fmla="*/ 659 w 5147"/>
                <a:gd name="T65" fmla="*/ 3260 h 3334"/>
                <a:gd name="T66" fmla="*/ 714 w 5147"/>
                <a:gd name="T67" fmla="*/ 3077 h 3334"/>
                <a:gd name="T68" fmla="*/ 650 w 5147"/>
                <a:gd name="T69" fmla="*/ 2930 h 3334"/>
                <a:gd name="T70" fmla="*/ 568 w 5147"/>
                <a:gd name="T71" fmla="*/ 2747 h 3334"/>
                <a:gd name="T72" fmla="*/ 568 w 5147"/>
                <a:gd name="T73" fmla="*/ 2426 h 3334"/>
                <a:gd name="T74" fmla="*/ 2546 w 5147"/>
                <a:gd name="T75" fmla="*/ 2426 h 3334"/>
                <a:gd name="T76" fmla="*/ 2546 w 5147"/>
                <a:gd name="T77" fmla="*/ 2399 h 3334"/>
                <a:gd name="T78" fmla="*/ 2482 w 5147"/>
                <a:gd name="T79" fmla="*/ 2308 h 3334"/>
                <a:gd name="T80" fmla="*/ 2381 w 5147"/>
                <a:gd name="T81" fmla="*/ 2051 h 3334"/>
                <a:gd name="T82" fmla="*/ 2473 w 5147"/>
                <a:gd name="T83" fmla="*/ 1768 h 3334"/>
                <a:gd name="T84" fmla="*/ 2793 w 5147"/>
                <a:gd name="T85" fmla="*/ 1630 h 3334"/>
                <a:gd name="T86" fmla="*/ 3122 w 5147"/>
                <a:gd name="T87" fmla="*/ 1768 h 3334"/>
                <a:gd name="T88" fmla="*/ 3205 w 5147"/>
                <a:gd name="T89" fmla="*/ 2051 h 3334"/>
                <a:gd name="T90" fmla="*/ 3113 w 5147"/>
                <a:gd name="T91" fmla="*/ 2299 h 3334"/>
                <a:gd name="T92" fmla="*/ 3058 w 5147"/>
                <a:gd name="T93" fmla="*/ 2381 h 3334"/>
                <a:gd name="T94" fmla="*/ 3058 w 5147"/>
                <a:gd name="T95" fmla="*/ 2426 h 3334"/>
                <a:gd name="T96" fmla="*/ 4285 w 5147"/>
                <a:gd name="T97" fmla="*/ 2426 h 3334"/>
                <a:gd name="T98" fmla="*/ 4285 w 5147"/>
                <a:gd name="T99" fmla="*/ 1557 h 3334"/>
                <a:gd name="T100" fmla="*/ 4551 w 5147"/>
                <a:gd name="T101" fmla="*/ 1557 h 3334"/>
                <a:gd name="T102" fmla="*/ 4560 w 5147"/>
                <a:gd name="T103" fmla="*/ 1557 h 3334"/>
                <a:gd name="T104" fmla="*/ 4743 w 5147"/>
                <a:gd name="T105" fmla="*/ 1658 h 3334"/>
                <a:gd name="T106" fmla="*/ 4890 w 5147"/>
                <a:gd name="T107" fmla="*/ 1722 h 3334"/>
                <a:gd name="T108" fmla="*/ 5072 w 5147"/>
                <a:gd name="T109" fmla="*/ 1676 h 3334"/>
                <a:gd name="T110" fmla="*/ 5146 w 5147"/>
                <a:gd name="T111" fmla="*/ 1474 h 3334"/>
                <a:gd name="T112" fmla="*/ 5072 w 5147"/>
                <a:gd name="T113" fmla="*/ 1282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7" h="3334">
                  <a:moveTo>
                    <a:pt x="5072" y="1282"/>
                  </a:moveTo>
                  <a:lnTo>
                    <a:pt x="5072" y="1282"/>
                  </a:lnTo>
                  <a:cubicBezTo>
                    <a:pt x="5027" y="1246"/>
                    <a:pt x="4963" y="1228"/>
                    <a:pt x="4890" y="1228"/>
                  </a:cubicBezTo>
                  <a:cubicBezTo>
                    <a:pt x="4835" y="1228"/>
                    <a:pt x="4789" y="1255"/>
                    <a:pt x="4743" y="1282"/>
                  </a:cubicBezTo>
                  <a:cubicBezTo>
                    <a:pt x="4697" y="1319"/>
                    <a:pt x="4642" y="1374"/>
                    <a:pt x="4560" y="1374"/>
                  </a:cubicBezTo>
                  <a:cubicBezTo>
                    <a:pt x="4285" y="1374"/>
                    <a:pt x="4285" y="1374"/>
                    <a:pt x="4285" y="1374"/>
                  </a:cubicBezTo>
                  <a:cubicBezTo>
                    <a:pt x="4285" y="476"/>
                    <a:pt x="4285" y="476"/>
                    <a:pt x="4285" y="476"/>
                  </a:cubicBezTo>
                  <a:cubicBezTo>
                    <a:pt x="4203" y="540"/>
                    <a:pt x="4203" y="540"/>
                    <a:pt x="4203" y="540"/>
                  </a:cubicBezTo>
                  <a:cubicBezTo>
                    <a:pt x="4194" y="550"/>
                    <a:pt x="4194" y="559"/>
                    <a:pt x="4185" y="632"/>
                  </a:cubicBezTo>
                  <a:cubicBezTo>
                    <a:pt x="4166" y="696"/>
                    <a:pt x="4138" y="797"/>
                    <a:pt x="4056" y="861"/>
                  </a:cubicBezTo>
                  <a:cubicBezTo>
                    <a:pt x="3993" y="925"/>
                    <a:pt x="3901" y="980"/>
                    <a:pt x="3791" y="989"/>
                  </a:cubicBezTo>
                  <a:cubicBezTo>
                    <a:pt x="3690" y="998"/>
                    <a:pt x="3562" y="943"/>
                    <a:pt x="3471" y="843"/>
                  </a:cubicBezTo>
                  <a:cubicBezTo>
                    <a:pt x="3379" y="733"/>
                    <a:pt x="3342" y="614"/>
                    <a:pt x="3361" y="513"/>
                  </a:cubicBezTo>
                  <a:cubicBezTo>
                    <a:pt x="3370" y="403"/>
                    <a:pt x="3434" y="321"/>
                    <a:pt x="3507" y="257"/>
                  </a:cubicBezTo>
                  <a:cubicBezTo>
                    <a:pt x="3589" y="184"/>
                    <a:pt x="3690" y="165"/>
                    <a:pt x="3763" y="156"/>
                  </a:cubicBezTo>
                  <a:cubicBezTo>
                    <a:pt x="3846" y="156"/>
                    <a:pt x="3864" y="156"/>
                    <a:pt x="3873" y="147"/>
                  </a:cubicBezTo>
                  <a:cubicBezTo>
                    <a:pt x="3965" y="64"/>
                    <a:pt x="3965" y="64"/>
                    <a:pt x="3965" y="64"/>
                  </a:cubicBezTo>
                  <a:cubicBezTo>
                    <a:pt x="3947" y="46"/>
                    <a:pt x="3929" y="19"/>
                    <a:pt x="3919" y="0"/>
                  </a:cubicBezTo>
                  <a:cubicBezTo>
                    <a:pt x="3077" y="73"/>
                    <a:pt x="2408" y="248"/>
                    <a:pt x="2133" y="439"/>
                  </a:cubicBezTo>
                  <a:cubicBezTo>
                    <a:pt x="1951" y="559"/>
                    <a:pt x="1740" y="651"/>
                    <a:pt x="1557" y="770"/>
                  </a:cubicBezTo>
                  <a:cubicBezTo>
                    <a:pt x="1199" y="294"/>
                    <a:pt x="568" y="110"/>
                    <a:pt x="348" y="138"/>
                  </a:cubicBezTo>
                  <a:cubicBezTo>
                    <a:pt x="321" y="147"/>
                    <a:pt x="293" y="147"/>
                    <a:pt x="284" y="165"/>
                  </a:cubicBezTo>
                  <a:cubicBezTo>
                    <a:pt x="174" y="348"/>
                    <a:pt x="156" y="586"/>
                    <a:pt x="247" y="779"/>
                  </a:cubicBezTo>
                  <a:cubicBezTo>
                    <a:pt x="605" y="1538"/>
                    <a:pt x="605" y="1538"/>
                    <a:pt x="605" y="1538"/>
                  </a:cubicBezTo>
                  <a:cubicBezTo>
                    <a:pt x="376" y="1768"/>
                    <a:pt x="174" y="2088"/>
                    <a:pt x="0" y="2426"/>
                  </a:cubicBezTo>
                  <a:cubicBezTo>
                    <a:pt x="376" y="2426"/>
                    <a:pt x="376" y="2426"/>
                    <a:pt x="376" y="2426"/>
                  </a:cubicBezTo>
                  <a:cubicBezTo>
                    <a:pt x="376" y="2738"/>
                    <a:pt x="376" y="2738"/>
                    <a:pt x="376" y="2738"/>
                  </a:cubicBezTo>
                  <a:cubicBezTo>
                    <a:pt x="376" y="2738"/>
                    <a:pt x="376" y="2738"/>
                    <a:pt x="376" y="2747"/>
                  </a:cubicBezTo>
                  <a:cubicBezTo>
                    <a:pt x="376" y="2830"/>
                    <a:pt x="321" y="2875"/>
                    <a:pt x="275" y="2921"/>
                  </a:cubicBezTo>
                  <a:cubicBezTo>
                    <a:pt x="238" y="2976"/>
                    <a:pt x="210" y="3012"/>
                    <a:pt x="210" y="3077"/>
                  </a:cubicBezTo>
                  <a:cubicBezTo>
                    <a:pt x="210" y="3150"/>
                    <a:pt x="229" y="3214"/>
                    <a:pt x="266" y="3251"/>
                  </a:cubicBezTo>
                  <a:cubicBezTo>
                    <a:pt x="302" y="3297"/>
                    <a:pt x="357" y="3324"/>
                    <a:pt x="467" y="3333"/>
                  </a:cubicBezTo>
                  <a:cubicBezTo>
                    <a:pt x="568" y="3333"/>
                    <a:pt x="623" y="3306"/>
                    <a:pt x="659" y="3260"/>
                  </a:cubicBezTo>
                  <a:cubicBezTo>
                    <a:pt x="696" y="3214"/>
                    <a:pt x="714" y="3141"/>
                    <a:pt x="714" y="3077"/>
                  </a:cubicBezTo>
                  <a:cubicBezTo>
                    <a:pt x="714" y="3012"/>
                    <a:pt x="687" y="2976"/>
                    <a:pt x="650" y="2930"/>
                  </a:cubicBezTo>
                  <a:cubicBezTo>
                    <a:pt x="614" y="2875"/>
                    <a:pt x="568" y="2830"/>
                    <a:pt x="568" y="2747"/>
                  </a:cubicBezTo>
                  <a:cubicBezTo>
                    <a:pt x="568" y="2426"/>
                    <a:pt x="568" y="2426"/>
                    <a:pt x="568" y="2426"/>
                  </a:cubicBezTo>
                  <a:cubicBezTo>
                    <a:pt x="2546" y="2426"/>
                    <a:pt x="2546" y="2426"/>
                    <a:pt x="2546" y="2426"/>
                  </a:cubicBezTo>
                  <a:cubicBezTo>
                    <a:pt x="2546" y="2399"/>
                    <a:pt x="2546" y="2399"/>
                    <a:pt x="2546" y="2399"/>
                  </a:cubicBezTo>
                  <a:cubicBezTo>
                    <a:pt x="2546" y="2381"/>
                    <a:pt x="2537" y="2372"/>
                    <a:pt x="2482" y="2308"/>
                  </a:cubicBezTo>
                  <a:cubicBezTo>
                    <a:pt x="2436" y="2253"/>
                    <a:pt x="2381" y="2161"/>
                    <a:pt x="2381" y="2051"/>
                  </a:cubicBezTo>
                  <a:cubicBezTo>
                    <a:pt x="2381" y="1960"/>
                    <a:pt x="2399" y="1850"/>
                    <a:pt x="2473" y="1768"/>
                  </a:cubicBezTo>
                  <a:cubicBezTo>
                    <a:pt x="2537" y="1694"/>
                    <a:pt x="2655" y="1639"/>
                    <a:pt x="2793" y="1630"/>
                  </a:cubicBezTo>
                  <a:cubicBezTo>
                    <a:pt x="2930" y="1630"/>
                    <a:pt x="3058" y="1694"/>
                    <a:pt x="3122" y="1768"/>
                  </a:cubicBezTo>
                  <a:cubicBezTo>
                    <a:pt x="3186" y="1859"/>
                    <a:pt x="3205" y="1960"/>
                    <a:pt x="3205" y="2051"/>
                  </a:cubicBezTo>
                  <a:cubicBezTo>
                    <a:pt x="3205" y="2161"/>
                    <a:pt x="3159" y="2244"/>
                    <a:pt x="3113" y="2299"/>
                  </a:cubicBezTo>
                  <a:cubicBezTo>
                    <a:pt x="3068" y="2362"/>
                    <a:pt x="3058" y="2372"/>
                    <a:pt x="3058" y="2381"/>
                  </a:cubicBezTo>
                  <a:cubicBezTo>
                    <a:pt x="3058" y="2426"/>
                    <a:pt x="3058" y="2426"/>
                    <a:pt x="3058" y="2426"/>
                  </a:cubicBezTo>
                  <a:cubicBezTo>
                    <a:pt x="4285" y="2426"/>
                    <a:pt x="4285" y="2426"/>
                    <a:pt x="4285" y="2426"/>
                  </a:cubicBezTo>
                  <a:cubicBezTo>
                    <a:pt x="4285" y="1557"/>
                    <a:pt x="4285" y="1557"/>
                    <a:pt x="4285" y="1557"/>
                  </a:cubicBezTo>
                  <a:cubicBezTo>
                    <a:pt x="4551" y="1557"/>
                    <a:pt x="4551" y="1557"/>
                    <a:pt x="4551" y="1557"/>
                  </a:cubicBezTo>
                  <a:lnTo>
                    <a:pt x="4560" y="1557"/>
                  </a:lnTo>
                  <a:cubicBezTo>
                    <a:pt x="4642" y="1566"/>
                    <a:pt x="4688" y="1621"/>
                    <a:pt x="4743" y="1658"/>
                  </a:cubicBezTo>
                  <a:cubicBezTo>
                    <a:pt x="4789" y="1694"/>
                    <a:pt x="4835" y="1722"/>
                    <a:pt x="4890" y="1722"/>
                  </a:cubicBezTo>
                  <a:cubicBezTo>
                    <a:pt x="4963" y="1722"/>
                    <a:pt x="5027" y="1713"/>
                    <a:pt x="5072" y="1676"/>
                  </a:cubicBezTo>
                  <a:cubicBezTo>
                    <a:pt x="5109" y="1639"/>
                    <a:pt x="5146" y="1584"/>
                    <a:pt x="5146" y="1474"/>
                  </a:cubicBezTo>
                  <a:cubicBezTo>
                    <a:pt x="5146" y="1374"/>
                    <a:pt x="5118" y="1319"/>
                    <a:pt x="5072" y="12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1" name="Freeform 2"/>
            <p:cNvSpPr>
              <a:spLocks noChangeArrowheads="1"/>
            </p:cNvSpPr>
            <p:nvPr/>
          </p:nvSpPr>
          <p:spPr bwMode="auto">
            <a:xfrm>
              <a:off x="15047965" y="5124816"/>
              <a:ext cx="1099614" cy="883180"/>
            </a:xfrm>
            <a:custGeom>
              <a:avLst/>
              <a:gdLst>
                <a:gd name="T0" fmla="*/ 1987 w 2977"/>
                <a:gd name="T1" fmla="*/ 202 h 2390"/>
                <a:gd name="T2" fmla="*/ 1987 w 2977"/>
                <a:gd name="T3" fmla="*/ 202 h 2390"/>
                <a:gd name="T4" fmla="*/ 1740 w 2977"/>
                <a:gd name="T5" fmla="*/ 411 h 2390"/>
                <a:gd name="T6" fmla="*/ 1759 w 2977"/>
                <a:gd name="T7" fmla="*/ 439 h 2390"/>
                <a:gd name="T8" fmla="*/ 1850 w 2977"/>
                <a:gd name="T9" fmla="*/ 476 h 2390"/>
                <a:gd name="T10" fmla="*/ 2051 w 2977"/>
                <a:gd name="T11" fmla="*/ 641 h 2390"/>
                <a:gd name="T12" fmla="*/ 2134 w 2977"/>
                <a:gd name="T13" fmla="*/ 924 h 2390"/>
                <a:gd name="T14" fmla="*/ 1923 w 2977"/>
                <a:gd name="T15" fmla="*/ 1209 h 2390"/>
                <a:gd name="T16" fmla="*/ 1584 w 2977"/>
                <a:gd name="T17" fmla="*/ 1264 h 2390"/>
                <a:gd name="T18" fmla="*/ 1356 w 2977"/>
                <a:gd name="T19" fmla="*/ 1071 h 2390"/>
                <a:gd name="T20" fmla="*/ 1310 w 2977"/>
                <a:gd name="T21" fmla="*/ 806 h 2390"/>
                <a:gd name="T22" fmla="*/ 1310 w 2977"/>
                <a:gd name="T23" fmla="*/ 696 h 2390"/>
                <a:gd name="T24" fmla="*/ 1282 w 2977"/>
                <a:gd name="T25" fmla="*/ 641 h 2390"/>
                <a:gd name="T26" fmla="*/ 0 w 2977"/>
                <a:gd name="T27" fmla="*/ 522 h 2390"/>
                <a:gd name="T28" fmla="*/ 0 w 2977"/>
                <a:gd name="T29" fmla="*/ 1172 h 2390"/>
                <a:gd name="T30" fmla="*/ 37 w 2977"/>
                <a:gd name="T31" fmla="*/ 1172 h 2390"/>
                <a:gd name="T32" fmla="*/ 119 w 2977"/>
                <a:gd name="T33" fmla="*/ 1117 h 2390"/>
                <a:gd name="T34" fmla="*/ 367 w 2977"/>
                <a:gd name="T35" fmla="*/ 1025 h 2390"/>
                <a:gd name="T36" fmla="*/ 651 w 2977"/>
                <a:gd name="T37" fmla="*/ 1117 h 2390"/>
                <a:gd name="T38" fmla="*/ 788 w 2977"/>
                <a:gd name="T39" fmla="*/ 1437 h 2390"/>
                <a:gd name="T40" fmla="*/ 651 w 2977"/>
                <a:gd name="T41" fmla="*/ 1767 h 2390"/>
                <a:gd name="T42" fmla="*/ 367 w 2977"/>
                <a:gd name="T43" fmla="*/ 1849 h 2390"/>
                <a:gd name="T44" fmla="*/ 119 w 2977"/>
                <a:gd name="T45" fmla="*/ 1749 h 2390"/>
                <a:gd name="T46" fmla="*/ 19 w 2977"/>
                <a:gd name="T47" fmla="*/ 1685 h 2390"/>
                <a:gd name="T48" fmla="*/ 0 w 2977"/>
                <a:gd name="T49" fmla="*/ 1685 h 2390"/>
                <a:gd name="T50" fmla="*/ 0 w 2977"/>
                <a:gd name="T51" fmla="*/ 2389 h 2390"/>
                <a:gd name="T52" fmla="*/ 1237 w 2977"/>
                <a:gd name="T53" fmla="*/ 2389 h 2390"/>
                <a:gd name="T54" fmla="*/ 1237 w 2977"/>
                <a:gd name="T55" fmla="*/ 2362 h 2390"/>
                <a:gd name="T56" fmla="*/ 1172 w 2977"/>
                <a:gd name="T57" fmla="*/ 2271 h 2390"/>
                <a:gd name="T58" fmla="*/ 1071 w 2977"/>
                <a:gd name="T59" fmla="*/ 2014 h 2390"/>
                <a:gd name="T60" fmla="*/ 1163 w 2977"/>
                <a:gd name="T61" fmla="*/ 1731 h 2390"/>
                <a:gd name="T62" fmla="*/ 1484 w 2977"/>
                <a:gd name="T63" fmla="*/ 1593 h 2390"/>
                <a:gd name="T64" fmla="*/ 1813 w 2977"/>
                <a:gd name="T65" fmla="*/ 1731 h 2390"/>
                <a:gd name="T66" fmla="*/ 1896 w 2977"/>
                <a:gd name="T67" fmla="*/ 2014 h 2390"/>
                <a:gd name="T68" fmla="*/ 1804 w 2977"/>
                <a:gd name="T69" fmla="*/ 2262 h 2390"/>
                <a:gd name="T70" fmla="*/ 1759 w 2977"/>
                <a:gd name="T71" fmla="*/ 2344 h 2390"/>
                <a:gd name="T72" fmla="*/ 1759 w 2977"/>
                <a:gd name="T73" fmla="*/ 2389 h 2390"/>
                <a:gd name="T74" fmla="*/ 2976 w 2977"/>
                <a:gd name="T75" fmla="*/ 2389 h 2390"/>
                <a:gd name="T76" fmla="*/ 2976 w 2977"/>
                <a:gd name="T77" fmla="*/ 137 h 2390"/>
                <a:gd name="T78" fmla="*/ 2134 w 2977"/>
                <a:gd name="T79" fmla="*/ 0 h 2390"/>
                <a:gd name="T80" fmla="*/ 1987 w 2977"/>
                <a:gd name="T81" fmla="*/ 202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77" h="2390">
                  <a:moveTo>
                    <a:pt x="1987" y="202"/>
                  </a:moveTo>
                  <a:lnTo>
                    <a:pt x="1987" y="202"/>
                  </a:lnTo>
                  <a:cubicBezTo>
                    <a:pt x="1905" y="275"/>
                    <a:pt x="1832" y="348"/>
                    <a:pt x="1740" y="411"/>
                  </a:cubicBezTo>
                  <a:cubicBezTo>
                    <a:pt x="1759" y="439"/>
                    <a:pt x="1759" y="439"/>
                    <a:pt x="1759" y="439"/>
                  </a:cubicBezTo>
                  <a:cubicBezTo>
                    <a:pt x="1768" y="448"/>
                    <a:pt x="1777" y="448"/>
                    <a:pt x="1850" y="476"/>
                  </a:cubicBezTo>
                  <a:cubicBezTo>
                    <a:pt x="1914" y="503"/>
                    <a:pt x="1996" y="549"/>
                    <a:pt x="2051" y="641"/>
                  </a:cubicBezTo>
                  <a:cubicBezTo>
                    <a:pt x="2106" y="715"/>
                    <a:pt x="2143" y="815"/>
                    <a:pt x="2134" y="924"/>
                  </a:cubicBezTo>
                  <a:cubicBezTo>
                    <a:pt x="2116" y="1025"/>
                    <a:pt x="2042" y="1144"/>
                    <a:pt x="1923" y="1209"/>
                  </a:cubicBezTo>
                  <a:cubicBezTo>
                    <a:pt x="1804" y="1282"/>
                    <a:pt x="1676" y="1300"/>
                    <a:pt x="1584" y="1264"/>
                  </a:cubicBezTo>
                  <a:cubicBezTo>
                    <a:pt x="1475" y="1227"/>
                    <a:pt x="1402" y="1154"/>
                    <a:pt x="1356" y="1071"/>
                  </a:cubicBezTo>
                  <a:cubicBezTo>
                    <a:pt x="1301" y="980"/>
                    <a:pt x="1301" y="879"/>
                    <a:pt x="1310" y="806"/>
                  </a:cubicBezTo>
                  <a:cubicBezTo>
                    <a:pt x="1319" y="724"/>
                    <a:pt x="1319" y="705"/>
                    <a:pt x="1310" y="696"/>
                  </a:cubicBezTo>
                  <a:cubicBezTo>
                    <a:pt x="1282" y="641"/>
                    <a:pt x="1282" y="641"/>
                    <a:pt x="1282" y="641"/>
                  </a:cubicBezTo>
                  <a:cubicBezTo>
                    <a:pt x="861" y="778"/>
                    <a:pt x="395" y="742"/>
                    <a:pt x="0" y="52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37" y="1172"/>
                    <a:pt x="37" y="1172"/>
                    <a:pt x="37" y="1172"/>
                  </a:cubicBezTo>
                  <a:cubicBezTo>
                    <a:pt x="55" y="1172"/>
                    <a:pt x="55" y="1163"/>
                    <a:pt x="119" y="1117"/>
                  </a:cubicBezTo>
                  <a:cubicBezTo>
                    <a:pt x="174" y="1081"/>
                    <a:pt x="266" y="1025"/>
                    <a:pt x="367" y="1025"/>
                  </a:cubicBezTo>
                  <a:cubicBezTo>
                    <a:pt x="458" y="1025"/>
                    <a:pt x="559" y="1044"/>
                    <a:pt x="651" y="1117"/>
                  </a:cubicBezTo>
                  <a:cubicBezTo>
                    <a:pt x="733" y="1181"/>
                    <a:pt x="788" y="1300"/>
                    <a:pt x="788" y="1437"/>
                  </a:cubicBezTo>
                  <a:cubicBezTo>
                    <a:pt x="788" y="1584"/>
                    <a:pt x="724" y="1703"/>
                    <a:pt x="651" y="1767"/>
                  </a:cubicBezTo>
                  <a:cubicBezTo>
                    <a:pt x="568" y="1831"/>
                    <a:pt x="468" y="1849"/>
                    <a:pt x="367" y="1849"/>
                  </a:cubicBezTo>
                  <a:cubicBezTo>
                    <a:pt x="257" y="1849"/>
                    <a:pt x="174" y="1795"/>
                    <a:pt x="119" y="1749"/>
                  </a:cubicBezTo>
                  <a:cubicBezTo>
                    <a:pt x="55" y="1703"/>
                    <a:pt x="37" y="1685"/>
                    <a:pt x="19" y="1685"/>
                  </a:cubicBezTo>
                  <a:cubicBezTo>
                    <a:pt x="0" y="1685"/>
                    <a:pt x="0" y="1685"/>
                    <a:pt x="0" y="1685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1237" y="2389"/>
                    <a:pt x="1237" y="2389"/>
                    <a:pt x="1237" y="2389"/>
                  </a:cubicBezTo>
                  <a:cubicBezTo>
                    <a:pt x="1237" y="2362"/>
                    <a:pt x="1237" y="2362"/>
                    <a:pt x="1237" y="2362"/>
                  </a:cubicBezTo>
                  <a:cubicBezTo>
                    <a:pt x="1237" y="2344"/>
                    <a:pt x="1227" y="2335"/>
                    <a:pt x="1172" y="2271"/>
                  </a:cubicBezTo>
                  <a:cubicBezTo>
                    <a:pt x="1136" y="2216"/>
                    <a:pt x="1071" y="2124"/>
                    <a:pt x="1071" y="2014"/>
                  </a:cubicBezTo>
                  <a:cubicBezTo>
                    <a:pt x="1071" y="1923"/>
                    <a:pt x="1090" y="1813"/>
                    <a:pt x="1163" y="1731"/>
                  </a:cubicBezTo>
                  <a:cubicBezTo>
                    <a:pt x="1227" y="1657"/>
                    <a:pt x="1347" y="1602"/>
                    <a:pt x="1484" y="1593"/>
                  </a:cubicBezTo>
                  <a:cubicBezTo>
                    <a:pt x="1621" y="1593"/>
                    <a:pt x="1750" y="1657"/>
                    <a:pt x="1813" y="1731"/>
                  </a:cubicBezTo>
                  <a:cubicBezTo>
                    <a:pt x="1878" y="1822"/>
                    <a:pt x="1896" y="1923"/>
                    <a:pt x="1896" y="2014"/>
                  </a:cubicBezTo>
                  <a:cubicBezTo>
                    <a:pt x="1896" y="2124"/>
                    <a:pt x="1850" y="2207"/>
                    <a:pt x="1804" y="2262"/>
                  </a:cubicBezTo>
                  <a:cubicBezTo>
                    <a:pt x="1759" y="2325"/>
                    <a:pt x="1759" y="2335"/>
                    <a:pt x="1759" y="2344"/>
                  </a:cubicBezTo>
                  <a:cubicBezTo>
                    <a:pt x="1759" y="2389"/>
                    <a:pt x="1759" y="2389"/>
                    <a:pt x="1759" y="2389"/>
                  </a:cubicBezTo>
                  <a:cubicBezTo>
                    <a:pt x="2976" y="2389"/>
                    <a:pt x="2976" y="2389"/>
                    <a:pt x="2976" y="2389"/>
                  </a:cubicBezTo>
                  <a:cubicBezTo>
                    <a:pt x="2976" y="137"/>
                    <a:pt x="2976" y="137"/>
                    <a:pt x="2976" y="137"/>
                  </a:cubicBezTo>
                  <a:cubicBezTo>
                    <a:pt x="2702" y="82"/>
                    <a:pt x="2418" y="36"/>
                    <a:pt x="2134" y="0"/>
                  </a:cubicBezTo>
                  <a:cubicBezTo>
                    <a:pt x="2088" y="73"/>
                    <a:pt x="2042" y="137"/>
                    <a:pt x="1987" y="20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2" name="Freeform 3"/>
            <p:cNvSpPr>
              <a:spLocks noChangeArrowheads="1"/>
            </p:cNvSpPr>
            <p:nvPr/>
          </p:nvSpPr>
          <p:spPr bwMode="auto">
            <a:xfrm>
              <a:off x="16237178" y="5194885"/>
              <a:ext cx="1005129" cy="811483"/>
            </a:xfrm>
            <a:custGeom>
              <a:avLst/>
              <a:gdLst>
                <a:gd name="T0" fmla="*/ 0 w 2719"/>
                <a:gd name="T1" fmla="*/ 0 h 2198"/>
                <a:gd name="T2" fmla="*/ 0 w 2719"/>
                <a:gd name="T3" fmla="*/ 0 h 2198"/>
                <a:gd name="T4" fmla="*/ 0 w 2719"/>
                <a:gd name="T5" fmla="*/ 980 h 2198"/>
                <a:gd name="T6" fmla="*/ 45 w 2719"/>
                <a:gd name="T7" fmla="*/ 980 h 2198"/>
                <a:gd name="T8" fmla="*/ 128 w 2719"/>
                <a:gd name="T9" fmla="*/ 925 h 2198"/>
                <a:gd name="T10" fmla="*/ 366 w 2719"/>
                <a:gd name="T11" fmla="*/ 833 h 2198"/>
                <a:gd name="T12" fmla="*/ 650 w 2719"/>
                <a:gd name="T13" fmla="*/ 925 h 2198"/>
                <a:gd name="T14" fmla="*/ 786 w 2719"/>
                <a:gd name="T15" fmla="*/ 1245 h 2198"/>
                <a:gd name="T16" fmla="*/ 650 w 2719"/>
                <a:gd name="T17" fmla="*/ 1575 h 2198"/>
                <a:gd name="T18" fmla="*/ 366 w 2719"/>
                <a:gd name="T19" fmla="*/ 1657 h 2198"/>
                <a:gd name="T20" fmla="*/ 119 w 2719"/>
                <a:gd name="T21" fmla="*/ 1557 h 2198"/>
                <a:gd name="T22" fmla="*/ 18 w 2719"/>
                <a:gd name="T23" fmla="*/ 1493 h 2198"/>
                <a:gd name="T24" fmla="*/ 0 w 2719"/>
                <a:gd name="T25" fmla="*/ 1493 h 2198"/>
                <a:gd name="T26" fmla="*/ 0 w 2719"/>
                <a:gd name="T27" fmla="*/ 2197 h 2198"/>
                <a:gd name="T28" fmla="*/ 1244 w 2719"/>
                <a:gd name="T29" fmla="*/ 2197 h 2198"/>
                <a:gd name="T30" fmla="*/ 1244 w 2719"/>
                <a:gd name="T31" fmla="*/ 2170 h 2198"/>
                <a:gd name="T32" fmla="*/ 1181 w 2719"/>
                <a:gd name="T33" fmla="*/ 2079 h 2198"/>
                <a:gd name="T34" fmla="*/ 1071 w 2719"/>
                <a:gd name="T35" fmla="*/ 1822 h 2198"/>
                <a:gd name="T36" fmla="*/ 1162 w 2719"/>
                <a:gd name="T37" fmla="*/ 1539 h 2198"/>
                <a:gd name="T38" fmla="*/ 1483 w 2719"/>
                <a:gd name="T39" fmla="*/ 1401 h 2198"/>
                <a:gd name="T40" fmla="*/ 1812 w 2719"/>
                <a:gd name="T41" fmla="*/ 1539 h 2198"/>
                <a:gd name="T42" fmla="*/ 1904 w 2719"/>
                <a:gd name="T43" fmla="*/ 1822 h 2198"/>
                <a:gd name="T44" fmla="*/ 1812 w 2719"/>
                <a:gd name="T45" fmla="*/ 2070 h 2198"/>
                <a:gd name="T46" fmla="*/ 1757 w 2719"/>
                <a:gd name="T47" fmla="*/ 2152 h 2198"/>
                <a:gd name="T48" fmla="*/ 1757 w 2719"/>
                <a:gd name="T49" fmla="*/ 2197 h 2198"/>
                <a:gd name="T50" fmla="*/ 2718 w 2719"/>
                <a:gd name="T51" fmla="*/ 2197 h 2198"/>
                <a:gd name="T52" fmla="*/ 2124 w 2719"/>
                <a:gd name="T53" fmla="*/ 1236 h 2198"/>
                <a:gd name="T54" fmla="*/ 0 w 2719"/>
                <a:gd name="T55" fmla="*/ 0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19" h="2198">
                  <a:moveTo>
                    <a:pt x="0" y="0"/>
                  </a:moveTo>
                  <a:lnTo>
                    <a:pt x="0" y="0"/>
                  </a:lnTo>
                  <a:cubicBezTo>
                    <a:pt x="0" y="980"/>
                    <a:pt x="0" y="980"/>
                    <a:pt x="0" y="980"/>
                  </a:cubicBezTo>
                  <a:cubicBezTo>
                    <a:pt x="45" y="980"/>
                    <a:pt x="45" y="980"/>
                    <a:pt x="45" y="980"/>
                  </a:cubicBezTo>
                  <a:cubicBezTo>
                    <a:pt x="54" y="980"/>
                    <a:pt x="63" y="971"/>
                    <a:pt x="128" y="925"/>
                  </a:cubicBezTo>
                  <a:cubicBezTo>
                    <a:pt x="183" y="889"/>
                    <a:pt x="265" y="833"/>
                    <a:pt x="366" y="833"/>
                  </a:cubicBezTo>
                  <a:cubicBezTo>
                    <a:pt x="466" y="833"/>
                    <a:pt x="567" y="852"/>
                    <a:pt x="650" y="925"/>
                  </a:cubicBezTo>
                  <a:cubicBezTo>
                    <a:pt x="732" y="989"/>
                    <a:pt x="786" y="1108"/>
                    <a:pt x="786" y="1245"/>
                  </a:cubicBezTo>
                  <a:cubicBezTo>
                    <a:pt x="786" y="1392"/>
                    <a:pt x="732" y="1511"/>
                    <a:pt x="650" y="1575"/>
                  </a:cubicBezTo>
                  <a:cubicBezTo>
                    <a:pt x="567" y="1639"/>
                    <a:pt x="466" y="1657"/>
                    <a:pt x="366" y="1657"/>
                  </a:cubicBezTo>
                  <a:cubicBezTo>
                    <a:pt x="255" y="1657"/>
                    <a:pt x="173" y="1603"/>
                    <a:pt x="119" y="1557"/>
                  </a:cubicBezTo>
                  <a:cubicBezTo>
                    <a:pt x="54" y="1511"/>
                    <a:pt x="36" y="1493"/>
                    <a:pt x="18" y="1493"/>
                  </a:cubicBezTo>
                  <a:cubicBezTo>
                    <a:pt x="0" y="1493"/>
                    <a:pt x="0" y="1493"/>
                    <a:pt x="0" y="1493"/>
                  </a:cubicBezTo>
                  <a:cubicBezTo>
                    <a:pt x="0" y="2197"/>
                    <a:pt x="0" y="2197"/>
                    <a:pt x="0" y="2197"/>
                  </a:cubicBezTo>
                  <a:cubicBezTo>
                    <a:pt x="1244" y="2197"/>
                    <a:pt x="1244" y="2197"/>
                    <a:pt x="1244" y="2197"/>
                  </a:cubicBezTo>
                  <a:cubicBezTo>
                    <a:pt x="1244" y="2170"/>
                    <a:pt x="1244" y="2170"/>
                    <a:pt x="1244" y="2170"/>
                  </a:cubicBezTo>
                  <a:cubicBezTo>
                    <a:pt x="1235" y="2152"/>
                    <a:pt x="1226" y="2143"/>
                    <a:pt x="1181" y="2079"/>
                  </a:cubicBezTo>
                  <a:cubicBezTo>
                    <a:pt x="1135" y="2024"/>
                    <a:pt x="1071" y="1932"/>
                    <a:pt x="1071" y="1822"/>
                  </a:cubicBezTo>
                  <a:cubicBezTo>
                    <a:pt x="1071" y="1731"/>
                    <a:pt x="1099" y="1621"/>
                    <a:pt x="1162" y="1539"/>
                  </a:cubicBezTo>
                  <a:cubicBezTo>
                    <a:pt x="1226" y="1465"/>
                    <a:pt x="1345" y="1410"/>
                    <a:pt x="1483" y="1401"/>
                  </a:cubicBezTo>
                  <a:cubicBezTo>
                    <a:pt x="1620" y="1401"/>
                    <a:pt x="1748" y="1465"/>
                    <a:pt x="1812" y="1539"/>
                  </a:cubicBezTo>
                  <a:cubicBezTo>
                    <a:pt x="1885" y="1630"/>
                    <a:pt x="1904" y="1731"/>
                    <a:pt x="1904" y="1822"/>
                  </a:cubicBezTo>
                  <a:cubicBezTo>
                    <a:pt x="1904" y="1932"/>
                    <a:pt x="1849" y="2015"/>
                    <a:pt x="1812" y="2070"/>
                  </a:cubicBezTo>
                  <a:cubicBezTo>
                    <a:pt x="1766" y="2133"/>
                    <a:pt x="1757" y="2143"/>
                    <a:pt x="1757" y="2152"/>
                  </a:cubicBezTo>
                  <a:cubicBezTo>
                    <a:pt x="1757" y="2197"/>
                    <a:pt x="1757" y="2197"/>
                    <a:pt x="1757" y="2197"/>
                  </a:cubicBezTo>
                  <a:cubicBezTo>
                    <a:pt x="2718" y="2197"/>
                    <a:pt x="2718" y="2197"/>
                    <a:pt x="2718" y="2197"/>
                  </a:cubicBezTo>
                  <a:cubicBezTo>
                    <a:pt x="2554" y="1841"/>
                    <a:pt x="2352" y="1511"/>
                    <a:pt x="2124" y="1236"/>
                  </a:cubicBezTo>
                  <a:cubicBezTo>
                    <a:pt x="1611" y="596"/>
                    <a:pt x="842" y="219"/>
                    <a:pt x="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3" name="Freeform 4"/>
            <p:cNvSpPr>
              <a:spLocks noChangeArrowheads="1"/>
            </p:cNvSpPr>
            <p:nvPr/>
          </p:nvSpPr>
          <p:spPr bwMode="auto">
            <a:xfrm>
              <a:off x="12731443" y="6095988"/>
              <a:ext cx="1381442" cy="1942344"/>
            </a:xfrm>
            <a:custGeom>
              <a:avLst/>
              <a:gdLst>
                <a:gd name="T0" fmla="*/ 3141 w 3738"/>
                <a:gd name="T1" fmla="*/ 1437 h 5256"/>
                <a:gd name="T2" fmla="*/ 3141 w 3738"/>
                <a:gd name="T3" fmla="*/ 1437 h 5256"/>
                <a:gd name="T4" fmla="*/ 3150 w 3738"/>
                <a:gd name="T5" fmla="*/ 1437 h 5256"/>
                <a:gd name="T6" fmla="*/ 3333 w 3738"/>
                <a:gd name="T7" fmla="*/ 1538 h 5256"/>
                <a:gd name="T8" fmla="*/ 3479 w 3738"/>
                <a:gd name="T9" fmla="*/ 1611 h 5256"/>
                <a:gd name="T10" fmla="*/ 3663 w 3738"/>
                <a:gd name="T11" fmla="*/ 1556 h 5256"/>
                <a:gd name="T12" fmla="*/ 3737 w 3738"/>
                <a:gd name="T13" fmla="*/ 1355 h 5256"/>
                <a:gd name="T14" fmla="*/ 3663 w 3738"/>
                <a:gd name="T15" fmla="*/ 1162 h 5256"/>
                <a:gd name="T16" fmla="*/ 3479 w 3738"/>
                <a:gd name="T17" fmla="*/ 1108 h 5256"/>
                <a:gd name="T18" fmla="*/ 3333 w 3738"/>
                <a:gd name="T19" fmla="*/ 1172 h 5256"/>
                <a:gd name="T20" fmla="*/ 3150 w 3738"/>
                <a:gd name="T21" fmla="*/ 1254 h 5256"/>
                <a:gd name="T22" fmla="*/ 2812 w 3738"/>
                <a:gd name="T23" fmla="*/ 1254 h 5256"/>
                <a:gd name="T24" fmla="*/ 2812 w 3738"/>
                <a:gd name="T25" fmla="*/ 0 h 5256"/>
                <a:gd name="T26" fmla="*/ 2481 w 3738"/>
                <a:gd name="T27" fmla="*/ 0 h 5256"/>
                <a:gd name="T28" fmla="*/ 2481 w 3738"/>
                <a:gd name="T29" fmla="*/ 82 h 5256"/>
                <a:gd name="T30" fmla="*/ 2537 w 3738"/>
                <a:gd name="T31" fmla="*/ 165 h 5256"/>
                <a:gd name="T32" fmla="*/ 2628 w 3738"/>
                <a:gd name="T33" fmla="*/ 412 h 5256"/>
                <a:gd name="T34" fmla="*/ 2537 w 3738"/>
                <a:gd name="T35" fmla="*/ 695 h 5256"/>
                <a:gd name="T36" fmla="*/ 2207 w 3738"/>
                <a:gd name="T37" fmla="*/ 833 h 5256"/>
                <a:gd name="T38" fmla="*/ 1887 w 3738"/>
                <a:gd name="T39" fmla="*/ 695 h 5256"/>
                <a:gd name="T40" fmla="*/ 1795 w 3738"/>
                <a:gd name="T41" fmla="*/ 412 h 5256"/>
                <a:gd name="T42" fmla="*/ 1896 w 3738"/>
                <a:gd name="T43" fmla="*/ 155 h 5256"/>
                <a:gd name="T44" fmla="*/ 1968 w 3738"/>
                <a:gd name="T45" fmla="*/ 64 h 5256"/>
                <a:gd name="T46" fmla="*/ 1968 w 3738"/>
                <a:gd name="T47" fmla="*/ 0 h 5256"/>
                <a:gd name="T48" fmla="*/ 1639 w 3738"/>
                <a:gd name="T49" fmla="*/ 0 h 5256"/>
                <a:gd name="T50" fmla="*/ 1236 w 3738"/>
                <a:gd name="T51" fmla="*/ 980 h 5256"/>
                <a:gd name="T52" fmla="*/ 1145 w 3738"/>
                <a:gd name="T53" fmla="*/ 980 h 5256"/>
                <a:gd name="T54" fmla="*/ 55 w 3738"/>
                <a:gd name="T55" fmla="*/ 2481 h 5256"/>
                <a:gd name="T56" fmla="*/ 1145 w 3738"/>
                <a:gd name="T57" fmla="*/ 4358 h 5256"/>
                <a:gd name="T58" fmla="*/ 1740 w 3738"/>
                <a:gd name="T59" fmla="*/ 4358 h 5256"/>
                <a:gd name="T60" fmla="*/ 2738 w 3738"/>
                <a:gd name="T61" fmla="*/ 5255 h 5256"/>
                <a:gd name="T62" fmla="*/ 2812 w 3738"/>
                <a:gd name="T63" fmla="*/ 5255 h 5256"/>
                <a:gd name="T64" fmla="*/ 2812 w 3738"/>
                <a:gd name="T65" fmla="*/ 4193 h 5256"/>
                <a:gd name="T66" fmla="*/ 3141 w 3738"/>
                <a:gd name="T67" fmla="*/ 4193 h 5256"/>
                <a:gd name="T68" fmla="*/ 3150 w 3738"/>
                <a:gd name="T69" fmla="*/ 4193 h 5256"/>
                <a:gd name="T70" fmla="*/ 3333 w 3738"/>
                <a:gd name="T71" fmla="*/ 4294 h 5256"/>
                <a:gd name="T72" fmla="*/ 3479 w 3738"/>
                <a:gd name="T73" fmla="*/ 4358 h 5256"/>
                <a:gd name="T74" fmla="*/ 3663 w 3738"/>
                <a:gd name="T75" fmla="*/ 4303 h 5256"/>
                <a:gd name="T76" fmla="*/ 3737 w 3738"/>
                <a:gd name="T77" fmla="*/ 4111 h 5256"/>
                <a:gd name="T78" fmla="*/ 3663 w 3738"/>
                <a:gd name="T79" fmla="*/ 3910 h 5256"/>
                <a:gd name="T80" fmla="*/ 3479 w 3738"/>
                <a:gd name="T81" fmla="*/ 3854 h 5256"/>
                <a:gd name="T82" fmla="*/ 3333 w 3738"/>
                <a:gd name="T83" fmla="*/ 3919 h 5256"/>
                <a:gd name="T84" fmla="*/ 3150 w 3738"/>
                <a:gd name="T85" fmla="*/ 4001 h 5256"/>
                <a:gd name="T86" fmla="*/ 2812 w 3738"/>
                <a:gd name="T87" fmla="*/ 4001 h 5256"/>
                <a:gd name="T88" fmla="*/ 2812 w 3738"/>
                <a:gd name="T89" fmla="*/ 1437 h 5256"/>
                <a:gd name="T90" fmla="*/ 3141 w 3738"/>
                <a:gd name="T91" fmla="*/ 1437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8" h="5256">
                  <a:moveTo>
                    <a:pt x="3141" y="1437"/>
                  </a:moveTo>
                  <a:lnTo>
                    <a:pt x="3141" y="1437"/>
                  </a:lnTo>
                  <a:lnTo>
                    <a:pt x="3150" y="1437"/>
                  </a:lnTo>
                  <a:cubicBezTo>
                    <a:pt x="3233" y="1446"/>
                    <a:pt x="3288" y="1502"/>
                    <a:pt x="3333" y="1538"/>
                  </a:cubicBezTo>
                  <a:cubicBezTo>
                    <a:pt x="3379" y="1584"/>
                    <a:pt x="3424" y="1611"/>
                    <a:pt x="3479" y="1611"/>
                  </a:cubicBezTo>
                  <a:cubicBezTo>
                    <a:pt x="3553" y="1611"/>
                    <a:pt x="3617" y="1593"/>
                    <a:pt x="3663" y="1556"/>
                  </a:cubicBezTo>
                  <a:cubicBezTo>
                    <a:pt x="3700" y="1520"/>
                    <a:pt x="3737" y="1465"/>
                    <a:pt x="3737" y="1355"/>
                  </a:cubicBezTo>
                  <a:cubicBezTo>
                    <a:pt x="3737" y="1254"/>
                    <a:pt x="3709" y="1199"/>
                    <a:pt x="3663" y="1162"/>
                  </a:cubicBezTo>
                  <a:cubicBezTo>
                    <a:pt x="3617" y="1126"/>
                    <a:pt x="3553" y="1108"/>
                    <a:pt x="3479" y="1108"/>
                  </a:cubicBezTo>
                  <a:cubicBezTo>
                    <a:pt x="3424" y="1108"/>
                    <a:pt x="3379" y="1135"/>
                    <a:pt x="3333" y="1172"/>
                  </a:cubicBezTo>
                  <a:cubicBezTo>
                    <a:pt x="3288" y="1199"/>
                    <a:pt x="3233" y="1254"/>
                    <a:pt x="3150" y="1254"/>
                  </a:cubicBezTo>
                  <a:cubicBezTo>
                    <a:pt x="2812" y="1254"/>
                    <a:pt x="2812" y="1254"/>
                    <a:pt x="2812" y="1254"/>
                  </a:cubicBezTo>
                  <a:cubicBezTo>
                    <a:pt x="2812" y="0"/>
                    <a:pt x="2812" y="0"/>
                    <a:pt x="2812" y="0"/>
                  </a:cubicBezTo>
                  <a:cubicBezTo>
                    <a:pt x="2481" y="0"/>
                    <a:pt x="2481" y="0"/>
                    <a:pt x="2481" y="0"/>
                  </a:cubicBezTo>
                  <a:cubicBezTo>
                    <a:pt x="2481" y="82"/>
                    <a:pt x="2481" y="82"/>
                    <a:pt x="2481" y="82"/>
                  </a:cubicBezTo>
                  <a:cubicBezTo>
                    <a:pt x="2481" y="91"/>
                    <a:pt x="2481" y="101"/>
                    <a:pt x="2537" y="165"/>
                  </a:cubicBezTo>
                  <a:cubicBezTo>
                    <a:pt x="2573" y="219"/>
                    <a:pt x="2628" y="302"/>
                    <a:pt x="2628" y="412"/>
                  </a:cubicBezTo>
                  <a:cubicBezTo>
                    <a:pt x="2628" y="504"/>
                    <a:pt x="2610" y="604"/>
                    <a:pt x="2537" y="695"/>
                  </a:cubicBezTo>
                  <a:cubicBezTo>
                    <a:pt x="2472" y="778"/>
                    <a:pt x="2345" y="833"/>
                    <a:pt x="2207" y="833"/>
                  </a:cubicBezTo>
                  <a:cubicBezTo>
                    <a:pt x="2070" y="823"/>
                    <a:pt x="1950" y="769"/>
                    <a:pt x="1887" y="695"/>
                  </a:cubicBezTo>
                  <a:cubicBezTo>
                    <a:pt x="1823" y="604"/>
                    <a:pt x="1795" y="504"/>
                    <a:pt x="1795" y="412"/>
                  </a:cubicBezTo>
                  <a:cubicBezTo>
                    <a:pt x="1795" y="302"/>
                    <a:pt x="1859" y="210"/>
                    <a:pt x="1896" y="155"/>
                  </a:cubicBezTo>
                  <a:cubicBezTo>
                    <a:pt x="1950" y="91"/>
                    <a:pt x="1959" y="82"/>
                    <a:pt x="1968" y="64"/>
                  </a:cubicBezTo>
                  <a:cubicBezTo>
                    <a:pt x="1968" y="0"/>
                    <a:pt x="1968" y="0"/>
                    <a:pt x="1968" y="0"/>
                  </a:cubicBezTo>
                  <a:cubicBezTo>
                    <a:pt x="1639" y="0"/>
                    <a:pt x="1639" y="0"/>
                    <a:pt x="1639" y="0"/>
                  </a:cubicBezTo>
                  <a:cubicBezTo>
                    <a:pt x="1474" y="347"/>
                    <a:pt x="1347" y="695"/>
                    <a:pt x="1236" y="980"/>
                  </a:cubicBezTo>
                  <a:cubicBezTo>
                    <a:pt x="1145" y="980"/>
                    <a:pt x="1145" y="980"/>
                    <a:pt x="1145" y="980"/>
                  </a:cubicBezTo>
                  <a:cubicBezTo>
                    <a:pt x="0" y="1099"/>
                    <a:pt x="55" y="1904"/>
                    <a:pt x="55" y="2481"/>
                  </a:cubicBezTo>
                  <a:cubicBezTo>
                    <a:pt x="18" y="3387"/>
                    <a:pt x="476" y="4358"/>
                    <a:pt x="1145" y="4358"/>
                  </a:cubicBezTo>
                  <a:cubicBezTo>
                    <a:pt x="1740" y="4358"/>
                    <a:pt x="1740" y="4358"/>
                    <a:pt x="1740" y="4358"/>
                  </a:cubicBezTo>
                  <a:cubicBezTo>
                    <a:pt x="2005" y="4705"/>
                    <a:pt x="2345" y="4999"/>
                    <a:pt x="2738" y="5255"/>
                  </a:cubicBezTo>
                  <a:cubicBezTo>
                    <a:pt x="2812" y="5255"/>
                    <a:pt x="2812" y="5255"/>
                    <a:pt x="2812" y="5255"/>
                  </a:cubicBezTo>
                  <a:cubicBezTo>
                    <a:pt x="2812" y="4193"/>
                    <a:pt x="2812" y="4193"/>
                    <a:pt x="2812" y="4193"/>
                  </a:cubicBezTo>
                  <a:cubicBezTo>
                    <a:pt x="3141" y="4193"/>
                    <a:pt x="3141" y="4193"/>
                    <a:pt x="3141" y="4193"/>
                  </a:cubicBezTo>
                  <a:lnTo>
                    <a:pt x="3150" y="4193"/>
                  </a:lnTo>
                  <a:cubicBezTo>
                    <a:pt x="3233" y="4202"/>
                    <a:pt x="3288" y="4257"/>
                    <a:pt x="3333" y="4294"/>
                  </a:cubicBezTo>
                  <a:cubicBezTo>
                    <a:pt x="3379" y="4330"/>
                    <a:pt x="3424" y="4358"/>
                    <a:pt x="3479" y="4358"/>
                  </a:cubicBezTo>
                  <a:cubicBezTo>
                    <a:pt x="3553" y="4358"/>
                    <a:pt x="3617" y="4340"/>
                    <a:pt x="3663" y="4303"/>
                  </a:cubicBezTo>
                  <a:cubicBezTo>
                    <a:pt x="3700" y="4266"/>
                    <a:pt x="3737" y="4211"/>
                    <a:pt x="3737" y="4111"/>
                  </a:cubicBezTo>
                  <a:cubicBezTo>
                    <a:pt x="3737" y="4001"/>
                    <a:pt x="3709" y="3946"/>
                    <a:pt x="3663" y="3910"/>
                  </a:cubicBezTo>
                  <a:cubicBezTo>
                    <a:pt x="3617" y="3873"/>
                    <a:pt x="3553" y="3854"/>
                    <a:pt x="3479" y="3854"/>
                  </a:cubicBezTo>
                  <a:cubicBezTo>
                    <a:pt x="3424" y="3854"/>
                    <a:pt x="3379" y="3882"/>
                    <a:pt x="3333" y="3919"/>
                  </a:cubicBezTo>
                  <a:cubicBezTo>
                    <a:pt x="3288" y="3955"/>
                    <a:pt x="3233" y="4001"/>
                    <a:pt x="3150" y="4001"/>
                  </a:cubicBezTo>
                  <a:cubicBezTo>
                    <a:pt x="2812" y="4001"/>
                    <a:pt x="2812" y="4001"/>
                    <a:pt x="2812" y="4001"/>
                  </a:cubicBezTo>
                  <a:cubicBezTo>
                    <a:pt x="2812" y="1437"/>
                    <a:pt x="2812" y="1437"/>
                    <a:pt x="2812" y="1437"/>
                  </a:cubicBezTo>
                  <a:lnTo>
                    <a:pt x="3141" y="14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4" name="Freeform 5"/>
            <p:cNvSpPr>
              <a:spLocks noChangeArrowheads="1"/>
            </p:cNvSpPr>
            <p:nvPr/>
          </p:nvSpPr>
          <p:spPr bwMode="auto">
            <a:xfrm>
              <a:off x="13862010" y="5774980"/>
              <a:ext cx="1765900" cy="1647407"/>
            </a:xfrm>
            <a:custGeom>
              <a:avLst/>
              <a:gdLst>
                <a:gd name="T0" fmla="*/ 4707 w 4781"/>
                <a:gd name="T1" fmla="*/ 2032 h 4460"/>
                <a:gd name="T2" fmla="*/ 4707 w 4781"/>
                <a:gd name="T3" fmla="*/ 2032 h 4460"/>
                <a:gd name="T4" fmla="*/ 4524 w 4781"/>
                <a:gd name="T5" fmla="*/ 1978 h 4460"/>
                <a:gd name="T6" fmla="*/ 4377 w 4781"/>
                <a:gd name="T7" fmla="*/ 2042 h 4460"/>
                <a:gd name="T8" fmla="*/ 4194 w 4781"/>
                <a:gd name="T9" fmla="*/ 2124 h 4460"/>
                <a:gd name="T10" fmla="*/ 3883 w 4781"/>
                <a:gd name="T11" fmla="*/ 2124 h 4460"/>
                <a:gd name="T12" fmla="*/ 3883 w 4781"/>
                <a:gd name="T13" fmla="*/ 870 h 4460"/>
                <a:gd name="T14" fmla="*/ 1585 w 4781"/>
                <a:gd name="T15" fmla="*/ 870 h 4460"/>
                <a:gd name="T16" fmla="*/ 1585 w 4781"/>
                <a:gd name="T17" fmla="*/ 586 h 4460"/>
                <a:gd name="T18" fmla="*/ 1677 w 4781"/>
                <a:gd name="T19" fmla="*/ 403 h 4460"/>
                <a:gd name="T20" fmla="*/ 1731 w 4781"/>
                <a:gd name="T21" fmla="*/ 256 h 4460"/>
                <a:gd name="T22" fmla="*/ 1686 w 4781"/>
                <a:gd name="T23" fmla="*/ 73 h 4460"/>
                <a:gd name="T24" fmla="*/ 1484 w 4781"/>
                <a:gd name="T25" fmla="*/ 0 h 4460"/>
                <a:gd name="T26" fmla="*/ 1291 w 4781"/>
                <a:gd name="T27" fmla="*/ 82 h 4460"/>
                <a:gd name="T28" fmla="*/ 1237 w 4781"/>
                <a:gd name="T29" fmla="*/ 256 h 4460"/>
                <a:gd name="T30" fmla="*/ 1301 w 4781"/>
                <a:gd name="T31" fmla="*/ 412 h 4460"/>
                <a:gd name="T32" fmla="*/ 1401 w 4781"/>
                <a:gd name="T33" fmla="*/ 586 h 4460"/>
                <a:gd name="T34" fmla="*/ 1401 w 4781"/>
                <a:gd name="T35" fmla="*/ 595 h 4460"/>
                <a:gd name="T36" fmla="*/ 1401 w 4781"/>
                <a:gd name="T37" fmla="*/ 870 h 4460"/>
                <a:gd name="T38" fmla="*/ 0 w 4781"/>
                <a:gd name="T39" fmla="*/ 870 h 4460"/>
                <a:gd name="T40" fmla="*/ 0 w 4781"/>
                <a:gd name="T41" fmla="*/ 1960 h 4460"/>
                <a:gd name="T42" fmla="*/ 92 w 4781"/>
                <a:gd name="T43" fmla="*/ 1960 h 4460"/>
                <a:gd name="T44" fmla="*/ 175 w 4781"/>
                <a:gd name="T45" fmla="*/ 1905 h 4460"/>
                <a:gd name="T46" fmla="*/ 421 w 4781"/>
                <a:gd name="T47" fmla="*/ 1813 h 4460"/>
                <a:gd name="T48" fmla="*/ 706 w 4781"/>
                <a:gd name="T49" fmla="*/ 1905 h 4460"/>
                <a:gd name="T50" fmla="*/ 843 w 4781"/>
                <a:gd name="T51" fmla="*/ 2234 h 4460"/>
                <a:gd name="T52" fmla="*/ 706 w 4781"/>
                <a:gd name="T53" fmla="*/ 2554 h 4460"/>
                <a:gd name="T54" fmla="*/ 421 w 4781"/>
                <a:gd name="T55" fmla="*/ 2646 h 4460"/>
                <a:gd name="T56" fmla="*/ 175 w 4781"/>
                <a:gd name="T57" fmla="*/ 2536 h 4460"/>
                <a:gd name="T58" fmla="*/ 74 w 4781"/>
                <a:gd name="T59" fmla="*/ 2472 h 4460"/>
                <a:gd name="T60" fmla="*/ 0 w 4781"/>
                <a:gd name="T61" fmla="*/ 2472 h 4460"/>
                <a:gd name="T62" fmla="*/ 0 w 4781"/>
                <a:gd name="T63" fmla="*/ 3589 h 4460"/>
                <a:gd name="T64" fmla="*/ 1942 w 4781"/>
                <a:gd name="T65" fmla="*/ 3589 h 4460"/>
                <a:gd name="T66" fmla="*/ 1942 w 4781"/>
                <a:gd name="T67" fmla="*/ 3864 h 4460"/>
                <a:gd name="T68" fmla="*/ 1942 w 4781"/>
                <a:gd name="T69" fmla="*/ 3864 h 4460"/>
                <a:gd name="T70" fmla="*/ 1841 w 4781"/>
                <a:gd name="T71" fmla="*/ 4047 h 4460"/>
                <a:gd name="T72" fmla="*/ 1777 w 4781"/>
                <a:gd name="T73" fmla="*/ 4202 h 4460"/>
                <a:gd name="T74" fmla="*/ 1831 w 4781"/>
                <a:gd name="T75" fmla="*/ 4377 h 4460"/>
                <a:gd name="T76" fmla="*/ 2033 w 4781"/>
                <a:gd name="T77" fmla="*/ 4459 h 4460"/>
                <a:gd name="T78" fmla="*/ 2226 w 4781"/>
                <a:gd name="T79" fmla="*/ 4377 h 4460"/>
                <a:gd name="T80" fmla="*/ 2280 w 4781"/>
                <a:gd name="T81" fmla="*/ 4202 h 4460"/>
                <a:gd name="T82" fmla="*/ 2217 w 4781"/>
                <a:gd name="T83" fmla="*/ 4047 h 4460"/>
                <a:gd name="T84" fmla="*/ 2134 w 4781"/>
                <a:gd name="T85" fmla="*/ 3873 h 4460"/>
                <a:gd name="T86" fmla="*/ 2134 w 4781"/>
                <a:gd name="T87" fmla="*/ 3589 h 4460"/>
                <a:gd name="T88" fmla="*/ 3883 w 4781"/>
                <a:gd name="T89" fmla="*/ 3589 h 4460"/>
                <a:gd name="T90" fmla="*/ 3883 w 4781"/>
                <a:gd name="T91" fmla="*/ 2307 h 4460"/>
                <a:gd name="T92" fmla="*/ 4185 w 4781"/>
                <a:gd name="T93" fmla="*/ 2307 h 4460"/>
                <a:gd name="T94" fmla="*/ 4194 w 4781"/>
                <a:gd name="T95" fmla="*/ 2307 h 4460"/>
                <a:gd name="T96" fmla="*/ 4377 w 4781"/>
                <a:gd name="T97" fmla="*/ 2408 h 4460"/>
                <a:gd name="T98" fmla="*/ 4524 w 4781"/>
                <a:gd name="T99" fmla="*/ 2481 h 4460"/>
                <a:gd name="T100" fmla="*/ 4698 w 4781"/>
                <a:gd name="T101" fmla="*/ 2426 h 4460"/>
                <a:gd name="T102" fmla="*/ 4780 w 4781"/>
                <a:gd name="T103" fmla="*/ 2225 h 4460"/>
                <a:gd name="T104" fmla="*/ 4707 w 4781"/>
                <a:gd name="T105" fmla="*/ 2032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1" h="4460">
                  <a:moveTo>
                    <a:pt x="4707" y="2032"/>
                  </a:moveTo>
                  <a:lnTo>
                    <a:pt x="4707" y="2032"/>
                  </a:lnTo>
                  <a:cubicBezTo>
                    <a:pt x="4661" y="1996"/>
                    <a:pt x="4598" y="1978"/>
                    <a:pt x="4524" y="1978"/>
                  </a:cubicBezTo>
                  <a:cubicBezTo>
                    <a:pt x="4469" y="1978"/>
                    <a:pt x="4423" y="2005"/>
                    <a:pt x="4377" y="2042"/>
                  </a:cubicBezTo>
                  <a:cubicBezTo>
                    <a:pt x="4322" y="2069"/>
                    <a:pt x="4276" y="2124"/>
                    <a:pt x="4194" y="2124"/>
                  </a:cubicBezTo>
                  <a:cubicBezTo>
                    <a:pt x="3883" y="2124"/>
                    <a:pt x="3883" y="2124"/>
                    <a:pt x="3883" y="2124"/>
                  </a:cubicBezTo>
                  <a:cubicBezTo>
                    <a:pt x="3883" y="870"/>
                    <a:pt x="3883" y="870"/>
                    <a:pt x="3883" y="870"/>
                  </a:cubicBezTo>
                  <a:cubicBezTo>
                    <a:pt x="1585" y="870"/>
                    <a:pt x="1585" y="870"/>
                    <a:pt x="1585" y="870"/>
                  </a:cubicBezTo>
                  <a:cubicBezTo>
                    <a:pt x="1585" y="586"/>
                    <a:pt x="1585" y="586"/>
                    <a:pt x="1585" y="586"/>
                  </a:cubicBezTo>
                  <a:cubicBezTo>
                    <a:pt x="1585" y="504"/>
                    <a:pt x="1640" y="458"/>
                    <a:pt x="1677" y="403"/>
                  </a:cubicBezTo>
                  <a:cubicBezTo>
                    <a:pt x="1713" y="357"/>
                    <a:pt x="1731" y="320"/>
                    <a:pt x="1731" y="256"/>
                  </a:cubicBezTo>
                  <a:cubicBezTo>
                    <a:pt x="1731" y="192"/>
                    <a:pt x="1722" y="119"/>
                    <a:pt x="1686" y="73"/>
                  </a:cubicBezTo>
                  <a:cubicBezTo>
                    <a:pt x="1649" y="28"/>
                    <a:pt x="1594" y="0"/>
                    <a:pt x="1484" y="0"/>
                  </a:cubicBezTo>
                  <a:cubicBezTo>
                    <a:pt x="1383" y="9"/>
                    <a:pt x="1319" y="37"/>
                    <a:pt x="1291" y="82"/>
                  </a:cubicBezTo>
                  <a:cubicBezTo>
                    <a:pt x="1255" y="119"/>
                    <a:pt x="1237" y="183"/>
                    <a:pt x="1237" y="256"/>
                  </a:cubicBezTo>
                  <a:cubicBezTo>
                    <a:pt x="1237" y="320"/>
                    <a:pt x="1264" y="357"/>
                    <a:pt x="1301" y="412"/>
                  </a:cubicBezTo>
                  <a:cubicBezTo>
                    <a:pt x="1337" y="458"/>
                    <a:pt x="1392" y="504"/>
                    <a:pt x="1401" y="586"/>
                  </a:cubicBezTo>
                  <a:cubicBezTo>
                    <a:pt x="1401" y="595"/>
                    <a:pt x="1401" y="595"/>
                    <a:pt x="1401" y="595"/>
                  </a:cubicBezTo>
                  <a:cubicBezTo>
                    <a:pt x="1401" y="870"/>
                    <a:pt x="1401" y="870"/>
                    <a:pt x="1401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92" y="1960"/>
                    <a:pt x="92" y="1960"/>
                    <a:pt x="92" y="1960"/>
                  </a:cubicBezTo>
                  <a:cubicBezTo>
                    <a:pt x="111" y="1960"/>
                    <a:pt x="111" y="1950"/>
                    <a:pt x="175" y="1905"/>
                  </a:cubicBezTo>
                  <a:cubicBezTo>
                    <a:pt x="230" y="1868"/>
                    <a:pt x="321" y="1813"/>
                    <a:pt x="421" y="1813"/>
                  </a:cubicBezTo>
                  <a:cubicBezTo>
                    <a:pt x="522" y="1813"/>
                    <a:pt x="623" y="1831"/>
                    <a:pt x="706" y="1905"/>
                  </a:cubicBezTo>
                  <a:cubicBezTo>
                    <a:pt x="788" y="1969"/>
                    <a:pt x="843" y="2096"/>
                    <a:pt x="843" y="2234"/>
                  </a:cubicBezTo>
                  <a:cubicBezTo>
                    <a:pt x="843" y="2372"/>
                    <a:pt x="788" y="2490"/>
                    <a:pt x="706" y="2554"/>
                  </a:cubicBezTo>
                  <a:cubicBezTo>
                    <a:pt x="623" y="2618"/>
                    <a:pt x="522" y="2646"/>
                    <a:pt x="421" y="2646"/>
                  </a:cubicBezTo>
                  <a:cubicBezTo>
                    <a:pt x="312" y="2646"/>
                    <a:pt x="230" y="2582"/>
                    <a:pt x="175" y="2536"/>
                  </a:cubicBezTo>
                  <a:cubicBezTo>
                    <a:pt x="111" y="2490"/>
                    <a:pt x="92" y="2481"/>
                    <a:pt x="74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942" y="3589"/>
                    <a:pt x="1942" y="3589"/>
                    <a:pt x="1942" y="3589"/>
                  </a:cubicBezTo>
                  <a:cubicBezTo>
                    <a:pt x="1942" y="3864"/>
                    <a:pt x="1942" y="3864"/>
                    <a:pt x="1942" y="3864"/>
                  </a:cubicBezTo>
                  <a:lnTo>
                    <a:pt x="1942" y="3864"/>
                  </a:lnTo>
                  <a:cubicBezTo>
                    <a:pt x="1932" y="3946"/>
                    <a:pt x="1887" y="4001"/>
                    <a:pt x="1841" y="4047"/>
                  </a:cubicBezTo>
                  <a:cubicBezTo>
                    <a:pt x="1804" y="4101"/>
                    <a:pt x="1777" y="4138"/>
                    <a:pt x="1777" y="4202"/>
                  </a:cubicBezTo>
                  <a:cubicBezTo>
                    <a:pt x="1777" y="4267"/>
                    <a:pt x="1795" y="4331"/>
                    <a:pt x="1831" y="4377"/>
                  </a:cubicBezTo>
                  <a:cubicBezTo>
                    <a:pt x="1868" y="4423"/>
                    <a:pt x="1923" y="4450"/>
                    <a:pt x="2033" y="4459"/>
                  </a:cubicBezTo>
                  <a:cubicBezTo>
                    <a:pt x="2134" y="4459"/>
                    <a:pt x="2189" y="4423"/>
                    <a:pt x="2226" y="4377"/>
                  </a:cubicBezTo>
                  <a:cubicBezTo>
                    <a:pt x="2262" y="4340"/>
                    <a:pt x="2280" y="4267"/>
                    <a:pt x="2280" y="4202"/>
                  </a:cubicBezTo>
                  <a:cubicBezTo>
                    <a:pt x="2280" y="4138"/>
                    <a:pt x="2253" y="4101"/>
                    <a:pt x="2217" y="4047"/>
                  </a:cubicBezTo>
                  <a:cubicBezTo>
                    <a:pt x="2180" y="4001"/>
                    <a:pt x="2134" y="3956"/>
                    <a:pt x="2134" y="3873"/>
                  </a:cubicBezTo>
                  <a:cubicBezTo>
                    <a:pt x="2134" y="3589"/>
                    <a:pt x="2134" y="3589"/>
                    <a:pt x="2134" y="3589"/>
                  </a:cubicBezTo>
                  <a:cubicBezTo>
                    <a:pt x="3883" y="3589"/>
                    <a:pt x="3883" y="3589"/>
                    <a:pt x="3883" y="3589"/>
                  </a:cubicBezTo>
                  <a:cubicBezTo>
                    <a:pt x="3883" y="2307"/>
                    <a:pt x="3883" y="2307"/>
                    <a:pt x="3883" y="2307"/>
                  </a:cubicBezTo>
                  <a:cubicBezTo>
                    <a:pt x="4185" y="2307"/>
                    <a:pt x="4185" y="2307"/>
                    <a:pt x="4185" y="2307"/>
                  </a:cubicBezTo>
                  <a:lnTo>
                    <a:pt x="4194" y="2307"/>
                  </a:lnTo>
                  <a:cubicBezTo>
                    <a:pt x="4276" y="2316"/>
                    <a:pt x="4322" y="2372"/>
                    <a:pt x="4377" y="2408"/>
                  </a:cubicBezTo>
                  <a:cubicBezTo>
                    <a:pt x="4423" y="2454"/>
                    <a:pt x="4469" y="2481"/>
                    <a:pt x="4524" y="2481"/>
                  </a:cubicBezTo>
                  <a:cubicBezTo>
                    <a:pt x="4598" y="2481"/>
                    <a:pt x="4661" y="2463"/>
                    <a:pt x="4698" y="2426"/>
                  </a:cubicBezTo>
                  <a:cubicBezTo>
                    <a:pt x="4743" y="2390"/>
                    <a:pt x="4780" y="2335"/>
                    <a:pt x="4780" y="2225"/>
                  </a:cubicBezTo>
                  <a:cubicBezTo>
                    <a:pt x="4780" y="2124"/>
                    <a:pt x="4752" y="2069"/>
                    <a:pt x="4707" y="20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5" name="Freeform 6"/>
            <p:cNvSpPr>
              <a:spLocks noChangeArrowheads="1"/>
            </p:cNvSpPr>
            <p:nvPr/>
          </p:nvSpPr>
          <p:spPr bwMode="auto">
            <a:xfrm>
              <a:off x="15383551" y="5774980"/>
              <a:ext cx="1099614" cy="1647407"/>
            </a:xfrm>
            <a:custGeom>
              <a:avLst/>
              <a:gdLst>
                <a:gd name="T0" fmla="*/ 686 w 2977"/>
                <a:gd name="T1" fmla="*/ 586 h 4460"/>
                <a:gd name="T2" fmla="*/ 686 w 2977"/>
                <a:gd name="T3" fmla="*/ 586 h 4460"/>
                <a:gd name="T4" fmla="*/ 769 w 2977"/>
                <a:gd name="T5" fmla="*/ 403 h 4460"/>
                <a:gd name="T6" fmla="*/ 833 w 2977"/>
                <a:gd name="T7" fmla="*/ 256 h 4460"/>
                <a:gd name="T8" fmla="*/ 778 w 2977"/>
                <a:gd name="T9" fmla="*/ 73 h 4460"/>
                <a:gd name="T10" fmla="*/ 577 w 2977"/>
                <a:gd name="T11" fmla="*/ 0 h 4460"/>
                <a:gd name="T12" fmla="*/ 385 w 2977"/>
                <a:gd name="T13" fmla="*/ 82 h 4460"/>
                <a:gd name="T14" fmla="*/ 330 w 2977"/>
                <a:gd name="T15" fmla="*/ 256 h 4460"/>
                <a:gd name="T16" fmla="*/ 394 w 2977"/>
                <a:gd name="T17" fmla="*/ 412 h 4460"/>
                <a:gd name="T18" fmla="*/ 495 w 2977"/>
                <a:gd name="T19" fmla="*/ 586 h 4460"/>
                <a:gd name="T20" fmla="*/ 495 w 2977"/>
                <a:gd name="T21" fmla="*/ 595 h 4460"/>
                <a:gd name="T22" fmla="*/ 495 w 2977"/>
                <a:gd name="T23" fmla="*/ 870 h 4460"/>
                <a:gd name="T24" fmla="*/ 0 w 2977"/>
                <a:gd name="T25" fmla="*/ 870 h 4460"/>
                <a:gd name="T26" fmla="*/ 0 w 2977"/>
                <a:gd name="T27" fmla="*/ 1960 h 4460"/>
                <a:gd name="T28" fmla="*/ 73 w 2977"/>
                <a:gd name="T29" fmla="*/ 1960 h 4460"/>
                <a:gd name="T30" fmla="*/ 155 w 2977"/>
                <a:gd name="T31" fmla="*/ 1905 h 4460"/>
                <a:gd name="T32" fmla="*/ 403 w 2977"/>
                <a:gd name="T33" fmla="*/ 1813 h 4460"/>
                <a:gd name="T34" fmla="*/ 686 w 2977"/>
                <a:gd name="T35" fmla="*/ 1905 h 4460"/>
                <a:gd name="T36" fmla="*/ 824 w 2977"/>
                <a:gd name="T37" fmla="*/ 2234 h 4460"/>
                <a:gd name="T38" fmla="*/ 686 w 2977"/>
                <a:gd name="T39" fmla="*/ 2554 h 4460"/>
                <a:gd name="T40" fmla="*/ 403 w 2977"/>
                <a:gd name="T41" fmla="*/ 2646 h 4460"/>
                <a:gd name="T42" fmla="*/ 155 w 2977"/>
                <a:gd name="T43" fmla="*/ 2536 h 4460"/>
                <a:gd name="T44" fmla="*/ 55 w 2977"/>
                <a:gd name="T45" fmla="*/ 2472 h 4460"/>
                <a:gd name="T46" fmla="*/ 0 w 2977"/>
                <a:gd name="T47" fmla="*/ 2472 h 4460"/>
                <a:gd name="T48" fmla="*/ 0 w 2977"/>
                <a:gd name="T49" fmla="*/ 3589 h 4460"/>
                <a:gd name="T50" fmla="*/ 1044 w 2977"/>
                <a:gd name="T51" fmla="*/ 3589 h 4460"/>
                <a:gd name="T52" fmla="*/ 1044 w 2977"/>
                <a:gd name="T53" fmla="*/ 3864 h 4460"/>
                <a:gd name="T54" fmla="*/ 1044 w 2977"/>
                <a:gd name="T55" fmla="*/ 3864 h 4460"/>
                <a:gd name="T56" fmla="*/ 943 w 2977"/>
                <a:gd name="T57" fmla="*/ 4047 h 4460"/>
                <a:gd name="T58" fmla="*/ 870 w 2977"/>
                <a:gd name="T59" fmla="*/ 4202 h 4460"/>
                <a:gd name="T60" fmla="*/ 925 w 2977"/>
                <a:gd name="T61" fmla="*/ 4377 h 4460"/>
                <a:gd name="T62" fmla="*/ 1126 w 2977"/>
                <a:gd name="T63" fmla="*/ 4459 h 4460"/>
                <a:gd name="T64" fmla="*/ 1319 w 2977"/>
                <a:gd name="T65" fmla="*/ 4377 h 4460"/>
                <a:gd name="T66" fmla="*/ 1373 w 2977"/>
                <a:gd name="T67" fmla="*/ 4202 h 4460"/>
                <a:gd name="T68" fmla="*/ 1309 w 2977"/>
                <a:gd name="T69" fmla="*/ 4047 h 4460"/>
                <a:gd name="T70" fmla="*/ 1227 w 2977"/>
                <a:gd name="T71" fmla="*/ 3873 h 4460"/>
                <a:gd name="T72" fmla="*/ 1227 w 2977"/>
                <a:gd name="T73" fmla="*/ 3589 h 4460"/>
                <a:gd name="T74" fmla="*/ 2976 w 2977"/>
                <a:gd name="T75" fmla="*/ 3589 h 4460"/>
                <a:gd name="T76" fmla="*/ 2976 w 2977"/>
                <a:gd name="T77" fmla="*/ 2472 h 4460"/>
                <a:gd name="T78" fmla="*/ 2940 w 2977"/>
                <a:gd name="T79" fmla="*/ 2472 h 4460"/>
                <a:gd name="T80" fmla="*/ 2848 w 2977"/>
                <a:gd name="T81" fmla="*/ 2536 h 4460"/>
                <a:gd name="T82" fmla="*/ 2600 w 2977"/>
                <a:gd name="T83" fmla="*/ 2646 h 4460"/>
                <a:gd name="T84" fmla="*/ 2317 w 2977"/>
                <a:gd name="T85" fmla="*/ 2554 h 4460"/>
                <a:gd name="T86" fmla="*/ 2179 w 2977"/>
                <a:gd name="T87" fmla="*/ 2234 h 4460"/>
                <a:gd name="T88" fmla="*/ 2317 w 2977"/>
                <a:gd name="T89" fmla="*/ 1905 h 4460"/>
                <a:gd name="T90" fmla="*/ 2600 w 2977"/>
                <a:gd name="T91" fmla="*/ 1813 h 4460"/>
                <a:gd name="T92" fmla="*/ 2838 w 2977"/>
                <a:gd name="T93" fmla="*/ 1905 h 4460"/>
                <a:gd name="T94" fmla="*/ 2921 w 2977"/>
                <a:gd name="T95" fmla="*/ 1960 h 4460"/>
                <a:gd name="T96" fmla="*/ 2976 w 2977"/>
                <a:gd name="T97" fmla="*/ 1960 h 4460"/>
                <a:gd name="T98" fmla="*/ 2976 w 2977"/>
                <a:gd name="T99" fmla="*/ 870 h 4460"/>
                <a:gd name="T100" fmla="*/ 686 w 2977"/>
                <a:gd name="T101" fmla="*/ 870 h 4460"/>
                <a:gd name="T102" fmla="*/ 686 w 2977"/>
                <a:gd name="T103" fmla="*/ 586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7" h="4460">
                  <a:moveTo>
                    <a:pt x="686" y="586"/>
                  </a:moveTo>
                  <a:lnTo>
                    <a:pt x="686" y="586"/>
                  </a:lnTo>
                  <a:cubicBezTo>
                    <a:pt x="686" y="504"/>
                    <a:pt x="732" y="458"/>
                    <a:pt x="769" y="403"/>
                  </a:cubicBezTo>
                  <a:cubicBezTo>
                    <a:pt x="806" y="357"/>
                    <a:pt x="833" y="320"/>
                    <a:pt x="833" y="256"/>
                  </a:cubicBezTo>
                  <a:cubicBezTo>
                    <a:pt x="833" y="192"/>
                    <a:pt x="815" y="119"/>
                    <a:pt x="778" y="73"/>
                  </a:cubicBezTo>
                  <a:cubicBezTo>
                    <a:pt x="741" y="28"/>
                    <a:pt x="686" y="0"/>
                    <a:pt x="577" y="0"/>
                  </a:cubicBezTo>
                  <a:cubicBezTo>
                    <a:pt x="477" y="9"/>
                    <a:pt x="421" y="37"/>
                    <a:pt x="385" y="82"/>
                  </a:cubicBezTo>
                  <a:cubicBezTo>
                    <a:pt x="348" y="119"/>
                    <a:pt x="330" y="183"/>
                    <a:pt x="330" y="256"/>
                  </a:cubicBezTo>
                  <a:cubicBezTo>
                    <a:pt x="330" y="320"/>
                    <a:pt x="357" y="357"/>
                    <a:pt x="394" y="412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870"/>
                    <a:pt x="495" y="870"/>
                    <a:pt x="495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73" y="1960"/>
                    <a:pt x="73" y="1960"/>
                    <a:pt x="73" y="1960"/>
                  </a:cubicBezTo>
                  <a:cubicBezTo>
                    <a:pt x="91" y="1960"/>
                    <a:pt x="91" y="1950"/>
                    <a:pt x="155" y="1905"/>
                  </a:cubicBezTo>
                  <a:cubicBezTo>
                    <a:pt x="210" y="1868"/>
                    <a:pt x="293" y="1813"/>
                    <a:pt x="403" y="1813"/>
                  </a:cubicBezTo>
                  <a:cubicBezTo>
                    <a:pt x="495" y="1813"/>
                    <a:pt x="595" y="1831"/>
                    <a:pt x="686" y="1905"/>
                  </a:cubicBezTo>
                  <a:cubicBezTo>
                    <a:pt x="769" y="1969"/>
                    <a:pt x="824" y="2096"/>
                    <a:pt x="824" y="2234"/>
                  </a:cubicBezTo>
                  <a:cubicBezTo>
                    <a:pt x="824" y="2372"/>
                    <a:pt x="760" y="2490"/>
                    <a:pt x="686" y="2554"/>
                  </a:cubicBezTo>
                  <a:cubicBezTo>
                    <a:pt x="604" y="2618"/>
                    <a:pt x="495" y="2646"/>
                    <a:pt x="403" y="2646"/>
                  </a:cubicBezTo>
                  <a:cubicBezTo>
                    <a:pt x="293" y="2646"/>
                    <a:pt x="210" y="2582"/>
                    <a:pt x="155" y="2536"/>
                  </a:cubicBezTo>
                  <a:cubicBezTo>
                    <a:pt x="91" y="2490"/>
                    <a:pt x="73" y="2481"/>
                    <a:pt x="55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044" y="3589"/>
                    <a:pt x="1044" y="3589"/>
                    <a:pt x="1044" y="3589"/>
                  </a:cubicBezTo>
                  <a:cubicBezTo>
                    <a:pt x="1044" y="3864"/>
                    <a:pt x="1044" y="3864"/>
                    <a:pt x="1044" y="3864"/>
                  </a:cubicBezTo>
                  <a:lnTo>
                    <a:pt x="1044" y="3864"/>
                  </a:lnTo>
                  <a:cubicBezTo>
                    <a:pt x="1035" y="3946"/>
                    <a:pt x="980" y="4001"/>
                    <a:pt x="943" y="4047"/>
                  </a:cubicBezTo>
                  <a:cubicBezTo>
                    <a:pt x="897" y="4101"/>
                    <a:pt x="870" y="4138"/>
                    <a:pt x="870" y="4202"/>
                  </a:cubicBezTo>
                  <a:cubicBezTo>
                    <a:pt x="870" y="4267"/>
                    <a:pt x="888" y="4331"/>
                    <a:pt x="925" y="4377"/>
                  </a:cubicBezTo>
                  <a:cubicBezTo>
                    <a:pt x="962" y="4423"/>
                    <a:pt x="1016" y="4450"/>
                    <a:pt x="1126" y="4459"/>
                  </a:cubicBezTo>
                  <a:cubicBezTo>
                    <a:pt x="1227" y="4459"/>
                    <a:pt x="1282" y="4423"/>
                    <a:pt x="1319" y="4377"/>
                  </a:cubicBezTo>
                  <a:cubicBezTo>
                    <a:pt x="1355" y="4340"/>
                    <a:pt x="1373" y="4267"/>
                    <a:pt x="1373" y="4202"/>
                  </a:cubicBezTo>
                  <a:cubicBezTo>
                    <a:pt x="1373" y="4138"/>
                    <a:pt x="1346" y="4101"/>
                    <a:pt x="1309" y="4047"/>
                  </a:cubicBezTo>
                  <a:cubicBezTo>
                    <a:pt x="1282" y="4001"/>
                    <a:pt x="1227" y="3956"/>
                    <a:pt x="1227" y="3873"/>
                  </a:cubicBezTo>
                  <a:cubicBezTo>
                    <a:pt x="1227" y="3589"/>
                    <a:pt x="1227" y="3589"/>
                    <a:pt x="1227" y="3589"/>
                  </a:cubicBezTo>
                  <a:cubicBezTo>
                    <a:pt x="2976" y="3589"/>
                    <a:pt x="2976" y="3589"/>
                    <a:pt x="2976" y="3589"/>
                  </a:cubicBezTo>
                  <a:cubicBezTo>
                    <a:pt x="2976" y="2472"/>
                    <a:pt x="2976" y="2472"/>
                    <a:pt x="2976" y="2472"/>
                  </a:cubicBezTo>
                  <a:cubicBezTo>
                    <a:pt x="2940" y="2472"/>
                    <a:pt x="2940" y="2472"/>
                    <a:pt x="2940" y="2472"/>
                  </a:cubicBezTo>
                  <a:cubicBezTo>
                    <a:pt x="2930" y="2481"/>
                    <a:pt x="2912" y="2490"/>
                    <a:pt x="2848" y="2536"/>
                  </a:cubicBezTo>
                  <a:cubicBezTo>
                    <a:pt x="2793" y="2582"/>
                    <a:pt x="2710" y="2646"/>
                    <a:pt x="2600" y="2646"/>
                  </a:cubicBezTo>
                  <a:cubicBezTo>
                    <a:pt x="2500" y="2646"/>
                    <a:pt x="2399" y="2618"/>
                    <a:pt x="2317" y="2554"/>
                  </a:cubicBezTo>
                  <a:cubicBezTo>
                    <a:pt x="2234" y="2490"/>
                    <a:pt x="2179" y="2372"/>
                    <a:pt x="2179" y="2234"/>
                  </a:cubicBezTo>
                  <a:cubicBezTo>
                    <a:pt x="2170" y="2096"/>
                    <a:pt x="2234" y="1969"/>
                    <a:pt x="2317" y="1905"/>
                  </a:cubicBezTo>
                  <a:cubicBezTo>
                    <a:pt x="2399" y="1831"/>
                    <a:pt x="2500" y="1813"/>
                    <a:pt x="2600" y="1813"/>
                  </a:cubicBezTo>
                  <a:cubicBezTo>
                    <a:pt x="2701" y="1813"/>
                    <a:pt x="2784" y="1868"/>
                    <a:pt x="2838" y="1905"/>
                  </a:cubicBezTo>
                  <a:cubicBezTo>
                    <a:pt x="2903" y="1950"/>
                    <a:pt x="2912" y="1960"/>
                    <a:pt x="2921" y="1960"/>
                  </a:cubicBezTo>
                  <a:cubicBezTo>
                    <a:pt x="2976" y="1960"/>
                    <a:pt x="2976" y="1960"/>
                    <a:pt x="2976" y="1960"/>
                  </a:cubicBezTo>
                  <a:cubicBezTo>
                    <a:pt x="2976" y="870"/>
                    <a:pt x="2976" y="870"/>
                    <a:pt x="2976" y="870"/>
                  </a:cubicBezTo>
                  <a:cubicBezTo>
                    <a:pt x="686" y="870"/>
                    <a:pt x="686" y="870"/>
                    <a:pt x="686" y="870"/>
                  </a:cubicBezTo>
                  <a:lnTo>
                    <a:pt x="686" y="5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6" name="Freeform 7"/>
            <p:cNvSpPr>
              <a:spLocks noChangeArrowheads="1"/>
            </p:cNvSpPr>
            <p:nvPr/>
          </p:nvSpPr>
          <p:spPr bwMode="auto">
            <a:xfrm>
              <a:off x="16250210" y="5774980"/>
              <a:ext cx="1951613" cy="1647407"/>
            </a:xfrm>
            <a:custGeom>
              <a:avLst/>
              <a:gdLst>
                <a:gd name="T0" fmla="*/ 5100 w 5284"/>
                <a:gd name="T1" fmla="*/ 1895 h 4460"/>
                <a:gd name="T2" fmla="*/ 4697 w 5284"/>
                <a:gd name="T3" fmla="*/ 2509 h 4460"/>
                <a:gd name="T4" fmla="*/ 4359 w 5284"/>
                <a:gd name="T5" fmla="*/ 2866 h 4460"/>
                <a:gd name="T6" fmla="*/ 4285 w 5284"/>
                <a:gd name="T7" fmla="*/ 2627 h 4460"/>
                <a:gd name="T8" fmla="*/ 4514 w 5284"/>
                <a:gd name="T9" fmla="*/ 1565 h 4460"/>
                <a:gd name="T10" fmla="*/ 3443 w 5284"/>
                <a:gd name="T11" fmla="*/ 1529 h 4460"/>
                <a:gd name="T12" fmla="*/ 3507 w 5284"/>
                <a:gd name="T13" fmla="*/ 2728 h 4460"/>
                <a:gd name="T14" fmla="*/ 3250 w 5284"/>
                <a:gd name="T15" fmla="*/ 2829 h 4460"/>
                <a:gd name="T16" fmla="*/ 1557 w 5284"/>
                <a:gd name="T17" fmla="*/ 870 h 4460"/>
                <a:gd name="T18" fmla="*/ 1639 w 5284"/>
                <a:gd name="T19" fmla="*/ 403 h 4460"/>
                <a:gd name="T20" fmla="*/ 1648 w 5284"/>
                <a:gd name="T21" fmla="*/ 73 h 4460"/>
                <a:gd name="T22" fmla="*/ 1254 w 5284"/>
                <a:gd name="T23" fmla="*/ 82 h 4460"/>
                <a:gd name="T24" fmla="*/ 1272 w 5284"/>
                <a:gd name="T25" fmla="*/ 412 h 4460"/>
                <a:gd name="T26" fmla="*/ 1373 w 5284"/>
                <a:gd name="T27" fmla="*/ 595 h 4460"/>
                <a:gd name="T28" fmla="*/ 879 w 5284"/>
                <a:gd name="T29" fmla="*/ 870 h 4460"/>
                <a:gd name="T30" fmla="*/ 577 w 5284"/>
                <a:gd name="T31" fmla="*/ 2124 h 4460"/>
                <a:gd name="T32" fmla="*/ 247 w 5284"/>
                <a:gd name="T33" fmla="*/ 1978 h 4460"/>
                <a:gd name="T34" fmla="*/ 0 w 5284"/>
                <a:gd name="T35" fmla="*/ 2225 h 4460"/>
                <a:gd name="T36" fmla="*/ 247 w 5284"/>
                <a:gd name="T37" fmla="*/ 2481 h 4460"/>
                <a:gd name="T38" fmla="*/ 586 w 5284"/>
                <a:gd name="T39" fmla="*/ 2307 h 4460"/>
                <a:gd name="T40" fmla="*/ 879 w 5284"/>
                <a:gd name="T41" fmla="*/ 2307 h 4460"/>
                <a:gd name="T42" fmla="*/ 1914 w 5284"/>
                <a:gd name="T43" fmla="*/ 3589 h 4460"/>
                <a:gd name="T44" fmla="*/ 1914 w 5284"/>
                <a:gd name="T45" fmla="*/ 3864 h 4460"/>
                <a:gd name="T46" fmla="*/ 1748 w 5284"/>
                <a:gd name="T47" fmla="*/ 4202 h 4460"/>
                <a:gd name="T48" fmla="*/ 1996 w 5284"/>
                <a:gd name="T49" fmla="*/ 4459 h 4460"/>
                <a:gd name="T50" fmla="*/ 2243 w 5284"/>
                <a:gd name="T51" fmla="*/ 4202 h 4460"/>
                <a:gd name="T52" fmla="*/ 2097 w 5284"/>
                <a:gd name="T53" fmla="*/ 3873 h 4460"/>
                <a:gd name="T54" fmla="*/ 3250 w 5284"/>
                <a:gd name="T55" fmla="*/ 3589 h 4460"/>
                <a:gd name="T56" fmla="*/ 3369 w 5284"/>
                <a:gd name="T57" fmla="*/ 3268 h 4460"/>
                <a:gd name="T58" fmla="*/ 4322 w 5284"/>
                <a:gd name="T59" fmla="*/ 3268 h 4460"/>
                <a:gd name="T60" fmla="*/ 5063 w 5284"/>
                <a:gd name="T61" fmla="*/ 2682 h 4460"/>
                <a:gd name="T62" fmla="*/ 5100 w 5284"/>
                <a:gd name="T63" fmla="*/ 1895 h 4460"/>
                <a:gd name="T64" fmla="*/ 3836 w 5284"/>
                <a:gd name="T65" fmla="*/ 2472 h 4460"/>
                <a:gd name="T66" fmla="*/ 3809 w 5284"/>
                <a:gd name="T67" fmla="*/ 1730 h 4460"/>
                <a:gd name="T68" fmla="*/ 4138 w 5284"/>
                <a:gd name="T69" fmla="*/ 1721 h 4460"/>
                <a:gd name="T70" fmla="*/ 3983 w 5284"/>
                <a:gd name="T71" fmla="*/ 2353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84" h="4460">
                  <a:moveTo>
                    <a:pt x="5100" y="1895"/>
                  </a:moveTo>
                  <a:lnTo>
                    <a:pt x="5100" y="1895"/>
                  </a:lnTo>
                  <a:cubicBezTo>
                    <a:pt x="5000" y="1868"/>
                    <a:pt x="4880" y="1941"/>
                    <a:pt x="4853" y="2051"/>
                  </a:cubicBezTo>
                  <a:cubicBezTo>
                    <a:pt x="4853" y="2051"/>
                    <a:pt x="4798" y="2289"/>
                    <a:pt x="4697" y="2509"/>
                  </a:cubicBezTo>
                  <a:cubicBezTo>
                    <a:pt x="4642" y="2618"/>
                    <a:pt x="4569" y="2719"/>
                    <a:pt x="4514" y="2783"/>
                  </a:cubicBezTo>
                  <a:cubicBezTo>
                    <a:pt x="4450" y="2848"/>
                    <a:pt x="4404" y="2866"/>
                    <a:pt x="4359" y="2866"/>
                  </a:cubicBezTo>
                  <a:cubicBezTo>
                    <a:pt x="4276" y="2857"/>
                    <a:pt x="4193" y="2820"/>
                    <a:pt x="4111" y="2774"/>
                  </a:cubicBezTo>
                  <a:cubicBezTo>
                    <a:pt x="4166" y="2719"/>
                    <a:pt x="4239" y="2673"/>
                    <a:pt x="4285" y="2627"/>
                  </a:cubicBezTo>
                  <a:cubicBezTo>
                    <a:pt x="4413" y="2481"/>
                    <a:pt x="4505" y="2353"/>
                    <a:pt x="4551" y="2179"/>
                  </a:cubicBezTo>
                  <a:cubicBezTo>
                    <a:pt x="4596" y="1987"/>
                    <a:pt x="4596" y="1758"/>
                    <a:pt x="4514" y="1565"/>
                  </a:cubicBezTo>
                  <a:cubicBezTo>
                    <a:pt x="4423" y="1364"/>
                    <a:pt x="4212" y="1181"/>
                    <a:pt x="3946" y="1190"/>
                  </a:cubicBezTo>
                  <a:cubicBezTo>
                    <a:pt x="3699" y="1190"/>
                    <a:pt x="3535" y="1364"/>
                    <a:pt x="3443" y="1529"/>
                  </a:cubicBezTo>
                  <a:cubicBezTo>
                    <a:pt x="3351" y="1703"/>
                    <a:pt x="3305" y="1895"/>
                    <a:pt x="3296" y="2060"/>
                  </a:cubicBezTo>
                  <a:cubicBezTo>
                    <a:pt x="3287" y="2298"/>
                    <a:pt x="3379" y="2527"/>
                    <a:pt x="3507" y="2728"/>
                  </a:cubicBezTo>
                  <a:cubicBezTo>
                    <a:pt x="3415" y="2783"/>
                    <a:pt x="3323" y="2848"/>
                    <a:pt x="3250" y="2875"/>
                  </a:cubicBezTo>
                  <a:cubicBezTo>
                    <a:pt x="3250" y="2866"/>
                    <a:pt x="3241" y="2848"/>
                    <a:pt x="3250" y="2829"/>
                  </a:cubicBezTo>
                  <a:cubicBezTo>
                    <a:pt x="3186" y="2179"/>
                    <a:pt x="3031" y="1493"/>
                    <a:pt x="2783" y="870"/>
                  </a:cubicBezTo>
                  <a:cubicBezTo>
                    <a:pt x="1557" y="870"/>
                    <a:pt x="1557" y="870"/>
                    <a:pt x="1557" y="870"/>
                  </a:cubicBezTo>
                  <a:cubicBezTo>
                    <a:pt x="1557" y="586"/>
                    <a:pt x="1557" y="586"/>
                    <a:pt x="1557" y="586"/>
                  </a:cubicBezTo>
                  <a:cubicBezTo>
                    <a:pt x="1557" y="504"/>
                    <a:pt x="1612" y="458"/>
                    <a:pt x="1639" y="403"/>
                  </a:cubicBezTo>
                  <a:cubicBezTo>
                    <a:pt x="1675" y="357"/>
                    <a:pt x="1703" y="320"/>
                    <a:pt x="1703" y="256"/>
                  </a:cubicBezTo>
                  <a:cubicBezTo>
                    <a:pt x="1703" y="192"/>
                    <a:pt x="1684" y="119"/>
                    <a:pt x="1648" y="73"/>
                  </a:cubicBezTo>
                  <a:cubicBezTo>
                    <a:pt x="1612" y="28"/>
                    <a:pt x="1557" y="0"/>
                    <a:pt x="1456" y="0"/>
                  </a:cubicBezTo>
                  <a:cubicBezTo>
                    <a:pt x="1346" y="9"/>
                    <a:pt x="1291" y="37"/>
                    <a:pt x="1254" y="82"/>
                  </a:cubicBezTo>
                  <a:cubicBezTo>
                    <a:pt x="1217" y="119"/>
                    <a:pt x="1199" y="183"/>
                    <a:pt x="1199" y="256"/>
                  </a:cubicBezTo>
                  <a:cubicBezTo>
                    <a:pt x="1199" y="320"/>
                    <a:pt x="1226" y="357"/>
                    <a:pt x="1272" y="412"/>
                  </a:cubicBezTo>
                  <a:cubicBezTo>
                    <a:pt x="1309" y="458"/>
                    <a:pt x="1364" y="504"/>
                    <a:pt x="1373" y="586"/>
                  </a:cubicBezTo>
                  <a:cubicBezTo>
                    <a:pt x="1373" y="595"/>
                    <a:pt x="1373" y="595"/>
                    <a:pt x="1373" y="595"/>
                  </a:cubicBezTo>
                  <a:cubicBezTo>
                    <a:pt x="1373" y="870"/>
                    <a:pt x="1373" y="870"/>
                    <a:pt x="1373" y="870"/>
                  </a:cubicBezTo>
                  <a:cubicBezTo>
                    <a:pt x="879" y="870"/>
                    <a:pt x="879" y="870"/>
                    <a:pt x="879" y="870"/>
                  </a:cubicBezTo>
                  <a:cubicBezTo>
                    <a:pt x="879" y="2124"/>
                    <a:pt x="879" y="2124"/>
                    <a:pt x="879" y="2124"/>
                  </a:cubicBezTo>
                  <a:cubicBezTo>
                    <a:pt x="577" y="2124"/>
                    <a:pt x="577" y="2124"/>
                    <a:pt x="577" y="2124"/>
                  </a:cubicBezTo>
                  <a:cubicBezTo>
                    <a:pt x="504" y="2124"/>
                    <a:pt x="449" y="2069"/>
                    <a:pt x="403" y="2042"/>
                  </a:cubicBezTo>
                  <a:cubicBezTo>
                    <a:pt x="357" y="2005"/>
                    <a:pt x="311" y="1978"/>
                    <a:pt x="247" y="1978"/>
                  </a:cubicBezTo>
                  <a:cubicBezTo>
                    <a:pt x="183" y="1978"/>
                    <a:pt x="119" y="1996"/>
                    <a:pt x="74" y="2032"/>
                  </a:cubicBezTo>
                  <a:cubicBezTo>
                    <a:pt x="27" y="2069"/>
                    <a:pt x="0" y="2124"/>
                    <a:pt x="0" y="2225"/>
                  </a:cubicBezTo>
                  <a:cubicBezTo>
                    <a:pt x="0" y="2335"/>
                    <a:pt x="27" y="2390"/>
                    <a:pt x="74" y="2426"/>
                  </a:cubicBezTo>
                  <a:cubicBezTo>
                    <a:pt x="119" y="2463"/>
                    <a:pt x="183" y="2481"/>
                    <a:pt x="247" y="2481"/>
                  </a:cubicBezTo>
                  <a:cubicBezTo>
                    <a:pt x="311" y="2481"/>
                    <a:pt x="357" y="2454"/>
                    <a:pt x="403" y="2408"/>
                  </a:cubicBezTo>
                  <a:cubicBezTo>
                    <a:pt x="449" y="2372"/>
                    <a:pt x="504" y="2316"/>
                    <a:pt x="586" y="2307"/>
                  </a:cubicBezTo>
                  <a:lnTo>
                    <a:pt x="586" y="2307"/>
                  </a:lnTo>
                  <a:cubicBezTo>
                    <a:pt x="879" y="2307"/>
                    <a:pt x="879" y="2307"/>
                    <a:pt x="879" y="2307"/>
                  </a:cubicBezTo>
                  <a:cubicBezTo>
                    <a:pt x="879" y="3589"/>
                    <a:pt x="879" y="3589"/>
                    <a:pt x="879" y="3589"/>
                  </a:cubicBezTo>
                  <a:cubicBezTo>
                    <a:pt x="1914" y="3589"/>
                    <a:pt x="1914" y="3589"/>
                    <a:pt x="1914" y="3589"/>
                  </a:cubicBezTo>
                  <a:cubicBezTo>
                    <a:pt x="1914" y="3864"/>
                    <a:pt x="1914" y="3864"/>
                    <a:pt x="1914" y="3864"/>
                  </a:cubicBezTo>
                  <a:lnTo>
                    <a:pt x="1914" y="3864"/>
                  </a:lnTo>
                  <a:cubicBezTo>
                    <a:pt x="1905" y="3946"/>
                    <a:pt x="1849" y="4001"/>
                    <a:pt x="1813" y="4047"/>
                  </a:cubicBezTo>
                  <a:cubicBezTo>
                    <a:pt x="1776" y="4101"/>
                    <a:pt x="1748" y="4138"/>
                    <a:pt x="1748" y="4202"/>
                  </a:cubicBezTo>
                  <a:cubicBezTo>
                    <a:pt x="1748" y="4267"/>
                    <a:pt x="1758" y="4331"/>
                    <a:pt x="1794" y="4377"/>
                  </a:cubicBezTo>
                  <a:cubicBezTo>
                    <a:pt x="1831" y="4423"/>
                    <a:pt x="1886" y="4450"/>
                    <a:pt x="1996" y="4459"/>
                  </a:cubicBezTo>
                  <a:cubicBezTo>
                    <a:pt x="2097" y="4459"/>
                    <a:pt x="2152" y="4423"/>
                    <a:pt x="2188" y="4377"/>
                  </a:cubicBezTo>
                  <a:cubicBezTo>
                    <a:pt x="2224" y="4340"/>
                    <a:pt x="2243" y="4267"/>
                    <a:pt x="2243" y="4202"/>
                  </a:cubicBezTo>
                  <a:cubicBezTo>
                    <a:pt x="2243" y="4138"/>
                    <a:pt x="2215" y="4101"/>
                    <a:pt x="2188" y="4047"/>
                  </a:cubicBezTo>
                  <a:cubicBezTo>
                    <a:pt x="2152" y="4001"/>
                    <a:pt x="2097" y="3956"/>
                    <a:pt x="2097" y="3873"/>
                  </a:cubicBezTo>
                  <a:cubicBezTo>
                    <a:pt x="2097" y="3589"/>
                    <a:pt x="2097" y="3589"/>
                    <a:pt x="2097" y="3589"/>
                  </a:cubicBezTo>
                  <a:cubicBezTo>
                    <a:pt x="3250" y="3589"/>
                    <a:pt x="3250" y="3589"/>
                    <a:pt x="3250" y="3589"/>
                  </a:cubicBezTo>
                  <a:cubicBezTo>
                    <a:pt x="3278" y="3461"/>
                    <a:pt x="3278" y="3379"/>
                    <a:pt x="3269" y="3305"/>
                  </a:cubicBezTo>
                  <a:cubicBezTo>
                    <a:pt x="3305" y="3296"/>
                    <a:pt x="3333" y="3287"/>
                    <a:pt x="3369" y="3268"/>
                  </a:cubicBezTo>
                  <a:cubicBezTo>
                    <a:pt x="3507" y="3214"/>
                    <a:pt x="3653" y="3131"/>
                    <a:pt x="3800" y="3030"/>
                  </a:cubicBezTo>
                  <a:cubicBezTo>
                    <a:pt x="3946" y="3149"/>
                    <a:pt x="4120" y="3250"/>
                    <a:pt x="4322" y="3268"/>
                  </a:cubicBezTo>
                  <a:cubicBezTo>
                    <a:pt x="4514" y="3287"/>
                    <a:pt x="4678" y="3195"/>
                    <a:pt x="4798" y="3076"/>
                  </a:cubicBezTo>
                  <a:cubicBezTo>
                    <a:pt x="4917" y="2967"/>
                    <a:pt x="5000" y="2820"/>
                    <a:pt x="5063" y="2682"/>
                  </a:cubicBezTo>
                  <a:cubicBezTo>
                    <a:pt x="5191" y="2408"/>
                    <a:pt x="5256" y="2142"/>
                    <a:pt x="5256" y="2142"/>
                  </a:cubicBezTo>
                  <a:cubicBezTo>
                    <a:pt x="5283" y="2032"/>
                    <a:pt x="5210" y="1914"/>
                    <a:pt x="5100" y="1895"/>
                  </a:cubicBezTo>
                  <a:close/>
                  <a:moveTo>
                    <a:pt x="3836" y="2472"/>
                  </a:moveTo>
                  <a:lnTo>
                    <a:pt x="3836" y="2472"/>
                  </a:lnTo>
                  <a:cubicBezTo>
                    <a:pt x="3754" y="2344"/>
                    <a:pt x="3708" y="2197"/>
                    <a:pt x="3708" y="2078"/>
                  </a:cubicBezTo>
                  <a:cubicBezTo>
                    <a:pt x="3708" y="1978"/>
                    <a:pt x="3754" y="1831"/>
                    <a:pt x="3809" y="1730"/>
                  </a:cubicBezTo>
                  <a:cubicBezTo>
                    <a:pt x="3864" y="1630"/>
                    <a:pt x="3910" y="1593"/>
                    <a:pt x="3946" y="1593"/>
                  </a:cubicBezTo>
                  <a:cubicBezTo>
                    <a:pt x="4065" y="1593"/>
                    <a:pt x="4093" y="1630"/>
                    <a:pt x="4138" y="1721"/>
                  </a:cubicBezTo>
                  <a:cubicBezTo>
                    <a:pt x="4175" y="1813"/>
                    <a:pt x="4175" y="1969"/>
                    <a:pt x="4147" y="2078"/>
                  </a:cubicBezTo>
                  <a:cubicBezTo>
                    <a:pt x="4138" y="2133"/>
                    <a:pt x="4084" y="2243"/>
                    <a:pt x="3983" y="2353"/>
                  </a:cubicBezTo>
                  <a:cubicBezTo>
                    <a:pt x="3946" y="2390"/>
                    <a:pt x="3882" y="2426"/>
                    <a:pt x="3836" y="24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7" name="Freeform 8"/>
            <p:cNvSpPr>
              <a:spLocks noChangeArrowheads="1"/>
            </p:cNvSpPr>
            <p:nvPr/>
          </p:nvSpPr>
          <p:spPr bwMode="auto">
            <a:xfrm>
              <a:off x="13862010" y="7187742"/>
              <a:ext cx="1441717" cy="848961"/>
            </a:xfrm>
            <a:custGeom>
              <a:avLst/>
              <a:gdLst>
                <a:gd name="T0" fmla="*/ 3818 w 3902"/>
                <a:gd name="T1" fmla="*/ 953 h 2299"/>
                <a:gd name="T2" fmla="*/ 3818 w 3902"/>
                <a:gd name="T3" fmla="*/ 953 h 2299"/>
                <a:gd name="T4" fmla="*/ 3645 w 3902"/>
                <a:gd name="T5" fmla="*/ 897 h 2299"/>
                <a:gd name="T6" fmla="*/ 3489 w 3902"/>
                <a:gd name="T7" fmla="*/ 962 h 2299"/>
                <a:gd name="T8" fmla="*/ 3315 w 3902"/>
                <a:gd name="T9" fmla="*/ 1044 h 2299"/>
                <a:gd name="T10" fmla="*/ 2976 w 3902"/>
                <a:gd name="T11" fmla="*/ 1044 h 2299"/>
                <a:gd name="T12" fmla="*/ 2976 w 3902"/>
                <a:gd name="T13" fmla="*/ 0 h 2299"/>
                <a:gd name="T14" fmla="*/ 2298 w 3902"/>
                <a:gd name="T15" fmla="*/ 0 h 2299"/>
                <a:gd name="T16" fmla="*/ 2298 w 3902"/>
                <a:gd name="T17" fmla="*/ 46 h 2299"/>
                <a:gd name="T18" fmla="*/ 2353 w 3902"/>
                <a:gd name="T19" fmla="*/ 129 h 2299"/>
                <a:gd name="T20" fmla="*/ 2445 w 3902"/>
                <a:gd name="T21" fmla="*/ 375 h 2299"/>
                <a:gd name="T22" fmla="*/ 2353 w 3902"/>
                <a:gd name="T23" fmla="*/ 659 h 2299"/>
                <a:gd name="T24" fmla="*/ 2024 w 3902"/>
                <a:gd name="T25" fmla="*/ 796 h 2299"/>
                <a:gd name="T26" fmla="*/ 1704 w 3902"/>
                <a:gd name="T27" fmla="*/ 659 h 2299"/>
                <a:gd name="T28" fmla="*/ 1612 w 3902"/>
                <a:gd name="T29" fmla="*/ 375 h 2299"/>
                <a:gd name="T30" fmla="*/ 1713 w 3902"/>
                <a:gd name="T31" fmla="*/ 119 h 2299"/>
                <a:gd name="T32" fmla="*/ 1777 w 3902"/>
                <a:gd name="T33" fmla="*/ 28 h 2299"/>
                <a:gd name="T34" fmla="*/ 1777 w 3902"/>
                <a:gd name="T35" fmla="*/ 0 h 2299"/>
                <a:gd name="T36" fmla="*/ 0 w 3902"/>
                <a:gd name="T37" fmla="*/ 0 h 2299"/>
                <a:gd name="T38" fmla="*/ 0 w 3902"/>
                <a:gd name="T39" fmla="*/ 879 h 2299"/>
                <a:gd name="T40" fmla="*/ 92 w 3902"/>
                <a:gd name="T41" fmla="*/ 879 h 2299"/>
                <a:gd name="T42" fmla="*/ 175 w 3902"/>
                <a:gd name="T43" fmla="*/ 833 h 2299"/>
                <a:gd name="T44" fmla="*/ 421 w 3902"/>
                <a:gd name="T45" fmla="*/ 741 h 2299"/>
                <a:gd name="T46" fmla="*/ 706 w 3902"/>
                <a:gd name="T47" fmla="*/ 824 h 2299"/>
                <a:gd name="T48" fmla="*/ 843 w 3902"/>
                <a:gd name="T49" fmla="*/ 1154 h 2299"/>
                <a:gd name="T50" fmla="*/ 706 w 3902"/>
                <a:gd name="T51" fmla="*/ 1474 h 2299"/>
                <a:gd name="T52" fmla="*/ 421 w 3902"/>
                <a:gd name="T53" fmla="*/ 1566 h 2299"/>
                <a:gd name="T54" fmla="*/ 175 w 3902"/>
                <a:gd name="T55" fmla="*/ 1465 h 2299"/>
                <a:gd name="T56" fmla="*/ 74 w 3902"/>
                <a:gd name="T57" fmla="*/ 1401 h 2299"/>
                <a:gd name="T58" fmla="*/ 0 w 3902"/>
                <a:gd name="T59" fmla="*/ 1401 h 2299"/>
                <a:gd name="T60" fmla="*/ 0 w 3902"/>
                <a:gd name="T61" fmla="*/ 2298 h 2299"/>
                <a:gd name="T62" fmla="*/ 1237 w 3902"/>
                <a:gd name="T63" fmla="*/ 2298 h 2299"/>
                <a:gd name="T64" fmla="*/ 1237 w 3902"/>
                <a:gd name="T65" fmla="*/ 2243 h 2299"/>
                <a:gd name="T66" fmla="*/ 1173 w 3902"/>
                <a:gd name="T67" fmla="*/ 2152 h 2299"/>
                <a:gd name="T68" fmla="*/ 1072 w 3902"/>
                <a:gd name="T69" fmla="*/ 1895 h 2299"/>
                <a:gd name="T70" fmla="*/ 1164 w 3902"/>
                <a:gd name="T71" fmla="*/ 1612 h 2299"/>
                <a:gd name="T72" fmla="*/ 1484 w 3902"/>
                <a:gd name="T73" fmla="*/ 1474 h 2299"/>
                <a:gd name="T74" fmla="*/ 1813 w 3902"/>
                <a:gd name="T75" fmla="*/ 1612 h 2299"/>
                <a:gd name="T76" fmla="*/ 1896 w 3902"/>
                <a:gd name="T77" fmla="*/ 1895 h 2299"/>
                <a:gd name="T78" fmla="*/ 1804 w 3902"/>
                <a:gd name="T79" fmla="*/ 2143 h 2299"/>
                <a:gd name="T80" fmla="*/ 1749 w 3902"/>
                <a:gd name="T81" fmla="*/ 2225 h 2299"/>
                <a:gd name="T82" fmla="*/ 1749 w 3902"/>
                <a:gd name="T83" fmla="*/ 2298 h 2299"/>
                <a:gd name="T84" fmla="*/ 2976 w 3902"/>
                <a:gd name="T85" fmla="*/ 2298 h 2299"/>
                <a:gd name="T86" fmla="*/ 2976 w 3902"/>
                <a:gd name="T87" fmla="*/ 1236 h 2299"/>
                <a:gd name="T88" fmla="*/ 3306 w 3902"/>
                <a:gd name="T89" fmla="*/ 1236 h 2299"/>
                <a:gd name="T90" fmla="*/ 3306 w 3902"/>
                <a:gd name="T91" fmla="*/ 1236 h 2299"/>
                <a:gd name="T92" fmla="*/ 3489 w 3902"/>
                <a:gd name="T93" fmla="*/ 1337 h 2299"/>
                <a:gd name="T94" fmla="*/ 3645 w 3902"/>
                <a:gd name="T95" fmla="*/ 1401 h 2299"/>
                <a:gd name="T96" fmla="*/ 3818 w 3902"/>
                <a:gd name="T97" fmla="*/ 1346 h 2299"/>
                <a:gd name="T98" fmla="*/ 3892 w 3902"/>
                <a:gd name="T99" fmla="*/ 1154 h 2299"/>
                <a:gd name="T100" fmla="*/ 3818 w 3902"/>
                <a:gd name="T101" fmla="*/ 95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2" h="2299">
                  <a:moveTo>
                    <a:pt x="3818" y="953"/>
                  </a:moveTo>
                  <a:lnTo>
                    <a:pt x="3818" y="953"/>
                  </a:lnTo>
                  <a:cubicBezTo>
                    <a:pt x="3773" y="916"/>
                    <a:pt x="3709" y="897"/>
                    <a:pt x="3645" y="897"/>
                  </a:cubicBezTo>
                  <a:cubicBezTo>
                    <a:pt x="3581" y="897"/>
                    <a:pt x="3535" y="925"/>
                    <a:pt x="3489" y="962"/>
                  </a:cubicBezTo>
                  <a:cubicBezTo>
                    <a:pt x="3443" y="998"/>
                    <a:pt x="3388" y="1044"/>
                    <a:pt x="3315" y="1044"/>
                  </a:cubicBezTo>
                  <a:cubicBezTo>
                    <a:pt x="2976" y="1044"/>
                    <a:pt x="2976" y="1044"/>
                    <a:pt x="2976" y="1044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8" y="0"/>
                    <a:pt x="2298" y="0"/>
                    <a:pt x="2298" y="0"/>
                  </a:cubicBezTo>
                  <a:cubicBezTo>
                    <a:pt x="2298" y="46"/>
                    <a:pt x="2298" y="46"/>
                    <a:pt x="2298" y="46"/>
                  </a:cubicBezTo>
                  <a:cubicBezTo>
                    <a:pt x="2298" y="55"/>
                    <a:pt x="2298" y="64"/>
                    <a:pt x="2353" y="129"/>
                  </a:cubicBezTo>
                  <a:cubicBezTo>
                    <a:pt x="2390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3" y="659"/>
                  </a:cubicBezTo>
                  <a:cubicBezTo>
                    <a:pt x="2289" y="732"/>
                    <a:pt x="2162" y="796"/>
                    <a:pt x="2024" y="796"/>
                  </a:cubicBezTo>
                  <a:cubicBezTo>
                    <a:pt x="1887" y="787"/>
                    <a:pt x="1768" y="732"/>
                    <a:pt x="1704" y="659"/>
                  </a:cubicBezTo>
                  <a:cubicBezTo>
                    <a:pt x="1631" y="568"/>
                    <a:pt x="1612" y="467"/>
                    <a:pt x="1612" y="375"/>
                  </a:cubicBezTo>
                  <a:cubicBezTo>
                    <a:pt x="1612" y="265"/>
                    <a:pt x="1677" y="174"/>
                    <a:pt x="1713" y="119"/>
                  </a:cubicBezTo>
                  <a:cubicBezTo>
                    <a:pt x="1768" y="55"/>
                    <a:pt x="1777" y="46"/>
                    <a:pt x="1777" y="28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92" y="879"/>
                    <a:pt x="92" y="879"/>
                    <a:pt x="92" y="879"/>
                  </a:cubicBezTo>
                  <a:cubicBezTo>
                    <a:pt x="111" y="879"/>
                    <a:pt x="111" y="879"/>
                    <a:pt x="175" y="833"/>
                  </a:cubicBezTo>
                  <a:cubicBezTo>
                    <a:pt x="230" y="787"/>
                    <a:pt x="321" y="741"/>
                    <a:pt x="421" y="741"/>
                  </a:cubicBezTo>
                  <a:cubicBezTo>
                    <a:pt x="522" y="741"/>
                    <a:pt x="623" y="760"/>
                    <a:pt x="706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6" y="1474"/>
                  </a:cubicBezTo>
                  <a:cubicBezTo>
                    <a:pt x="623" y="1548"/>
                    <a:pt x="522" y="1566"/>
                    <a:pt x="421" y="1566"/>
                  </a:cubicBezTo>
                  <a:cubicBezTo>
                    <a:pt x="312" y="1566"/>
                    <a:pt x="230" y="1511"/>
                    <a:pt x="175" y="1465"/>
                  </a:cubicBezTo>
                  <a:cubicBezTo>
                    <a:pt x="111" y="1410"/>
                    <a:pt x="92" y="1401"/>
                    <a:pt x="74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8" y="2215"/>
                    <a:pt x="1173" y="2152"/>
                  </a:cubicBezTo>
                  <a:cubicBezTo>
                    <a:pt x="1127" y="2097"/>
                    <a:pt x="1072" y="2005"/>
                    <a:pt x="1072" y="1895"/>
                  </a:cubicBezTo>
                  <a:cubicBezTo>
                    <a:pt x="1072" y="1804"/>
                    <a:pt x="1090" y="1703"/>
                    <a:pt x="1164" y="1612"/>
                  </a:cubicBezTo>
                  <a:cubicBezTo>
                    <a:pt x="1228" y="1539"/>
                    <a:pt x="1346" y="1484"/>
                    <a:pt x="1484" y="1474"/>
                  </a:cubicBezTo>
                  <a:cubicBezTo>
                    <a:pt x="1621" y="1474"/>
                    <a:pt x="1749" y="1539"/>
                    <a:pt x="1813" y="1612"/>
                  </a:cubicBezTo>
                  <a:cubicBezTo>
                    <a:pt x="1877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49" y="2215"/>
                    <a:pt x="1749" y="2225"/>
                  </a:cubicBezTo>
                  <a:cubicBezTo>
                    <a:pt x="1749" y="2298"/>
                    <a:pt x="1749" y="2298"/>
                    <a:pt x="174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1236"/>
                    <a:pt x="2976" y="1236"/>
                    <a:pt x="2976" y="1236"/>
                  </a:cubicBezTo>
                  <a:cubicBezTo>
                    <a:pt x="3306" y="1236"/>
                    <a:pt x="3306" y="1236"/>
                    <a:pt x="3306" y="1236"/>
                  </a:cubicBezTo>
                  <a:lnTo>
                    <a:pt x="3306" y="1236"/>
                  </a:lnTo>
                  <a:cubicBezTo>
                    <a:pt x="3388" y="1245"/>
                    <a:pt x="3443" y="1300"/>
                    <a:pt x="3489" y="1337"/>
                  </a:cubicBezTo>
                  <a:cubicBezTo>
                    <a:pt x="3535" y="1373"/>
                    <a:pt x="3581" y="1401"/>
                    <a:pt x="3645" y="1401"/>
                  </a:cubicBezTo>
                  <a:cubicBezTo>
                    <a:pt x="3709" y="1401"/>
                    <a:pt x="3773" y="1383"/>
                    <a:pt x="3818" y="1346"/>
                  </a:cubicBezTo>
                  <a:cubicBezTo>
                    <a:pt x="3865" y="1309"/>
                    <a:pt x="3892" y="1254"/>
                    <a:pt x="3892" y="1154"/>
                  </a:cubicBezTo>
                  <a:cubicBezTo>
                    <a:pt x="3901" y="1044"/>
                    <a:pt x="3865" y="989"/>
                    <a:pt x="3818" y="95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8" name="Freeform 9"/>
            <p:cNvSpPr>
              <a:spLocks noChangeArrowheads="1"/>
            </p:cNvSpPr>
            <p:nvPr/>
          </p:nvSpPr>
          <p:spPr bwMode="auto">
            <a:xfrm>
              <a:off x="15047965" y="7187742"/>
              <a:ext cx="1099614" cy="848961"/>
            </a:xfrm>
            <a:custGeom>
              <a:avLst/>
              <a:gdLst>
                <a:gd name="T0" fmla="*/ 2299 w 2977"/>
                <a:gd name="T1" fmla="*/ 46 h 2299"/>
                <a:gd name="T2" fmla="*/ 2299 w 2977"/>
                <a:gd name="T3" fmla="*/ 46 h 2299"/>
                <a:gd name="T4" fmla="*/ 2354 w 2977"/>
                <a:gd name="T5" fmla="*/ 129 h 2299"/>
                <a:gd name="T6" fmla="*/ 2445 w 2977"/>
                <a:gd name="T7" fmla="*/ 375 h 2299"/>
                <a:gd name="T8" fmla="*/ 2354 w 2977"/>
                <a:gd name="T9" fmla="*/ 659 h 2299"/>
                <a:gd name="T10" fmla="*/ 2024 w 2977"/>
                <a:gd name="T11" fmla="*/ 796 h 2299"/>
                <a:gd name="T12" fmla="*/ 1703 w 2977"/>
                <a:gd name="T13" fmla="*/ 659 h 2299"/>
                <a:gd name="T14" fmla="*/ 1621 w 2977"/>
                <a:gd name="T15" fmla="*/ 375 h 2299"/>
                <a:gd name="T16" fmla="*/ 1722 w 2977"/>
                <a:gd name="T17" fmla="*/ 119 h 2299"/>
                <a:gd name="T18" fmla="*/ 1786 w 2977"/>
                <a:gd name="T19" fmla="*/ 28 h 2299"/>
                <a:gd name="T20" fmla="*/ 1786 w 2977"/>
                <a:gd name="T21" fmla="*/ 0 h 2299"/>
                <a:gd name="T22" fmla="*/ 0 w 2977"/>
                <a:gd name="T23" fmla="*/ 0 h 2299"/>
                <a:gd name="T24" fmla="*/ 0 w 2977"/>
                <a:gd name="T25" fmla="*/ 879 h 2299"/>
                <a:gd name="T26" fmla="*/ 101 w 2977"/>
                <a:gd name="T27" fmla="*/ 879 h 2299"/>
                <a:gd name="T28" fmla="*/ 183 w 2977"/>
                <a:gd name="T29" fmla="*/ 833 h 2299"/>
                <a:gd name="T30" fmla="*/ 422 w 2977"/>
                <a:gd name="T31" fmla="*/ 741 h 2299"/>
                <a:gd name="T32" fmla="*/ 705 w 2977"/>
                <a:gd name="T33" fmla="*/ 824 h 2299"/>
                <a:gd name="T34" fmla="*/ 843 w 2977"/>
                <a:gd name="T35" fmla="*/ 1154 h 2299"/>
                <a:gd name="T36" fmla="*/ 705 w 2977"/>
                <a:gd name="T37" fmla="*/ 1474 h 2299"/>
                <a:gd name="T38" fmla="*/ 422 w 2977"/>
                <a:gd name="T39" fmla="*/ 1566 h 2299"/>
                <a:gd name="T40" fmla="*/ 174 w 2977"/>
                <a:gd name="T41" fmla="*/ 1465 h 2299"/>
                <a:gd name="T42" fmla="*/ 82 w 2977"/>
                <a:gd name="T43" fmla="*/ 1401 h 2299"/>
                <a:gd name="T44" fmla="*/ 0 w 2977"/>
                <a:gd name="T45" fmla="*/ 1401 h 2299"/>
                <a:gd name="T46" fmla="*/ 0 w 2977"/>
                <a:gd name="T47" fmla="*/ 2298 h 2299"/>
                <a:gd name="T48" fmla="*/ 1237 w 2977"/>
                <a:gd name="T49" fmla="*/ 2298 h 2299"/>
                <a:gd name="T50" fmla="*/ 1237 w 2977"/>
                <a:gd name="T51" fmla="*/ 2243 h 2299"/>
                <a:gd name="T52" fmla="*/ 1172 w 2977"/>
                <a:gd name="T53" fmla="*/ 2152 h 2299"/>
                <a:gd name="T54" fmla="*/ 1071 w 2977"/>
                <a:gd name="T55" fmla="*/ 1895 h 2299"/>
                <a:gd name="T56" fmla="*/ 1163 w 2977"/>
                <a:gd name="T57" fmla="*/ 1612 h 2299"/>
                <a:gd name="T58" fmla="*/ 1484 w 2977"/>
                <a:gd name="T59" fmla="*/ 1474 h 2299"/>
                <a:gd name="T60" fmla="*/ 1813 w 2977"/>
                <a:gd name="T61" fmla="*/ 1612 h 2299"/>
                <a:gd name="T62" fmla="*/ 1896 w 2977"/>
                <a:gd name="T63" fmla="*/ 1895 h 2299"/>
                <a:gd name="T64" fmla="*/ 1804 w 2977"/>
                <a:gd name="T65" fmla="*/ 2143 h 2299"/>
                <a:gd name="T66" fmla="*/ 1759 w 2977"/>
                <a:gd name="T67" fmla="*/ 2225 h 2299"/>
                <a:gd name="T68" fmla="*/ 1759 w 2977"/>
                <a:gd name="T69" fmla="*/ 2298 h 2299"/>
                <a:gd name="T70" fmla="*/ 2976 w 2977"/>
                <a:gd name="T71" fmla="*/ 2298 h 2299"/>
                <a:gd name="T72" fmla="*/ 2976 w 2977"/>
                <a:gd name="T73" fmla="*/ 0 h 2299"/>
                <a:gd name="T74" fmla="*/ 2299 w 2977"/>
                <a:gd name="T75" fmla="*/ 0 h 2299"/>
                <a:gd name="T76" fmla="*/ 2299 w 2977"/>
                <a:gd name="T77" fmla="*/ 46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7" h="2299">
                  <a:moveTo>
                    <a:pt x="2299" y="46"/>
                  </a:moveTo>
                  <a:lnTo>
                    <a:pt x="2299" y="46"/>
                  </a:lnTo>
                  <a:cubicBezTo>
                    <a:pt x="2299" y="55"/>
                    <a:pt x="2308" y="64"/>
                    <a:pt x="2354" y="129"/>
                  </a:cubicBezTo>
                  <a:cubicBezTo>
                    <a:pt x="2391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4" y="659"/>
                  </a:cubicBezTo>
                  <a:cubicBezTo>
                    <a:pt x="2290" y="732"/>
                    <a:pt x="2161" y="796"/>
                    <a:pt x="2024" y="796"/>
                  </a:cubicBezTo>
                  <a:cubicBezTo>
                    <a:pt x="1887" y="787"/>
                    <a:pt x="1768" y="732"/>
                    <a:pt x="1703" y="659"/>
                  </a:cubicBezTo>
                  <a:cubicBezTo>
                    <a:pt x="1639" y="568"/>
                    <a:pt x="1621" y="467"/>
                    <a:pt x="1621" y="375"/>
                  </a:cubicBezTo>
                  <a:cubicBezTo>
                    <a:pt x="1621" y="265"/>
                    <a:pt x="1676" y="174"/>
                    <a:pt x="1722" y="119"/>
                  </a:cubicBezTo>
                  <a:cubicBezTo>
                    <a:pt x="1768" y="55"/>
                    <a:pt x="1786" y="46"/>
                    <a:pt x="1786" y="28"/>
                  </a:cubicBezTo>
                  <a:cubicBezTo>
                    <a:pt x="1786" y="0"/>
                    <a:pt x="1786" y="0"/>
                    <a:pt x="17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101" y="879"/>
                    <a:pt x="101" y="879"/>
                    <a:pt x="101" y="879"/>
                  </a:cubicBezTo>
                  <a:cubicBezTo>
                    <a:pt x="110" y="879"/>
                    <a:pt x="119" y="879"/>
                    <a:pt x="183" y="833"/>
                  </a:cubicBezTo>
                  <a:cubicBezTo>
                    <a:pt x="238" y="787"/>
                    <a:pt x="321" y="741"/>
                    <a:pt x="422" y="741"/>
                  </a:cubicBezTo>
                  <a:cubicBezTo>
                    <a:pt x="522" y="741"/>
                    <a:pt x="623" y="760"/>
                    <a:pt x="705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5" y="1474"/>
                  </a:cubicBezTo>
                  <a:cubicBezTo>
                    <a:pt x="623" y="1548"/>
                    <a:pt x="522" y="1566"/>
                    <a:pt x="422" y="1566"/>
                  </a:cubicBezTo>
                  <a:cubicBezTo>
                    <a:pt x="312" y="1566"/>
                    <a:pt x="229" y="1511"/>
                    <a:pt x="174" y="1465"/>
                  </a:cubicBezTo>
                  <a:cubicBezTo>
                    <a:pt x="110" y="1410"/>
                    <a:pt x="92" y="1401"/>
                    <a:pt x="82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7" y="2215"/>
                    <a:pt x="1172" y="2152"/>
                  </a:cubicBezTo>
                  <a:cubicBezTo>
                    <a:pt x="1136" y="2097"/>
                    <a:pt x="1071" y="2005"/>
                    <a:pt x="1071" y="1895"/>
                  </a:cubicBezTo>
                  <a:cubicBezTo>
                    <a:pt x="1071" y="1804"/>
                    <a:pt x="1090" y="1703"/>
                    <a:pt x="1163" y="1612"/>
                  </a:cubicBezTo>
                  <a:cubicBezTo>
                    <a:pt x="1227" y="1539"/>
                    <a:pt x="1347" y="1484"/>
                    <a:pt x="1484" y="1474"/>
                  </a:cubicBezTo>
                  <a:cubicBezTo>
                    <a:pt x="1621" y="1474"/>
                    <a:pt x="1750" y="1539"/>
                    <a:pt x="1813" y="1612"/>
                  </a:cubicBezTo>
                  <a:cubicBezTo>
                    <a:pt x="1878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59" y="2215"/>
                    <a:pt x="1759" y="2225"/>
                  </a:cubicBezTo>
                  <a:cubicBezTo>
                    <a:pt x="1759" y="2298"/>
                    <a:pt x="1759" y="2298"/>
                    <a:pt x="175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9" y="0"/>
                    <a:pt x="2299" y="0"/>
                    <a:pt x="2299" y="0"/>
                  </a:cubicBezTo>
                  <a:lnTo>
                    <a:pt x="2299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79" name="Freeform 10"/>
            <p:cNvSpPr>
              <a:spLocks noChangeArrowheads="1"/>
            </p:cNvSpPr>
            <p:nvPr/>
          </p:nvSpPr>
          <p:spPr bwMode="auto">
            <a:xfrm>
              <a:off x="16237178" y="7187742"/>
              <a:ext cx="1194100" cy="1174858"/>
            </a:xfrm>
            <a:custGeom>
              <a:avLst/>
              <a:gdLst>
                <a:gd name="T0" fmla="*/ 2297 w 3232"/>
                <a:gd name="T1" fmla="*/ 46 h 3178"/>
                <a:gd name="T2" fmla="*/ 2297 w 3232"/>
                <a:gd name="T3" fmla="*/ 46 h 3178"/>
                <a:gd name="T4" fmla="*/ 2352 w 3232"/>
                <a:gd name="T5" fmla="*/ 129 h 3178"/>
                <a:gd name="T6" fmla="*/ 2444 w 3232"/>
                <a:gd name="T7" fmla="*/ 375 h 3178"/>
                <a:gd name="T8" fmla="*/ 2352 w 3232"/>
                <a:gd name="T9" fmla="*/ 659 h 3178"/>
                <a:gd name="T10" fmla="*/ 2032 w 3232"/>
                <a:gd name="T11" fmla="*/ 796 h 3178"/>
                <a:gd name="T12" fmla="*/ 1702 w 3232"/>
                <a:gd name="T13" fmla="*/ 659 h 3178"/>
                <a:gd name="T14" fmla="*/ 1620 w 3232"/>
                <a:gd name="T15" fmla="*/ 375 h 3178"/>
                <a:gd name="T16" fmla="*/ 1720 w 3232"/>
                <a:gd name="T17" fmla="*/ 119 h 3178"/>
                <a:gd name="T18" fmla="*/ 1784 w 3232"/>
                <a:gd name="T19" fmla="*/ 28 h 3178"/>
                <a:gd name="T20" fmla="*/ 1784 w 3232"/>
                <a:gd name="T21" fmla="*/ 0 h 3178"/>
                <a:gd name="T22" fmla="*/ 0 w 3232"/>
                <a:gd name="T23" fmla="*/ 0 h 3178"/>
                <a:gd name="T24" fmla="*/ 0 w 3232"/>
                <a:gd name="T25" fmla="*/ 2298 h 3178"/>
                <a:gd name="T26" fmla="*/ 328 w 3232"/>
                <a:gd name="T27" fmla="*/ 2298 h 3178"/>
                <a:gd name="T28" fmla="*/ 328 w 3232"/>
                <a:gd name="T29" fmla="*/ 2582 h 3178"/>
                <a:gd name="T30" fmla="*/ 328 w 3232"/>
                <a:gd name="T31" fmla="*/ 2591 h 3178"/>
                <a:gd name="T32" fmla="*/ 228 w 3232"/>
                <a:gd name="T33" fmla="*/ 2765 h 3178"/>
                <a:gd name="T34" fmla="*/ 164 w 3232"/>
                <a:gd name="T35" fmla="*/ 2921 h 3178"/>
                <a:gd name="T36" fmla="*/ 210 w 3232"/>
                <a:gd name="T37" fmla="*/ 3095 h 3178"/>
                <a:gd name="T38" fmla="*/ 411 w 3232"/>
                <a:gd name="T39" fmla="*/ 3177 h 3178"/>
                <a:gd name="T40" fmla="*/ 604 w 3232"/>
                <a:gd name="T41" fmla="*/ 3104 h 3178"/>
                <a:gd name="T42" fmla="*/ 659 w 3232"/>
                <a:gd name="T43" fmla="*/ 2921 h 3178"/>
                <a:gd name="T44" fmla="*/ 595 w 3232"/>
                <a:gd name="T45" fmla="*/ 2774 h 3178"/>
                <a:gd name="T46" fmla="*/ 512 w 3232"/>
                <a:gd name="T47" fmla="*/ 2591 h 3178"/>
                <a:gd name="T48" fmla="*/ 512 w 3232"/>
                <a:gd name="T49" fmla="*/ 2298 h 3178"/>
                <a:gd name="T50" fmla="*/ 1556 w 3232"/>
                <a:gd name="T51" fmla="*/ 2298 h 3178"/>
                <a:gd name="T52" fmla="*/ 3085 w 3232"/>
                <a:gd name="T53" fmla="*/ 467 h 3178"/>
                <a:gd name="T54" fmla="*/ 3231 w 3232"/>
                <a:gd name="T55" fmla="*/ 0 h 3178"/>
                <a:gd name="T56" fmla="*/ 2297 w 3232"/>
                <a:gd name="T57" fmla="*/ 0 h 3178"/>
                <a:gd name="T58" fmla="*/ 2297 w 3232"/>
                <a:gd name="T59" fmla="*/ 46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2" h="3178">
                  <a:moveTo>
                    <a:pt x="2297" y="46"/>
                  </a:moveTo>
                  <a:lnTo>
                    <a:pt x="2297" y="46"/>
                  </a:lnTo>
                  <a:cubicBezTo>
                    <a:pt x="2297" y="55"/>
                    <a:pt x="2306" y="64"/>
                    <a:pt x="2352" y="129"/>
                  </a:cubicBezTo>
                  <a:cubicBezTo>
                    <a:pt x="2389" y="183"/>
                    <a:pt x="2444" y="265"/>
                    <a:pt x="2444" y="375"/>
                  </a:cubicBezTo>
                  <a:cubicBezTo>
                    <a:pt x="2444" y="467"/>
                    <a:pt x="2426" y="568"/>
                    <a:pt x="2352" y="659"/>
                  </a:cubicBezTo>
                  <a:cubicBezTo>
                    <a:pt x="2288" y="732"/>
                    <a:pt x="2169" y="796"/>
                    <a:pt x="2032" y="796"/>
                  </a:cubicBezTo>
                  <a:cubicBezTo>
                    <a:pt x="1894" y="787"/>
                    <a:pt x="1775" y="732"/>
                    <a:pt x="1702" y="659"/>
                  </a:cubicBezTo>
                  <a:cubicBezTo>
                    <a:pt x="1639" y="568"/>
                    <a:pt x="1620" y="467"/>
                    <a:pt x="1620" y="375"/>
                  </a:cubicBezTo>
                  <a:cubicBezTo>
                    <a:pt x="1620" y="265"/>
                    <a:pt x="1675" y="174"/>
                    <a:pt x="1720" y="119"/>
                  </a:cubicBezTo>
                  <a:cubicBezTo>
                    <a:pt x="1766" y="55"/>
                    <a:pt x="1784" y="46"/>
                    <a:pt x="1784" y="28"/>
                  </a:cubicBezTo>
                  <a:cubicBezTo>
                    <a:pt x="1784" y="0"/>
                    <a:pt x="1784" y="0"/>
                    <a:pt x="17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328" y="2298"/>
                    <a:pt x="328" y="2298"/>
                    <a:pt x="328" y="2298"/>
                  </a:cubicBezTo>
                  <a:cubicBezTo>
                    <a:pt x="328" y="2582"/>
                    <a:pt x="328" y="2582"/>
                    <a:pt x="328" y="2582"/>
                  </a:cubicBezTo>
                  <a:lnTo>
                    <a:pt x="328" y="2591"/>
                  </a:lnTo>
                  <a:cubicBezTo>
                    <a:pt x="319" y="2673"/>
                    <a:pt x="265" y="2719"/>
                    <a:pt x="228" y="2765"/>
                  </a:cubicBezTo>
                  <a:cubicBezTo>
                    <a:pt x="192" y="2820"/>
                    <a:pt x="164" y="2857"/>
                    <a:pt x="164" y="2921"/>
                  </a:cubicBezTo>
                  <a:cubicBezTo>
                    <a:pt x="164" y="2994"/>
                    <a:pt x="173" y="3059"/>
                    <a:pt x="210" y="3095"/>
                  </a:cubicBezTo>
                  <a:cubicBezTo>
                    <a:pt x="246" y="3140"/>
                    <a:pt x="301" y="3177"/>
                    <a:pt x="411" y="3177"/>
                  </a:cubicBezTo>
                  <a:cubicBezTo>
                    <a:pt x="512" y="3177"/>
                    <a:pt x="567" y="3150"/>
                    <a:pt x="604" y="3104"/>
                  </a:cubicBezTo>
                  <a:cubicBezTo>
                    <a:pt x="641" y="3059"/>
                    <a:pt x="659" y="2985"/>
                    <a:pt x="659" y="2921"/>
                  </a:cubicBezTo>
                  <a:cubicBezTo>
                    <a:pt x="659" y="2866"/>
                    <a:pt x="632" y="2820"/>
                    <a:pt x="595" y="2774"/>
                  </a:cubicBezTo>
                  <a:cubicBezTo>
                    <a:pt x="567" y="2719"/>
                    <a:pt x="512" y="2673"/>
                    <a:pt x="512" y="2591"/>
                  </a:cubicBezTo>
                  <a:cubicBezTo>
                    <a:pt x="512" y="2298"/>
                    <a:pt x="512" y="2298"/>
                    <a:pt x="512" y="2298"/>
                  </a:cubicBezTo>
                  <a:cubicBezTo>
                    <a:pt x="1556" y="2298"/>
                    <a:pt x="1556" y="2298"/>
                    <a:pt x="1556" y="2298"/>
                  </a:cubicBezTo>
                  <a:cubicBezTo>
                    <a:pt x="2260" y="1831"/>
                    <a:pt x="2801" y="1218"/>
                    <a:pt x="3085" y="467"/>
                  </a:cubicBezTo>
                  <a:cubicBezTo>
                    <a:pt x="3149" y="274"/>
                    <a:pt x="3195" y="129"/>
                    <a:pt x="3231" y="0"/>
                  </a:cubicBezTo>
                  <a:cubicBezTo>
                    <a:pt x="2297" y="0"/>
                    <a:pt x="2297" y="0"/>
                    <a:pt x="2297" y="0"/>
                  </a:cubicBezTo>
                  <a:lnTo>
                    <a:pt x="2297" y="4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80" name="Freeform 11"/>
            <p:cNvSpPr>
              <a:spLocks noChangeArrowheads="1"/>
            </p:cNvSpPr>
            <p:nvPr/>
          </p:nvSpPr>
          <p:spPr bwMode="auto">
            <a:xfrm>
              <a:off x="13891334" y="7793910"/>
              <a:ext cx="1404249" cy="1171599"/>
            </a:xfrm>
            <a:custGeom>
              <a:avLst/>
              <a:gdLst>
                <a:gd name="T0" fmla="*/ 1502 w 3801"/>
                <a:gd name="T1" fmla="*/ 586 h 3169"/>
                <a:gd name="T2" fmla="*/ 1502 w 3801"/>
                <a:gd name="T3" fmla="*/ 586 h 3169"/>
                <a:gd name="T4" fmla="*/ 1594 w 3801"/>
                <a:gd name="T5" fmla="*/ 413 h 3169"/>
                <a:gd name="T6" fmla="*/ 1648 w 3801"/>
                <a:gd name="T7" fmla="*/ 256 h 3169"/>
                <a:gd name="T8" fmla="*/ 1603 w 3801"/>
                <a:gd name="T9" fmla="*/ 82 h 3169"/>
                <a:gd name="T10" fmla="*/ 1401 w 3801"/>
                <a:gd name="T11" fmla="*/ 0 h 3169"/>
                <a:gd name="T12" fmla="*/ 1208 w 3801"/>
                <a:gd name="T13" fmla="*/ 82 h 3169"/>
                <a:gd name="T14" fmla="*/ 1154 w 3801"/>
                <a:gd name="T15" fmla="*/ 256 h 3169"/>
                <a:gd name="T16" fmla="*/ 1218 w 3801"/>
                <a:gd name="T17" fmla="*/ 413 h 3169"/>
                <a:gd name="T18" fmla="*/ 1318 w 3801"/>
                <a:gd name="T19" fmla="*/ 586 h 3169"/>
                <a:gd name="T20" fmla="*/ 1318 w 3801"/>
                <a:gd name="T21" fmla="*/ 595 h 3169"/>
                <a:gd name="T22" fmla="*/ 1318 w 3801"/>
                <a:gd name="T23" fmla="*/ 907 h 3169"/>
                <a:gd name="T24" fmla="*/ 0 w 3801"/>
                <a:gd name="T25" fmla="*/ 907 h 3169"/>
                <a:gd name="T26" fmla="*/ 73 w 3801"/>
                <a:gd name="T27" fmla="*/ 943 h 3169"/>
                <a:gd name="T28" fmla="*/ 73 w 3801"/>
                <a:gd name="T29" fmla="*/ 1795 h 3169"/>
                <a:gd name="T30" fmla="*/ 504 w 3801"/>
                <a:gd name="T31" fmla="*/ 2912 h 3169"/>
                <a:gd name="T32" fmla="*/ 2601 w 3801"/>
                <a:gd name="T33" fmla="*/ 2912 h 3169"/>
                <a:gd name="T34" fmla="*/ 3031 w 3801"/>
                <a:gd name="T35" fmla="*/ 1795 h 3169"/>
                <a:gd name="T36" fmla="*/ 3031 w 3801"/>
                <a:gd name="T37" fmla="*/ 1703 h 3169"/>
                <a:gd name="T38" fmla="*/ 3754 w 3801"/>
                <a:gd name="T39" fmla="*/ 1730 h 3169"/>
                <a:gd name="T40" fmla="*/ 3800 w 3801"/>
                <a:gd name="T41" fmla="*/ 1730 h 3169"/>
                <a:gd name="T42" fmla="*/ 3800 w 3801"/>
                <a:gd name="T43" fmla="*/ 907 h 3169"/>
                <a:gd name="T44" fmla="*/ 1502 w 3801"/>
                <a:gd name="T45" fmla="*/ 907 h 3169"/>
                <a:gd name="T46" fmla="*/ 1502 w 3801"/>
                <a:gd name="T47" fmla="*/ 586 h 3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01" h="3169">
                  <a:moveTo>
                    <a:pt x="1502" y="586"/>
                  </a:moveTo>
                  <a:lnTo>
                    <a:pt x="1502" y="586"/>
                  </a:lnTo>
                  <a:cubicBezTo>
                    <a:pt x="1502" y="504"/>
                    <a:pt x="1557" y="458"/>
                    <a:pt x="1594" y="413"/>
                  </a:cubicBezTo>
                  <a:cubicBezTo>
                    <a:pt x="1630" y="357"/>
                    <a:pt x="1648" y="321"/>
                    <a:pt x="1648" y="256"/>
                  </a:cubicBezTo>
                  <a:cubicBezTo>
                    <a:pt x="1648" y="192"/>
                    <a:pt x="1639" y="119"/>
                    <a:pt x="1603" y="82"/>
                  </a:cubicBezTo>
                  <a:cubicBezTo>
                    <a:pt x="1566" y="36"/>
                    <a:pt x="1511" y="0"/>
                    <a:pt x="1401" y="0"/>
                  </a:cubicBezTo>
                  <a:cubicBezTo>
                    <a:pt x="1300" y="9"/>
                    <a:pt x="1236" y="36"/>
                    <a:pt x="1208" y="82"/>
                  </a:cubicBezTo>
                  <a:cubicBezTo>
                    <a:pt x="1172" y="128"/>
                    <a:pt x="1154" y="192"/>
                    <a:pt x="1154" y="256"/>
                  </a:cubicBezTo>
                  <a:cubicBezTo>
                    <a:pt x="1154" y="321"/>
                    <a:pt x="1181" y="357"/>
                    <a:pt x="1218" y="413"/>
                  </a:cubicBezTo>
                  <a:cubicBezTo>
                    <a:pt x="1254" y="458"/>
                    <a:pt x="1309" y="504"/>
                    <a:pt x="1318" y="586"/>
                  </a:cubicBezTo>
                  <a:cubicBezTo>
                    <a:pt x="1318" y="595"/>
                    <a:pt x="1318" y="595"/>
                    <a:pt x="1318" y="595"/>
                  </a:cubicBezTo>
                  <a:cubicBezTo>
                    <a:pt x="1318" y="907"/>
                    <a:pt x="1318" y="907"/>
                    <a:pt x="1318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28" y="916"/>
                    <a:pt x="46" y="934"/>
                    <a:pt x="73" y="943"/>
                  </a:cubicBezTo>
                  <a:cubicBezTo>
                    <a:pt x="73" y="1795"/>
                    <a:pt x="73" y="1795"/>
                    <a:pt x="73" y="1795"/>
                  </a:cubicBezTo>
                  <a:cubicBezTo>
                    <a:pt x="64" y="2207"/>
                    <a:pt x="229" y="2619"/>
                    <a:pt x="504" y="2912"/>
                  </a:cubicBezTo>
                  <a:cubicBezTo>
                    <a:pt x="1337" y="3140"/>
                    <a:pt x="1849" y="3168"/>
                    <a:pt x="2601" y="2912"/>
                  </a:cubicBezTo>
                  <a:cubicBezTo>
                    <a:pt x="2875" y="2619"/>
                    <a:pt x="3031" y="2207"/>
                    <a:pt x="3031" y="1795"/>
                  </a:cubicBezTo>
                  <a:cubicBezTo>
                    <a:pt x="3031" y="1703"/>
                    <a:pt x="3031" y="1703"/>
                    <a:pt x="3031" y="1703"/>
                  </a:cubicBezTo>
                  <a:cubicBezTo>
                    <a:pt x="3259" y="1721"/>
                    <a:pt x="3507" y="1730"/>
                    <a:pt x="3754" y="1730"/>
                  </a:cubicBezTo>
                  <a:cubicBezTo>
                    <a:pt x="3763" y="1730"/>
                    <a:pt x="3782" y="1730"/>
                    <a:pt x="3800" y="1730"/>
                  </a:cubicBezTo>
                  <a:cubicBezTo>
                    <a:pt x="3800" y="907"/>
                    <a:pt x="3800" y="907"/>
                    <a:pt x="3800" y="907"/>
                  </a:cubicBezTo>
                  <a:cubicBezTo>
                    <a:pt x="1502" y="907"/>
                    <a:pt x="1502" y="907"/>
                    <a:pt x="1502" y="907"/>
                  </a:cubicBezTo>
                  <a:lnTo>
                    <a:pt x="1502" y="58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81" name="Freeform 12"/>
            <p:cNvSpPr>
              <a:spLocks noChangeArrowheads="1"/>
            </p:cNvSpPr>
            <p:nvPr/>
          </p:nvSpPr>
          <p:spPr bwMode="auto">
            <a:xfrm>
              <a:off x="15383552" y="7793909"/>
              <a:ext cx="1278810" cy="1127603"/>
            </a:xfrm>
            <a:custGeom>
              <a:avLst/>
              <a:gdLst>
                <a:gd name="T0" fmla="*/ 2985 w 3462"/>
                <a:gd name="T1" fmla="*/ 952 h 3050"/>
                <a:gd name="T2" fmla="*/ 2985 w 3462"/>
                <a:gd name="T3" fmla="*/ 952 h 3050"/>
                <a:gd name="T4" fmla="*/ 3040 w 3462"/>
                <a:gd name="T5" fmla="*/ 1034 h 3050"/>
                <a:gd name="T6" fmla="*/ 3131 w 3462"/>
                <a:gd name="T7" fmla="*/ 1282 h 3050"/>
                <a:gd name="T8" fmla="*/ 3040 w 3462"/>
                <a:gd name="T9" fmla="*/ 1565 h 3050"/>
                <a:gd name="T10" fmla="*/ 2719 w 3462"/>
                <a:gd name="T11" fmla="*/ 1703 h 3050"/>
                <a:gd name="T12" fmla="*/ 2390 w 3462"/>
                <a:gd name="T13" fmla="*/ 1565 h 3050"/>
                <a:gd name="T14" fmla="*/ 2308 w 3462"/>
                <a:gd name="T15" fmla="*/ 1282 h 3050"/>
                <a:gd name="T16" fmla="*/ 2408 w 3462"/>
                <a:gd name="T17" fmla="*/ 1034 h 3050"/>
                <a:gd name="T18" fmla="*/ 2472 w 3462"/>
                <a:gd name="T19" fmla="*/ 934 h 3050"/>
                <a:gd name="T20" fmla="*/ 2472 w 3462"/>
                <a:gd name="T21" fmla="*/ 907 h 3050"/>
                <a:gd name="T22" fmla="*/ 686 w 3462"/>
                <a:gd name="T23" fmla="*/ 907 h 3050"/>
                <a:gd name="T24" fmla="*/ 686 w 3462"/>
                <a:gd name="T25" fmla="*/ 586 h 3050"/>
                <a:gd name="T26" fmla="*/ 769 w 3462"/>
                <a:gd name="T27" fmla="*/ 413 h 3050"/>
                <a:gd name="T28" fmla="*/ 833 w 3462"/>
                <a:gd name="T29" fmla="*/ 256 h 3050"/>
                <a:gd name="T30" fmla="*/ 778 w 3462"/>
                <a:gd name="T31" fmla="*/ 82 h 3050"/>
                <a:gd name="T32" fmla="*/ 577 w 3462"/>
                <a:gd name="T33" fmla="*/ 0 h 3050"/>
                <a:gd name="T34" fmla="*/ 385 w 3462"/>
                <a:gd name="T35" fmla="*/ 82 h 3050"/>
                <a:gd name="T36" fmla="*/ 330 w 3462"/>
                <a:gd name="T37" fmla="*/ 256 h 3050"/>
                <a:gd name="T38" fmla="*/ 394 w 3462"/>
                <a:gd name="T39" fmla="*/ 413 h 3050"/>
                <a:gd name="T40" fmla="*/ 495 w 3462"/>
                <a:gd name="T41" fmla="*/ 586 h 3050"/>
                <a:gd name="T42" fmla="*/ 495 w 3462"/>
                <a:gd name="T43" fmla="*/ 595 h 3050"/>
                <a:gd name="T44" fmla="*/ 495 w 3462"/>
                <a:gd name="T45" fmla="*/ 907 h 3050"/>
                <a:gd name="T46" fmla="*/ 0 w 3462"/>
                <a:gd name="T47" fmla="*/ 907 h 3050"/>
                <a:gd name="T48" fmla="*/ 0 w 3462"/>
                <a:gd name="T49" fmla="*/ 1721 h 3050"/>
                <a:gd name="T50" fmla="*/ 449 w 3462"/>
                <a:gd name="T51" fmla="*/ 1703 h 3050"/>
                <a:gd name="T52" fmla="*/ 449 w 3462"/>
                <a:gd name="T53" fmla="*/ 1795 h 3050"/>
                <a:gd name="T54" fmla="*/ 879 w 3462"/>
                <a:gd name="T55" fmla="*/ 2912 h 3050"/>
                <a:gd name="T56" fmla="*/ 2985 w 3462"/>
                <a:gd name="T57" fmla="*/ 2912 h 3050"/>
                <a:gd name="T58" fmla="*/ 3407 w 3462"/>
                <a:gd name="T59" fmla="*/ 1795 h 3050"/>
                <a:gd name="T60" fmla="*/ 3407 w 3462"/>
                <a:gd name="T61" fmla="*/ 934 h 3050"/>
                <a:gd name="T62" fmla="*/ 3461 w 3462"/>
                <a:gd name="T63" fmla="*/ 907 h 3050"/>
                <a:gd name="T64" fmla="*/ 2985 w 3462"/>
                <a:gd name="T65" fmla="*/ 907 h 3050"/>
                <a:gd name="T66" fmla="*/ 2985 w 3462"/>
                <a:gd name="T67" fmla="*/ 952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2" h="3050">
                  <a:moveTo>
                    <a:pt x="2985" y="952"/>
                  </a:moveTo>
                  <a:lnTo>
                    <a:pt x="2985" y="952"/>
                  </a:lnTo>
                  <a:cubicBezTo>
                    <a:pt x="2985" y="971"/>
                    <a:pt x="2994" y="971"/>
                    <a:pt x="3040" y="1034"/>
                  </a:cubicBezTo>
                  <a:cubicBezTo>
                    <a:pt x="3076" y="1089"/>
                    <a:pt x="3131" y="1172"/>
                    <a:pt x="3131" y="1282"/>
                  </a:cubicBezTo>
                  <a:cubicBezTo>
                    <a:pt x="3131" y="1374"/>
                    <a:pt x="3113" y="1474"/>
                    <a:pt x="3040" y="1565"/>
                  </a:cubicBezTo>
                  <a:cubicBezTo>
                    <a:pt x="2976" y="1648"/>
                    <a:pt x="2857" y="1703"/>
                    <a:pt x="2719" y="1703"/>
                  </a:cubicBezTo>
                  <a:cubicBezTo>
                    <a:pt x="2582" y="1703"/>
                    <a:pt x="2463" y="1639"/>
                    <a:pt x="2390" y="1565"/>
                  </a:cubicBezTo>
                  <a:cubicBezTo>
                    <a:pt x="2326" y="1483"/>
                    <a:pt x="2308" y="1374"/>
                    <a:pt x="2308" y="1282"/>
                  </a:cubicBezTo>
                  <a:cubicBezTo>
                    <a:pt x="2308" y="1172"/>
                    <a:pt x="2362" y="1089"/>
                    <a:pt x="2408" y="1034"/>
                  </a:cubicBezTo>
                  <a:cubicBezTo>
                    <a:pt x="2454" y="971"/>
                    <a:pt x="2472" y="952"/>
                    <a:pt x="2472" y="934"/>
                  </a:cubicBezTo>
                  <a:cubicBezTo>
                    <a:pt x="2472" y="907"/>
                    <a:pt x="2472" y="907"/>
                    <a:pt x="2472" y="907"/>
                  </a:cubicBezTo>
                  <a:cubicBezTo>
                    <a:pt x="686" y="907"/>
                    <a:pt x="686" y="907"/>
                    <a:pt x="686" y="907"/>
                  </a:cubicBezTo>
                  <a:cubicBezTo>
                    <a:pt x="686" y="586"/>
                    <a:pt x="686" y="586"/>
                    <a:pt x="686" y="586"/>
                  </a:cubicBezTo>
                  <a:cubicBezTo>
                    <a:pt x="686" y="504"/>
                    <a:pt x="732" y="458"/>
                    <a:pt x="769" y="413"/>
                  </a:cubicBezTo>
                  <a:cubicBezTo>
                    <a:pt x="806" y="357"/>
                    <a:pt x="833" y="321"/>
                    <a:pt x="833" y="256"/>
                  </a:cubicBezTo>
                  <a:cubicBezTo>
                    <a:pt x="833" y="192"/>
                    <a:pt x="815" y="119"/>
                    <a:pt x="778" y="82"/>
                  </a:cubicBezTo>
                  <a:cubicBezTo>
                    <a:pt x="741" y="36"/>
                    <a:pt x="686" y="0"/>
                    <a:pt x="577" y="0"/>
                  </a:cubicBezTo>
                  <a:cubicBezTo>
                    <a:pt x="477" y="9"/>
                    <a:pt x="421" y="36"/>
                    <a:pt x="385" y="82"/>
                  </a:cubicBezTo>
                  <a:cubicBezTo>
                    <a:pt x="348" y="128"/>
                    <a:pt x="330" y="192"/>
                    <a:pt x="330" y="256"/>
                  </a:cubicBezTo>
                  <a:cubicBezTo>
                    <a:pt x="330" y="321"/>
                    <a:pt x="357" y="357"/>
                    <a:pt x="394" y="413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907"/>
                    <a:pt x="495" y="907"/>
                    <a:pt x="495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0" y="1721"/>
                    <a:pt x="0" y="1721"/>
                    <a:pt x="0" y="1721"/>
                  </a:cubicBezTo>
                  <a:cubicBezTo>
                    <a:pt x="155" y="1721"/>
                    <a:pt x="302" y="1721"/>
                    <a:pt x="449" y="1703"/>
                  </a:cubicBezTo>
                  <a:cubicBezTo>
                    <a:pt x="449" y="1795"/>
                    <a:pt x="449" y="1795"/>
                    <a:pt x="449" y="1795"/>
                  </a:cubicBezTo>
                  <a:cubicBezTo>
                    <a:pt x="449" y="2207"/>
                    <a:pt x="604" y="2619"/>
                    <a:pt x="879" y="2912"/>
                  </a:cubicBezTo>
                  <a:cubicBezTo>
                    <a:pt x="1712" y="3049"/>
                    <a:pt x="2207" y="3049"/>
                    <a:pt x="2985" y="2912"/>
                  </a:cubicBezTo>
                  <a:cubicBezTo>
                    <a:pt x="3260" y="2619"/>
                    <a:pt x="3416" y="2207"/>
                    <a:pt x="3407" y="1795"/>
                  </a:cubicBezTo>
                  <a:cubicBezTo>
                    <a:pt x="3407" y="934"/>
                    <a:pt x="3407" y="934"/>
                    <a:pt x="3407" y="934"/>
                  </a:cubicBezTo>
                  <a:cubicBezTo>
                    <a:pt x="3425" y="925"/>
                    <a:pt x="3443" y="916"/>
                    <a:pt x="3461" y="907"/>
                  </a:cubicBezTo>
                  <a:cubicBezTo>
                    <a:pt x="2985" y="907"/>
                    <a:pt x="2985" y="907"/>
                    <a:pt x="2985" y="907"/>
                  </a:cubicBezTo>
                  <a:lnTo>
                    <a:pt x="2985" y="9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  <p:sp>
          <p:nvSpPr>
            <p:cNvPr id="82" name="Freeform 16"/>
            <p:cNvSpPr>
              <a:spLocks noChangeArrowheads="1"/>
            </p:cNvSpPr>
            <p:nvPr/>
          </p:nvSpPr>
          <p:spPr bwMode="auto">
            <a:xfrm>
              <a:off x="16108481" y="5564777"/>
              <a:ext cx="358393" cy="182502"/>
            </a:xfrm>
            <a:custGeom>
              <a:avLst/>
              <a:gdLst>
                <a:gd name="T0" fmla="*/ 897 w 971"/>
                <a:gd name="T1" fmla="*/ 54 h 495"/>
                <a:gd name="T2" fmla="*/ 897 w 971"/>
                <a:gd name="T3" fmla="*/ 54 h 495"/>
                <a:gd name="T4" fmla="*/ 714 w 971"/>
                <a:gd name="T5" fmla="*/ 0 h 495"/>
                <a:gd name="T6" fmla="*/ 567 w 971"/>
                <a:gd name="T7" fmla="*/ 54 h 495"/>
                <a:gd name="T8" fmla="*/ 384 w 971"/>
                <a:gd name="T9" fmla="*/ 146 h 495"/>
                <a:gd name="T10" fmla="*/ 0 w 971"/>
                <a:gd name="T11" fmla="*/ 146 h 495"/>
                <a:gd name="T12" fmla="*/ 0 w 971"/>
                <a:gd name="T13" fmla="*/ 329 h 495"/>
                <a:gd name="T14" fmla="*/ 375 w 971"/>
                <a:gd name="T15" fmla="*/ 329 h 495"/>
                <a:gd name="T16" fmla="*/ 384 w 971"/>
                <a:gd name="T17" fmla="*/ 329 h 495"/>
                <a:gd name="T18" fmla="*/ 567 w 971"/>
                <a:gd name="T19" fmla="*/ 430 h 495"/>
                <a:gd name="T20" fmla="*/ 714 w 971"/>
                <a:gd name="T21" fmla="*/ 494 h 495"/>
                <a:gd name="T22" fmla="*/ 897 w 971"/>
                <a:gd name="T23" fmla="*/ 448 h 495"/>
                <a:gd name="T24" fmla="*/ 970 w 971"/>
                <a:gd name="T25" fmla="*/ 246 h 495"/>
                <a:gd name="T26" fmla="*/ 897 w 971"/>
                <a:gd name="T27" fmla="*/ 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1" h="495">
                  <a:moveTo>
                    <a:pt x="897" y="54"/>
                  </a:moveTo>
                  <a:lnTo>
                    <a:pt x="897" y="54"/>
                  </a:lnTo>
                  <a:cubicBezTo>
                    <a:pt x="851" y="18"/>
                    <a:pt x="787" y="0"/>
                    <a:pt x="714" y="0"/>
                  </a:cubicBezTo>
                  <a:cubicBezTo>
                    <a:pt x="658" y="0"/>
                    <a:pt x="613" y="27"/>
                    <a:pt x="567" y="54"/>
                  </a:cubicBezTo>
                  <a:cubicBezTo>
                    <a:pt x="521" y="91"/>
                    <a:pt x="467" y="146"/>
                    <a:pt x="38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75" y="329"/>
                    <a:pt x="375" y="329"/>
                    <a:pt x="375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467" y="338"/>
                    <a:pt x="521" y="393"/>
                    <a:pt x="567" y="430"/>
                  </a:cubicBezTo>
                  <a:cubicBezTo>
                    <a:pt x="613" y="466"/>
                    <a:pt x="658" y="494"/>
                    <a:pt x="714" y="494"/>
                  </a:cubicBezTo>
                  <a:cubicBezTo>
                    <a:pt x="787" y="494"/>
                    <a:pt x="851" y="485"/>
                    <a:pt x="897" y="448"/>
                  </a:cubicBezTo>
                  <a:cubicBezTo>
                    <a:pt x="943" y="411"/>
                    <a:pt x="970" y="356"/>
                    <a:pt x="970" y="246"/>
                  </a:cubicBezTo>
                  <a:cubicBezTo>
                    <a:pt x="970" y="146"/>
                    <a:pt x="943" y="91"/>
                    <a:pt x="897" y="5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68582" tIns="34291" rIns="68582" bIns="34291" anchor="ctr"/>
            <a:lstStyle/>
            <a:p>
              <a:pPr defTabSz="855817"/>
              <a:endParaRPr lang="en-US" sz="1264">
                <a:solidFill>
                  <a:srgbClr val="445469"/>
                </a:solidFill>
              </a:endParaRPr>
            </a:p>
          </p:txBody>
        </p:sp>
      </p:grpSp>
      <p:sp>
        <p:nvSpPr>
          <p:cNvPr id="83" name="TextBox 50"/>
          <p:cNvSpPr txBox="1"/>
          <p:nvPr/>
        </p:nvSpPr>
        <p:spPr>
          <a:xfrm>
            <a:off x="2483003" y="1045577"/>
            <a:ext cx="5945286" cy="472439"/>
          </a:xfrm>
          <a:prstGeom prst="rect">
            <a:avLst/>
          </a:prstGeom>
          <a:noFill/>
        </p:spPr>
        <p:txBody>
          <a:bodyPr wrap="none" lIns="41150" tIns="20575" rIns="41150" bIns="20575" rtlCol="0">
            <a:spAutoFit/>
          </a:bodyPr>
          <a:lstStyle/>
          <a:p>
            <a:pPr algn="ctr" defTabSz="855817"/>
            <a:r>
              <a:rPr lang="en-US" sz="2800" b="1" dirty="0" err="1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Projeção</a:t>
            </a:r>
            <a:r>
              <a:rPr lang="en-US" sz="280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 de </a:t>
            </a:r>
            <a:r>
              <a:rPr lang="en-US" sz="2800" b="1" dirty="0" err="1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Redução</a:t>
            </a:r>
            <a:r>
              <a:rPr lang="en-US" sz="280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 de </a:t>
            </a:r>
            <a:r>
              <a:rPr lang="en-US" sz="2800" b="1" dirty="0" err="1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Despesas</a:t>
            </a:r>
            <a:r>
              <a:rPr lang="en-US" sz="280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*</a:t>
            </a:r>
            <a:endParaRPr lang="id-ID" sz="2800" b="1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85" name="TextBox 55"/>
          <p:cNvSpPr txBox="1"/>
          <p:nvPr/>
        </p:nvSpPr>
        <p:spPr>
          <a:xfrm>
            <a:off x="4474752" y="2302188"/>
            <a:ext cx="3411935" cy="1043367"/>
          </a:xfrm>
          <a:prstGeom prst="rect">
            <a:avLst/>
          </a:prstGeom>
          <a:noFill/>
        </p:spPr>
        <p:txBody>
          <a:bodyPr wrap="square" lIns="82301" tIns="41150" rIns="82301" bIns="41150" rtlCol="0">
            <a:spAutoFit/>
          </a:bodyPr>
          <a:lstStyle/>
          <a:p>
            <a:pPr algn="ctr" defTabSz="855817"/>
            <a:r>
              <a:rPr lang="pt-BR" sz="216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Economia</a:t>
            </a:r>
          </a:p>
          <a:p>
            <a:pPr algn="ctr" defTabSz="855817"/>
            <a:endParaRPr lang="pt-BR" sz="1200" b="1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  <a:p>
            <a:pPr algn="ctr" defTabSz="855817"/>
            <a:r>
              <a:rPr lang="pt-BR" sz="1440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R$ 0,3 MM</a:t>
            </a:r>
          </a:p>
          <a:p>
            <a:pPr algn="ctr" defTabSz="855817"/>
            <a:r>
              <a:rPr lang="pt-BR" sz="1440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12,5 MM</a:t>
            </a:r>
            <a:endParaRPr lang="id-ID" sz="1440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</p:txBody>
      </p:sp>
      <p:cxnSp>
        <p:nvCxnSpPr>
          <p:cNvPr id="86" name="Conector reto 85"/>
          <p:cNvCxnSpPr/>
          <p:nvPr/>
        </p:nvCxnSpPr>
        <p:spPr>
          <a:xfrm>
            <a:off x="893074" y="3423954"/>
            <a:ext cx="31798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4613981" y="3422545"/>
            <a:ext cx="317985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55"/>
          <p:cNvSpPr txBox="1"/>
          <p:nvPr/>
        </p:nvSpPr>
        <p:spPr>
          <a:xfrm>
            <a:off x="752436" y="3483879"/>
            <a:ext cx="3411935" cy="341636"/>
          </a:xfrm>
          <a:prstGeom prst="rect">
            <a:avLst/>
          </a:prstGeom>
          <a:noFill/>
        </p:spPr>
        <p:txBody>
          <a:bodyPr wrap="square" lIns="82301" tIns="41150" rIns="82301" bIns="41150" rtlCol="0">
            <a:spAutoFit/>
          </a:bodyPr>
          <a:lstStyle/>
          <a:p>
            <a:pPr algn="ctr" defTabSz="855817"/>
            <a:r>
              <a:rPr lang="pt-BR" sz="168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R$ 18,9 MM/ano</a:t>
            </a:r>
            <a:endParaRPr lang="id-ID" sz="1440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89" name="TextBox 55"/>
          <p:cNvSpPr txBox="1"/>
          <p:nvPr/>
        </p:nvSpPr>
        <p:spPr>
          <a:xfrm>
            <a:off x="4507107" y="3482470"/>
            <a:ext cx="3411935" cy="341636"/>
          </a:xfrm>
          <a:prstGeom prst="rect">
            <a:avLst/>
          </a:prstGeom>
          <a:noFill/>
        </p:spPr>
        <p:txBody>
          <a:bodyPr wrap="square" lIns="82301" tIns="41150" rIns="82301" bIns="41150" rtlCol="0">
            <a:spAutoFit/>
          </a:bodyPr>
          <a:lstStyle/>
          <a:p>
            <a:pPr algn="ctr" defTabSz="855817"/>
            <a:r>
              <a:rPr lang="pt-BR" sz="1680" b="1" dirty="0">
                <a:solidFill>
                  <a:srgbClr val="445469"/>
                </a:solidFill>
                <a:latin typeface="Gadugi" panose="020B0502040204020203" pitchFamily="34" charset="0"/>
                <a:cs typeface="Lato Regular"/>
              </a:rPr>
              <a:t>R$ 12,8 MM/ano</a:t>
            </a:r>
            <a:endParaRPr lang="id-ID" sz="1440" dirty="0">
              <a:solidFill>
                <a:srgbClr val="445469"/>
              </a:solidFill>
              <a:latin typeface="Gadugi" panose="020B0502040204020203" pitchFamily="34" charset="0"/>
              <a:cs typeface="Lato Regular"/>
            </a:endParaRPr>
          </a:p>
        </p:txBody>
      </p:sp>
      <p:sp>
        <p:nvSpPr>
          <p:cNvPr id="90" name="TextBox 55"/>
          <p:cNvSpPr txBox="1"/>
          <p:nvPr/>
        </p:nvSpPr>
        <p:spPr>
          <a:xfrm>
            <a:off x="1630065" y="4225437"/>
            <a:ext cx="5568512" cy="1080300"/>
          </a:xfrm>
          <a:prstGeom prst="rect">
            <a:avLst/>
          </a:prstGeom>
          <a:noFill/>
        </p:spPr>
        <p:txBody>
          <a:bodyPr wrap="square" lIns="82301" tIns="41150" rIns="82301" bIns="41150" rtlCol="0">
            <a:spAutoFit/>
          </a:bodyPr>
          <a:lstStyle/>
          <a:p>
            <a:pPr algn="ctr" defTabSz="855817"/>
            <a:r>
              <a:rPr lang="pt-BR" sz="2160" b="1" dirty="0">
                <a:solidFill>
                  <a:schemeClr val="accent6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Novo Custo Projetado: 6,1 MM/ano</a:t>
            </a:r>
          </a:p>
          <a:p>
            <a:pPr algn="ctr" defTabSz="855817"/>
            <a:endParaRPr lang="pt-BR" sz="2160" b="1" dirty="0">
              <a:solidFill>
                <a:schemeClr val="accent6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  <a:p>
            <a:pPr algn="ctr" defTabSz="855817"/>
            <a:r>
              <a:rPr lang="pt-BR" sz="2160" b="1" dirty="0">
                <a:solidFill>
                  <a:schemeClr val="accent6">
                    <a:lumMod val="50000"/>
                  </a:schemeClr>
                </a:solidFill>
                <a:latin typeface="Gadugi" panose="020B0502040204020203" pitchFamily="34" charset="0"/>
                <a:cs typeface="Lato Regular"/>
              </a:rPr>
              <a:t>68% de economia</a:t>
            </a:r>
            <a:endParaRPr lang="id-ID" sz="1920" dirty="0">
              <a:solidFill>
                <a:schemeClr val="accent6">
                  <a:lumMod val="50000"/>
                </a:schemeClr>
              </a:solidFill>
              <a:latin typeface="Gadugi" panose="020B0502040204020203" pitchFamily="34" charset="0"/>
              <a:cs typeface="Lato Regular"/>
            </a:endParaRPr>
          </a:p>
        </p:txBody>
      </p:sp>
      <p:pic>
        <p:nvPicPr>
          <p:cNvPr id="91" name="Espaço Reservado para 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1432"/>
          <a:stretch>
            <a:fillRect/>
          </a:stretch>
        </p:blipFill>
        <p:spPr>
          <a:xfrm>
            <a:off x="582733" y="793772"/>
            <a:ext cx="1632640" cy="104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754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223D7D49-FA23-4AAD-BBDF-0F51AD7A0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781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5A655A8-AD4D-41DD-97A5-D7E20CEE8767}"/>
              </a:ext>
            </a:extLst>
          </p:cNvPr>
          <p:cNvSpPr/>
          <p:nvPr/>
        </p:nvSpPr>
        <p:spPr>
          <a:xfrm>
            <a:off x="39811" y="117191"/>
            <a:ext cx="629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97E0E6"/>
                </a:solidFill>
                <a:latin typeface="Arial Rounded MT Bold" panose="020F0704030504030204" pitchFamily="34" charset="0"/>
              </a:rPr>
              <a:t>GANHOS DE PRODUTIVIDADE</a:t>
            </a:r>
            <a:endParaRPr lang="pt-BR" sz="3200" dirty="0">
              <a:solidFill>
                <a:srgbClr val="97E0E6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E5ABAF8-F10B-4396-B616-1D8BD46FF9C2}"/>
              </a:ext>
            </a:extLst>
          </p:cNvPr>
          <p:cNvSpPr txBox="1"/>
          <p:nvPr/>
        </p:nvSpPr>
        <p:spPr>
          <a:xfrm>
            <a:off x="607290" y="2606620"/>
            <a:ext cx="173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Blockchain</a:t>
            </a:r>
            <a:endParaRPr lang="pt-BR" sz="24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6FF11C-9D80-49EC-AF38-3E1A9F4A620B}"/>
              </a:ext>
            </a:extLst>
          </p:cNvPr>
          <p:cNvSpPr txBox="1"/>
          <p:nvPr/>
        </p:nvSpPr>
        <p:spPr>
          <a:xfrm>
            <a:off x="2719431" y="1887906"/>
            <a:ext cx="171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Big Data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591766-72F2-42BD-9817-3456BE418887}"/>
              </a:ext>
            </a:extLst>
          </p:cNvPr>
          <p:cNvSpPr txBox="1"/>
          <p:nvPr/>
        </p:nvSpPr>
        <p:spPr>
          <a:xfrm>
            <a:off x="4669636" y="1353531"/>
            <a:ext cx="171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Analytics</a:t>
            </a:r>
            <a:endParaRPr lang="pt-BR" sz="24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13EDDC91-5945-48D8-A84E-0F0EC50E65CB}"/>
              </a:ext>
            </a:extLst>
          </p:cNvPr>
          <p:cNvGrpSpPr/>
          <p:nvPr/>
        </p:nvGrpSpPr>
        <p:grpSpPr>
          <a:xfrm>
            <a:off x="6332376" y="0"/>
            <a:ext cx="5859624" cy="6858000"/>
            <a:chOff x="6332376" y="0"/>
            <a:chExt cx="5859624" cy="68580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5B011947-7EA9-472A-B6D7-F6F95B03976F}"/>
                </a:ext>
              </a:extLst>
            </p:cNvPr>
            <p:cNvSpPr/>
            <p:nvPr/>
          </p:nvSpPr>
          <p:spPr>
            <a:xfrm>
              <a:off x="6332376" y="0"/>
              <a:ext cx="5859624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8E456371-B038-4715-A0CC-80992417F343}"/>
                </a:ext>
              </a:extLst>
            </p:cNvPr>
            <p:cNvGrpSpPr/>
            <p:nvPr/>
          </p:nvGrpSpPr>
          <p:grpSpPr>
            <a:xfrm>
              <a:off x="6419935" y="112034"/>
              <a:ext cx="5692635" cy="6573531"/>
              <a:chOff x="6419935" y="112034"/>
              <a:chExt cx="5692635" cy="6573531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id="{7B5AABC5-32B4-4931-B334-3BC769BC8C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r="32349" b="67279"/>
              <a:stretch/>
            </p:blipFill>
            <p:spPr>
              <a:xfrm>
                <a:off x="7325964" y="1411656"/>
                <a:ext cx="3851135" cy="1274350"/>
              </a:xfrm>
              <a:prstGeom prst="rect">
                <a:avLst/>
              </a:prstGeom>
            </p:spPr>
          </p:pic>
          <p:pic>
            <p:nvPicPr>
              <p:cNvPr id="12" name="Imagem 11">
                <a:extLst>
                  <a:ext uri="{FF2B5EF4-FFF2-40B4-BE49-F238E27FC236}">
                    <a16:creationId xmlns:a16="http://schemas.microsoft.com/office/drawing/2014/main" id="{AADF0256-B52D-4BF1-88F8-9A6A437128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67756" t="67012"/>
              <a:stretch/>
            </p:blipFill>
            <p:spPr>
              <a:xfrm>
                <a:off x="8274553" y="5400840"/>
                <a:ext cx="1835570" cy="1284725"/>
              </a:xfrm>
              <a:prstGeom prst="rect">
                <a:avLst/>
              </a:prstGeom>
            </p:spPr>
          </p:pic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719D6617-5C0D-4337-9FD8-DF1798E245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t="68209" r="32692"/>
              <a:stretch/>
            </p:blipFill>
            <p:spPr>
              <a:xfrm>
                <a:off x="7295442" y="4193012"/>
                <a:ext cx="3831604" cy="1238129"/>
              </a:xfrm>
              <a:prstGeom prst="rect">
                <a:avLst/>
              </a:prstGeom>
            </p:spPr>
          </p:pic>
          <p:pic>
            <p:nvPicPr>
              <p:cNvPr id="14" name="Imagem 13">
                <a:extLst>
                  <a:ext uri="{FF2B5EF4-FFF2-40B4-BE49-F238E27FC236}">
                    <a16:creationId xmlns:a16="http://schemas.microsoft.com/office/drawing/2014/main" id="{7D00B9C6-1ED2-4504-9A89-62F8DD1BE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67869" b="66816"/>
              <a:stretch/>
            </p:blipFill>
            <p:spPr>
              <a:xfrm>
                <a:off x="8250508" y="112034"/>
                <a:ext cx="1829083" cy="1292375"/>
              </a:xfrm>
              <a:prstGeom prst="rect">
                <a:avLst/>
              </a:prstGeom>
            </p:spPr>
          </p:pic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FD4B6153-88FC-4F25-A4E5-4E9CA771B1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t="33371" b="33694"/>
              <a:stretch/>
            </p:blipFill>
            <p:spPr>
              <a:xfrm>
                <a:off x="6419935" y="2798159"/>
                <a:ext cx="5692635" cy="12827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03422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851870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Estado brasileiro teve acesso a uma quantidade ilimitada de recursos –</a:t>
            </a:r>
            <a:r>
              <a:rPr lang="pt-BR" dirty="0">
                <a:latin typeface="Gadugi" panose="020B0502040204020203" pitchFamily="34" charset="0"/>
              </a:rPr>
              <a:t> Força de trabalho</a:t>
            </a: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C5C8E3B-80AE-4A45-9B8C-C4E91E457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510746"/>
              </p:ext>
            </p:extLst>
          </p:nvPr>
        </p:nvGraphicFramePr>
        <p:xfrm>
          <a:off x="-1" y="1275674"/>
          <a:ext cx="11752729" cy="4553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ector de seta reta 6"/>
          <p:cNvCxnSpPr/>
          <p:nvPr/>
        </p:nvCxnSpPr>
        <p:spPr>
          <a:xfrm flipV="1">
            <a:off x="573741" y="2501153"/>
            <a:ext cx="10004612" cy="2097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473388" y="3211471"/>
            <a:ext cx="1099345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+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Calibri"/>
              </a:rPr>
              <a:t>25</a:t>
            </a: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%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931A07F-C837-4B46-8A99-E031D13113E2}"/>
              </a:ext>
            </a:extLst>
          </p:cNvPr>
          <p:cNvSpPr/>
          <p:nvPr/>
        </p:nvSpPr>
        <p:spPr>
          <a:xfrm>
            <a:off x="0" y="5811353"/>
            <a:ext cx="4289898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Fonte: Painel Estatístico de Pessoal – PEP  (em 09/05/2019)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2898159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Transformação institucional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6" name="Retângulo 15"/>
          <p:cNvSpPr/>
          <p:nvPr/>
        </p:nvSpPr>
        <p:spPr>
          <a:xfrm>
            <a:off x="178547" y="6345086"/>
            <a:ext cx="6260353" cy="139172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>
                <a:solidFill>
                  <a:schemeClr val="tx1"/>
                </a:solidFill>
                <a:latin typeface="Gadugi" panose="020B0502040204020203" pitchFamily="34" charset="0"/>
              </a:rPr>
              <a:t>http://paineldeprecos.planejamento.gov.br</a:t>
            </a:r>
            <a:endParaRPr lang="pt-BR" sz="1200" b="1" dirty="0">
              <a:solidFill>
                <a:schemeClr val="tx1"/>
              </a:solidFill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" y="895792"/>
            <a:ext cx="1156447" cy="162229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153" y="921691"/>
            <a:ext cx="10139081" cy="498897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9957"/>
            <a:ext cx="1613693" cy="56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084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Transformação institucional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36" name="Grupo 35"/>
          <p:cNvGrpSpPr/>
          <p:nvPr/>
        </p:nvGrpSpPr>
        <p:grpSpPr>
          <a:xfrm>
            <a:off x="0" y="2496905"/>
            <a:ext cx="6235700" cy="2491750"/>
            <a:chOff x="0" y="2436117"/>
            <a:chExt cx="6235700" cy="2491750"/>
          </a:xfrm>
        </p:grpSpPr>
        <p:grpSp>
          <p:nvGrpSpPr>
            <p:cNvPr id="35" name="Grupo 34"/>
            <p:cNvGrpSpPr/>
            <p:nvPr/>
          </p:nvGrpSpPr>
          <p:grpSpPr>
            <a:xfrm>
              <a:off x="0" y="2436117"/>
              <a:ext cx="6235700" cy="2491750"/>
              <a:chOff x="0" y="2436117"/>
              <a:chExt cx="6235700" cy="2491750"/>
            </a:xfrm>
          </p:grpSpPr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2436117"/>
                <a:ext cx="6235700" cy="2491750"/>
              </a:xfrm>
              <a:prstGeom prst="rect">
                <a:avLst/>
              </a:prstGeom>
            </p:spPr>
          </p:pic>
          <p:sp>
            <p:nvSpPr>
              <p:cNvPr id="34" name="Retângulo 33"/>
              <p:cNvSpPr/>
              <p:nvPr/>
            </p:nvSpPr>
            <p:spPr>
              <a:xfrm>
                <a:off x="4616450" y="2956709"/>
                <a:ext cx="663574" cy="15533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37" name="Retângulo 36"/>
              <p:cNvSpPr/>
              <p:nvPr/>
            </p:nvSpPr>
            <p:spPr>
              <a:xfrm>
                <a:off x="4686300" y="3678088"/>
                <a:ext cx="593724" cy="155332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noFill/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endParaRPr>
              </a:p>
            </p:txBody>
          </p:sp>
        </p:grp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5952" y="3247137"/>
              <a:ext cx="907521" cy="988901"/>
            </a:xfrm>
            <a:prstGeom prst="rect">
              <a:avLst/>
            </a:prstGeom>
          </p:spPr>
        </p:pic>
      </p:grpSp>
      <p:grpSp>
        <p:nvGrpSpPr>
          <p:cNvPr id="27" name="Grupo 26"/>
          <p:cNvGrpSpPr/>
          <p:nvPr/>
        </p:nvGrpSpPr>
        <p:grpSpPr>
          <a:xfrm>
            <a:off x="5267325" y="1976908"/>
            <a:ext cx="6924675" cy="3555635"/>
            <a:chOff x="4924424" y="3606793"/>
            <a:chExt cx="6924675" cy="3555635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 rotWithShape="1">
            <a:blip r:embed="rId4"/>
            <a:srcRect b="45681"/>
            <a:stretch/>
          </p:blipFill>
          <p:spPr>
            <a:xfrm>
              <a:off x="4924425" y="3606793"/>
              <a:ext cx="6911975" cy="749307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 rotWithShape="1">
            <a:blip r:embed="rId5"/>
            <a:srcRect b="85382"/>
            <a:stretch/>
          </p:blipFill>
          <p:spPr>
            <a:xfrm>
              <a:off x="4937124" y="4431051"/>
              <a:ext cx="6911975" cy="204449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4"/>
            <a:srcRect t="53773"/>
            <a:stretch/>
          </p:blipFill>
          <p:spPr>
            <a:xfrm>
              <a:off x="4924424" y="3807950"/>
              <a:ext cx="6911975" cy="637681"/>
            </a:xfrm>
            <a:prstGeom prst="rect">
              <a:avLst/>
            </a:prstGeom>
          </p:spPr>
        </p:pic>
        <p:pic>
          <p:nvPicPr>
            <p:cNvPr id="26" name="Imagem 25"/>
            <p:cNvPicPr>
              <a:picLocks noChangeAspect="1"/>
            </p:cNvPicPr>
            <p:nvPr/>
          </p:nvPicPr>
          <p:blipFill rotWithShape="1">
            <a:blip r:embed="rId5"/>
            <a:srcRect t="50909"/>
            <a:stretch/>
          </p:blipFill>
          <p:spPr>
            <a:xfrm>
              <a:off x="4924424" y="4586594"/>
              <a:ext cx="6911975" cy="686587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 rotWithShape="1">
            <a:blip r:embed="rId6"/>
            <a:srcRect b="85230"/>
            <a:stretch/>
          </p:blipFill>
          <p:spPr>
            <a:xfrm>
              <a:off x="4937124" y="5269245"/>
              <a:ext cx="6899275" cy="204456"/>
            </a:xfrm>
            <a:prstGeom prst="rect">
              <a:avLst/>
            </a:prstGeom>
          </p:spPr>
        </p:pic>
        <p:pic>
          <p:nvPicPr>
            <p:cNvPr id="28" name="Imagem 27"/>
            <p:cNvPicPr>
              <a:picLocks noChangeAspect="1"/>
            </p:cNvPicPr>
            <p:nvPr/>
          </p:nvPicPr>
          <p:blipFill rotWithShape="1">
            <a:blip r:embed="rId6"/>
            <a:srcRect t="51661"/>
            <a:stretch/>
          </p:blipFill>
          <p:spPr>
            <a:xfrm>
              <a:off x="4924424" y="5452243"/>
              <a:ext cx="6899275" cy="669143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 rotWithShape="1">
            <a:blip r:embed="rId7"/>
            <a:srcRect b="84590"/>
            <a:stretch/>
          </p:blipFill>
          <p:spPr>
            <a:xfrm>
              <a:off x="4937124" y="6184484"/>
              <a:ext cx="6886575" cy="216316"/>
            </a:xfrm>
            <a:prstGeom prst="rect">
              <a:avLst/>
            </a:prstGeom>
          </p:spPr>
        </p:pic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7"/>
            <a:srcRect t="50239"/>
            <a:stretch/>
          </p:blipFill>
          <p:spPr>
            <a:xfrm>
              <a:off x="4937124" y="6463898"/>
              <a:ext cx="6886575" cy="698530"/>
            </a:xfrm>
            <a:prstGeom prst="rect">
              <a:avLst/>
            </a:prstGeom>
          </p:spPr>
        </p:pic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3" y="847600"/>
            <a:ext cx="11675244" cy="9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206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1"/>
          <p:cNvSpPr txBox="1"/>
          <p:nvPr/>
        </p:nvSpPr>
        <p:spPr>
          <a:xfrm>
            <a:off x="500414" y="227423"/>
            <a:ext cx="10365259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Novo modelo: </a:t>
            </a:r>
            <a:r>
              <a:rPr lang="pt-BR" i="1" dirty="0"/>
              <a:t>entregar mais com menos</a:t>
            </a:r>
            <a:r>
              <a:rPr lang="pt-BR" dirty="0"/>
              <a:t> </a:t>
            </a:r>
            <a:endParaRPr dirty="0"/>
          </a:p>
        </p:txBody>
      </p:sp>
      <p:sp>
        <p:nvSpPr>
          <p:cNvPr id="172" name="Conector reto 7"/>
          <p:cNvSpPr/>
          <p:nvPr/>
        </p:nvSpPr>
        <p:spPr>
          <a:xfrm flipV="1">
            <a:off x="566315" y="642550"/>
            <a:ext cx="10538290" cy="20381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6" name="Grupo 5"/>
          <p:cNvGrpSpPr/>
          <p:nvPr/>
        </p:nvGrpSpPr>
        <p:grpSpPr>
          <a:xfrm>
            <a:off x="1277057" y="2945039"/>
            <a:ext cx="2438400" cy="1988457"/>
            <a:chOff x="972457" y="2757714"/>
            <a:chExt cx="2438400" cy="1988457"/>
          </a:xfrm>
        </p:grpSpPr>
        <p:sp>
          <p:nvSpPr>
            <p:cNvPr id="5" name="Retângulo 4"/>
            <p:cNvSpPr/>
            <p:nvPr/>
          </p:nvSpPr>
          <p:spPr>
            <a:xfrm>
              <a:off x="972457" y="2757714"/>
              <a:ext cx="2438400" cy="19884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" name="Retângulo 3"/>
            <p:cNvSpPr/>
            <p:nvPr/>
          </p:nvSpPr>
          <p:spPr>
            <a:xfrm>
              <a:off x="972457" y="3264229"/>
              <a:ext cx="2438400" cy="885369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lvl="8" indent="0" algn="ctr">
                <a:lnSpc>
                  <a:spcPct val="90000"/>
                </a:lnSpc>
                <a:spcBef>
                  <a:spcPts val="1000"/>
                </a:spcBef>
                <a:buSzPct val="100000"/>
                <a:defRPr sz="2100"/>
              </a:pPr>
              <a:r>
                <a:rPr lang="pt-BR" sz="2400" dirty="0">
                  <a:solidFill>
                    <a:schemeClr val="bg1"/>
                  </a:solidFill>
                  <a:latin typeface="Gadugi" panose="020B0502040204020203" pitchFamily="34" charset="0"/>
                </a:rPr>
                <a:t>Transformação Institucional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217665" y="2945039"/>
            <a:ext cx="2438400" cy="1988457"/>
            <a:chOff x="4138501" y="2757714"/>
            <a:chExt cx="2438400" cy="1988457"/>
          </a:xfrm>
        </p:grpSpPr>
        <p:sp>
          <p:nvSpPr>
            <p:cNvPr id="12" name="Retângulo 11"/>
            <p:cNvSpPr/>
            <p:nvPr/>
          </p:nvSpPr>
          <p:spPr>
            <a:xfrm>
              <a:off x="4138501" y="2757714"/>
              <a:ext cx="2438400" cy="19884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138501" y="3264229"/>
              <a:ext cx="2438400" cy="885369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lvl="8" indent="0" algn="ctr">
                <a:lnSpc>
                  <a:spcPct val="90000"/>
                </a:lnSpc>
                <a:spcBef>
                  <a:spcPts val="1000"/>
                </a:spcBef>
                <a:buSzPct val="100000"/>
                <a:defRPr sz="2100"/>
              </a:pPr>
              <a:r>
                <a:rPr lang="pt-BR" sz="2400" dirty="0">
                  <a:solidFill>
                    <a:schemeClr val="bg1"/>
                  </a:solidFill>
                  <a:latin typeface="Gadugi" panose="020B0502040204020203" pitchFamily="34" charset="0"/>
                </a:rPr>
                <a:t>Reforma do Estado</a:t>
              </a:r>
            </a:p>
          </p:txBody>
        </p:sp>
      </p:grpSp>
      <p:sp>
        <p:nvSpPr>
          <p:cNvPr id="17" name="Retângulo 16"/>
          <p:cNvSpPr/>
          <p:nvPr/>
        </p:nvSpPr>
        <p:spPr>
          <a:xfrm>
            <a:off x="4642557" y="2945039"/>
            <a:ext cx="2438400" cy="1988457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642557" y="3496582"/>
            <a:ext cx="2438400" cy="885369"/>
          </a:xfrm>
          <a:prstGeom prst="rect">
            <a:avLst/>
          </a:prstGeom>
          <a:solidFill>
            <a:schemeClr val="accent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8" indent="0" algn="ctr">
              <a:lnSpc>
                <a:spcPct val="90000"/>
              </a:lnSpc>
              <a:spcBef>
                <a:spcPts val="1000"/>
              </a:spcBef>
              <a:buSzPct val="100000"/>
              <a:defRPr sz="2100"/>
            </a:pPr>
            <a:r>
              <a:rPr lang="pt-BR" sz="2400" dirty="0">
                <a:solidFill>
                  <a:schemeClr val="bg1"/>
                </a:solidFill>
                <a:latin typeface="Gadugi" panose="020B0502040204020203" pitchFamily="34" charset="0"/>
              </a:rPr>
              <a:t>Transformação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Gadugi" panose="020B0502040204020203" pitchFamily="34" charset="0"/>
              </a:rPr>
              <a:t>Digital</a:t>
            </a:r>
          </a:p>
        </p:txBody>
      </p:sp>
    </p:spTree>
    <p:extLst>
      <p:ext uri="{BB962C8B-B14F-4D97-AF65-F5344CB8AC3E}">
        <p14:creationId xmlns:p14="http://schemas.microsoft.com/office/powerpoint/2010/main" val="33220939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m 1" descr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851870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Estado brasileiro teve acesso a uma quantidade ilimitada de recursos –</a:t>
            </a:r>
            <a:r>
              <a:rPr lang="pt-BR" dirty="0">
                <a:latin typeface="Gadugi" panose="020B0502040204020203" pitchFamily="34" charset="0"/>
              </a:rPr>
              <a:t> Força de trabalho</a:t>
            </a: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pSp>
        <p:nvGrpSpPr>
          <p:cNvPr id="14" name="Grupo 13"/>
          <p:cNvGrpSpPr/>
          <p:nvPr/>
        </p:nvGrpSpPr>
        <p:grpSpPr>
          <a:xfrm>
            <a:off x="146744" y="1275674"/>
            <a:ext cx="11815447" cy="4560351"/>
            <a:chOff x="0" y="-103984"/>
            <a:chExt cx="6428184" cy="2997204"/>
          </a:xfrm>
        </p:grpSpPr>
        <p:graphicFrame>
          <p:nvGraphicFramePr>
            <p:cNvPr id="15" name="Gráfico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35634491"/>
                </p:ext>
              </p:extLst>
            </p:nvPr>
          </p:nvGraphicFramePr>
          <p:xfrm>
            <a:off x="0" y="-103984"/>
            <a:ext cx="6428184" cy="29972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6" name="Conector de seta reta 15"/>
            <p:cNvCxnSpPr/>
            <p:nvPr/>
          </p:nvCxnSpPr>
          <p:spPr>
            <a:xfrm>
              <a:off x="1319843" y="1935265"/>
              <a:ext cx="375047" cy="13692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2846785" y="1549003"/>
              <a:ext cx="353615" cy="252413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e seta reta 17"/>
            <p:cNvCxnSpPr/>
            <p:nvPr/>
          </p:nvCxnSpPr>
          <p:spPr>
            <a:xfrm>
              <a:off x="3576638" y="1463278"/>
              <a:ext cx="373856" cy="27860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>
              <a:off x="4312445" y="966788"/>
              <a:ext cx="400049" cy="191691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 flipV="1">
              <a:off x="5059115" y="875805"/>
              <a:ext cx="327422" cy="2440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 flipV="1">
              <a:off x="5826698" y="631389"/>
              <a:ext cx="311944" cy="2595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de seta reta 21"/>
            <p:cNvCxnSpPr/>
            <p:nvPr/>
          </p:nvCxnSpPr>
          <p:spPr>
            <a:xfrm flipV="1">
              <a:off x="2133749" y="1947267"/>
              <a:ext cx="327422" cy="2440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de seta reta 22"/>
            <p:cNvCxnSpPr/>
            <p:nvPr/>
          </p:nvCxnSpPr>
          <p:spPr>
            <a:xfrm flipV="1">
              <a:off x="790673" y="2343750"/>
              <a:ext cx="171450" cy="1916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8931A07F-C837-4B46-8A99-E031D13113E2}"/>
              </a:ext>
            </a:extLst>
          </p:cNvPr>
          <p:cNvSpPr/>
          <p:nvPr/>
        </p:nvSpPr>
        <p:spPr>
          <a:xfrm>
            <a:off x="513679" y="5720864"/>
            <a:ext cx="4289898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Fonte: OCDE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851870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Número de servidores efetivos diminuindo</a:t>
            </a:r>
            <a:endParaRPr lang="pt-BR"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4B6E2E2-1FF5-49C3-A0B7-25FB8E48D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5315"/>
          <a:stretch/>
        </p:blipFill>
        <p:spPr>
          <a:xfrm>
            <a:off x="488851" y="1940767"/>
            <a:ext cx="6189855" cy="4040401"/>
          </a:xfrm>
          <a:prstGeom prst="rect">
            <a:avLst/>
          </a:prstGeom>
        </p:spPr>
      </p:pic>
      <p:cxnSp>
        <p:nvCxnSpPr>
          <p:cNvPr id="3" name="Conector de seta reta 2"/>
          <p:cNvCxnSpPr/>
          <p:nvPr/>
        </p:nvCxnSpPr>
        <p:spPr>
          <a:xfrm>
            <a:off x="1296955" y="2239347"/>
            <a:ext cx="4562669" cy="259391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42C077-5E63-46BE-8285-B798EDAFBFCD}"/>
              </a:ext>
            </a:extLst>
          </p:cNvPr>
          <p:cNvSpPr txBox="1"/>
          <p:nvPr/>
        </p:nvSpPr>
        <p:spPr>
          <a:xfrm>
            <a:off x="557357" y="1649574"/>
            <a:ext cx="11441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Projeção do quantitativo de Servidores das 5 Carreiras mais numerosas da APF (exceto MEC)</a:t>
            </a:r>
            <a:endParaRPr lang="pt-BR" sz="1400" dirty="0">
              <a:solidFill>
                <a:schemeClr val="tx2">
                  <a:lumMod val="50000"/>
                </a:schemeClr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03AFD7-9401-49D0-8556-6EF101341FC3}"/>
              </a:ext>
            </a:extLst>
          </p:cNvPr>
          <p:cNvSpPr txBox="1"/>
          <p:nvPr/>
        </p:nvSpPr>
        <p:spPr>
          <a:xfrm>
            <a:off x="557357" y="5918258"/>
            <a:ext cx="58849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i="1" dirty="0">
                <a:latin typeface="Gadugi" panose="020B0502040204020203" pitchFamily="34" charset="0"/>
                <a:ea typeface="Gadugi" panose="020B0502040204020203" pitchFamily="34" charset="0"/>
              </a:rPr>
              <a:t>Fonte: CGINF/SGP (a projeção considera opção por aposentadoria pelos servidores aptos)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499829" y="3166972"/>
            <a:ext cx="81778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-70%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678706" y="2739362"/>
            <a:ext cx="474361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Nível Intermediário da Previdência, Social e Trabalho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dugi" panose="020B0502040204020203" pitchFamily="34" charset="0"/>
              <a:sym typeface="Calibri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67728" y="3182632"/>
            <a:ext cx="497541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Nível Intermediário do Plano Geral de Cargos do Poder Executivo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dugi" panose="020B0502040204020203" pitchFamily="34" charset="0"/>
              <a:sym typeface="Calibri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667728" y="3783917"/>
            <a:ext cx="497541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Técnico</a:t>
            </a:r>
            <a:r>
              <a:rPr kumimoji="0" lang="pt-BR" sz="1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 do Seguro Social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dugi" panose="020B0502040204020203" pitchFamily="34" charset="0"/>
              <a:sym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678706" y="4342812"/>
            <a:ext cx="497541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Nível Intermediário do Ministério da Fazenda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dugi" panose="020B0502040204020203" pitchFamily="34" charset="0"/>
              <a:sym typeface="Calibri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678706" y="4854215"/>
            <a:ext cx="497541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adugi" panose="020B0502040204020203" pitchFamily="34" charset="0"/>
                <a:sym typeface="Calibri"/>
              </a:rPr>
              <a:t>Nível Superior da Previdência, Social e Trabalho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adugi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4062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01279"/>
              </p:ext>
            </p:extLst>
          </p:nvPr>
        </p:nvGraphicFramePr>
        <p:xfrm>
          <a:off x="265831" y="1335742"/>
          <a:ext cx="11200027" cy="424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46744" y="842539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Estado brasileiro teve acesso a uma quantidade ilimitada de recursos -</a:t>
            </a:r>
            <a:r>
              <a:rPr lang="pt-BR" dirty="0">
                <a:latin typeface="Gadugi" panose="020B0502040204020203" pitchFamily="34" charset="0"/>
              </a:rPr>
              <a:t> Orçamento</a:t>
            </a:r>
            <a:endParaRPr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0" name="CaixaDeTexto 6">
            <a:extLst>
              <a:ext uri="{FF2B5EF4-FFF2-40B4-BE49-F238E27FC236}">
                <a16:creationId xmlns:a16="http://schemas.microsoft.com/office/drawing/2014/main" id="{8DB39D24-3C19-4A65-A213-02C6B46932E0}"/>
              </a:ext>
            </a:extLst>
          </p:cNvPr>
          <p:cNvSpPr txBox="1"/>
          <p:nvPr/>
        </p:nvSpPr>
        <p:spPr>
          <a:xfrm>
            <a:off x="0" y="5508369"/>
            <a:ext cx="11063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i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Fonte: STN e BACEN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6786282" y="3290047"/>
            <a:ext cx="3576918" cy="1524000"/>
          </a:xfrm>
          <a:prstGeom prst="straightConnector1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5246817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46744" y="842539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Estado brasileiro teve acesso a uma quantidade ilimitada de recursos -</a:t>
            </a:r>
            <a:r>
              <a:rPr lang="pt-BR" dirty="0">
                <a:latin typeface="Gadugi" panose="020B0502040204020203" pitchFamily="34" charset="0"/>
              </a:rPr>
              <a:t> Orçamento</a:t>
            </a:r>
            <a:endParaRPr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83083"/>
              </p:ext>
            </p:extLst>
          </p:nvPr>
        </p:nvGraphicFramePr>
        <p:xfrm>
          <a:off x="241713" y="1345263"/>
          <a:ext cx="11416887" cy="531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97569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46744" y="842539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Capacidade de investimento diminuindo</a:t>
            </a:r>
            <a:endParaRPr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2" name="CaixaDeTexto 6">
            <a:extLst>
              <a:ext uri="{FF2B5EF4-FFF2-40B4-BE49-F238E27FC236}">
                <a16:creationId xmlns:a16="http://schemas.microsoft.com/office/drawing/2014/main" id="{8DB39D24-3C19-4A65-A213-02C6B46932E0}"/>
              </a:ext>
            </a:extLst>
          </p:cNvPr>
          <p:cNvSpPr txBox="1"/>
          <p:nvPr/>
        </p:nvSpPr>
        <p:spPr>
          <a:xfrm>
            <a:off x="146744" y="6065229"/>
            <a:ext cx="12682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i="1" dirty="0">
                <a:solidFill>
                  <a:schemeClr val="tx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Fonte: STN e  LDO 2020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064444" y="1954122"/>
            <a:ext cx="8705157" cy="4213440"/>
            <a:chOff x="146743" y="2124530"/>
            <a:chExt cx="5667575" cy="2743200"/>
          </a:xfrm>
        </p:grpSpPr>
        <p:grpSp>
          <p:nvGrpSpPr>
            <p:cNvPr id="20" name="Grupo 19"/>
            <p:cNvGrpSpPr/>
            <p:nvPr/>
          </p:nvGrpSpPr>
          <p:grpSpPr>
            <a:xfrm>
              <a:off x="146743" y="2124530"/>
              <a:ext cx="5667575" cy="2743200"/>
              <a:chOff x="-1" y="0"/>
              <a:chExt cx="5667575" cy="2743200"/>
            </a:xfrm>
          </p:grpSpPr>
          <p:graphicFrame>
            <p:nvGraphicFramePr>
              <p:cNvPr id="21" name="Gráfico 20"/>
              <p:cNvGraphicFramePr/>
              <p:nvPr>
                <p:extLst>
                  <p:ext uri="{D42A27DB-BD31-4B8C-83A1-F6EECF244321}">
                    <p14:modId xmlns:p14="http://schemas.microsoft.com/office/powerpoint/2010/main" val="1853235650"/>
                  </p:ext>
                </p:extLst>
              </p:nvPr>
            </p:nvGraphicFramePr>
            <p:xfrm>
              <a:off x="-1" y="0"/>
              <a:ext cx="5667575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CaixaDeTexto 2"/>
              <p:cNvSpPr txBox="1"/>
              <p:nvPr/>
            </p:nvSpPr>
            <p:spPr>
              <a:xfrm>
                <a:off x="2381250" y="2496232"/>
                <a:ext cx="1837033" cy="18034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b="1">
                    <a:solidFill>
                      <a:schemeClr val="accent2">
                        <a:lumMod val="75000"/>
                      </a:schemeClr>
                    </a:solidFill>
                    <a:latin typeface="Gadugi" panose="020B0502040204020203" pitchFamily="34" charset="0"/>
                  </a:rPr>
                  <a:t>Projeções s/ Reforma da Previdência</a:t>
                </a:r>
              </a:p>
            </p:txBody>
          </p:sp>
        </p:grpSp>
        <p:cxnSp>
          <p:nvCxnSpPr>
            <p:cNvPr id="3" name="Conector de seta reta 2"/>
            <p:cNvCxnSpPr/>
            <p:nvPr/>
          </p:nvCxnSpPr>
          <p:spPr>
            <a:xfrm>
              <a:off x="1124712" y="2679192"/>
              <a:ext cx="4436333" cy="1286318"/>
            </a:xfrm>
            <a:prstGeom prst="straightConnector1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" name="CaixaDeTexto 3"/>
            <p:cNvSpPr txBox="1"/>
            <p:nvPr/>
          </p:nvSpPr>
          <p:spPr>
            <a:xfrm>
              <a:off x="3215027" y="2910654"/>
              <a:ext cx="590865" cy="338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600" b="1" dirty="0">
                  <a:solidFill>
                    <a:srgbClr val="FF0000"/>
                  </a:solidFill>
                  <a:latin typeface="Gadugi" panose="020B0502040204020203" pitchFamily="34" charset="0"/>
                </a:rPr>
                <a:t>-75%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Gadugi" panose="020B0502040204020203" pitchFamily="34" charset="0"/>
                <a:sym typeface="Calibri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1415040" y="1535839"/>
            <a:ext cx="751423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Gadugi" panose="020B0502040204020203" pitchFamily="34" charset="0"/>
              </a:rPr>
              <a:t>Projeção das Despesa Discricionária do Executivo Federal % Despesa Primária</a:t>
            </a:r>
          </a:p>
        </p:txBody>
      </p:sp>
    </p:spTree>
    <p:extLst>
      <p:ext uri="{BB962C8B-B14F-4D97-AF65-F5344CB8AC3E}">
        <p14:creationId xmlns:p14="http://schemas.microsoft.com/office/powerpoint/2010/main" val="352335810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146744" y="842539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Capacidade de investimento diminuindo</a:t>
            </a:r>
            <a:endParaRPr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C959108-406A-4311-AD12-89AEF856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60" y="2126178"/>
            <a:ext cx="9324589" cy="383886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EBD8149-5CF2-4118-A88D-D19FAA80C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4" y="5806365"/>
            <a:ext cx="1682330" cy="26274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69D7324-BCC3-4904-A694-05510EAC9A1F}"/>
              </a:ext>
            </a:extLst>
          </p:cNvPr>
          <p:cNvSpPr txBox="1"/>
          <p:nvPr/>
        </p:nvSpPr>
        <p:spPr>
          <a:xfrm>
            <a:off x="1030080" y="1683559"/>
            <a:ext cx="8431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Projeção de Gastos com Aposentadoria (2015-2065)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DA5E2A9-F2A8-4E57-B0D9-70C6DD5104E2}"/>
              </a:ext>
            </a:extLst>
          </p:cNvPr>
          <p:cNvSpPr txBox="1"/>
          <p:nvPr/>
        </p:nvSpPr>
        <p:spPr>
          <a:xfrm>
            <a:off x="1562104" y="6045385"/>
            <a:ext cx="41585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</a:rPr>
              <a:t>Fonte: Cálculos BID com base em </a:t>
            </a:r>
            <a:r>
              <a:rPr lang="pt-BR" sz="800" i="1" dirty="0" err="1">
                <a:latin typeface="Gadugi" panose="020B0502040204020203" pitchFamily="34" charset="0"/>
                <a:ea typeface="Gadugi" panose="020B0502040204020203" pitchFamily="34" charset="0"/>
              </a:rPr>
              <a:t>Pessino</a:t>
            </a: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</a:rPr>
              <a:t> e </a:t>
            </a:r>
            <a:r>
              <a:rPr lang="pt-BR" sz="800" i="1" dirty="0" err="1">
                <a:latin typeface="Gadugi" panose="020B0502040204020203" pitchFamily="34" charset="0"/>
                <a:ea typeface="Gadugi" panose="020B0502040204020203" pitchFamily="34" charset="0"/>
              </a:rPr>
              <a:t>Zenter</a:t>
            </a: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</a:rPr>
              <a:t> (2018) e </a:t>
            </a:r>
            <a:r>
              <a:rPr lang="pt-BR" sz="800" i="1" dirty="0" err="1">
                <a:latin typeface="Gadugi" panose="020B0502040204020203" pitchFamily="34" charset="0"/>
                <a:ea typeface="Gadugi" panose="020B0502040204020203" pitchFamily="34" charset="0"/>
              </a:rPr>
              <a:t>Panadeiros</a:t>
            </a: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</a:rPr>
              <a:t> e </a:t>
            </a:r>
            <a:r>
              <a:rPr lang="pt-BR" sz="800" i="1" dirty="0" err="1">
                <a:latin typeface="Gadugi" panose="020B0502040204020203" pitchFamily="34" charset="0"/>
                <a:ea typeface="Gadugi" panose="020B0502040204020203" pitchFamily="34" charset="0"/>
              </a:rPr>
              <a:t>Pessino</a:t>
            </a: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</a:rPr>
              <a:t> (2018)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41220" y="2457417"/>
            <a:ext cx="356616" cy="1892808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24363" y="2421965"/>
            <a:ext cx="11951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FF0000"/>
                </a:solidFill>
                <a:latin typeface="Gadugi" panose="020B0502040204020203" pitchFamily="34" charset="0"/>
              </a:rPr>
              <a:t>50% do PIB</a:t>
            </a:r>
            <a:endParaRPr kumimoji="0" lang="en-US" sz="16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Gadugi" panose="020B050204020402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169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Espaço Reservado para Conteúdo 2"/>
          <p:cNvSpPr txBox="1">
            <a:spLocks noGrp="1"/>
          </p:cNvSpPr>
          <p:nvPr>
            <p:ph type="body" sz="half" idx="1"/>
          </p:nvPr>
        </p:nvSpPr>
        <p:spPr>
          <a:xfrm>
            <a:off x="68608" y="851870"/>
            <a:ext cx="12045256" cy="423804"/>
          </a:xfrm>
          <a:prstGeom prst="rect">
            <a:avLst/>
          </a:prstGeom>
        </p:spPr>
        <p:txBody>
          <a:bodyPr/>
          <a:lstStyle/>
          <a:p>
            <a:pPr marL="0" indent="0" algn="just">
              <a:buNone/>
              <a:defRPr sz="2100"/>
            </a:pPr>
            <a:r>
              <a:rPr lang="pt-BR" i="1" dirty="0">
                <a:latin typeface="Gadugi" panose="020B0502040204020203" pitchFamily="34" charset="0"/>
              </a:rPr>
              <a:t>Estado brasileiro teve acesso a uma quantidade ilimitada de recursos -</a:t>
            </a:r>
            <a:r>
              <a:rPr lang="pt-BR" dirty="0">
                <a:latin typeface="Gadugi" panose="020B0502040204020203" pitchFamily="34" charset="0"/>
              </a:rPr>
              <a:t> Cargos</a:t>
            </a:r>
            <a:endParaRPr dirty="0">
              <a:latin typeface="Gadugi" panose="020B0502040204020203" pitchFamily="34" charset="0"/>
            </a:endParaRPr>
          </a:p>
        </p:txBody>
      </p:sp>
      <p:sp>
        <p:nvSpPr>
          <p:cNvPr id="116" name="Título 1"/>
          <p:cNvSpPr txBox="1"/>
          <p:nvPr/>
        </p:nvSpPr>
        <p:spPr>
          <a:xfrm>
            <a:off x="68608" y="160067"/>
            <a:ext cx="10696830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000">
                <a:solidFill>
                  <a:srgbClr val="385724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pt-BR" dirty="0"/>
              <a:t>O modelo atual se esgotou</a:t>
            </a:r>
            <a:endParaRPr dirty="0"/>
          </a:p>
        </p:txBody>
      </p:sp>
      <p:sp>
        <p:nvSpPr>
          <p:cNvPr id="117" name="Conector reto 7"/>
          <p:cNvSpPr/>
          <p:nvPr/>
        </p:nvSpPr>
        <p:spPr>
          <a:xfrm flipV="1">
            <a:off x="146744" y="732445"/>
            <a:ext cx="10851979" cy="31174"/>
          </a:xfrm>
          <a:prstGeom prst="line">
            <a:avLst/>
          </a:prstGeom>
          <a:ln w="19050">
            <a:solidFill>
              <a:srgbClr val="385724"/>
            </a:solidFill>
            <a:miter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325CFE86-5E35-4C64-A59A-E796D26B1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936176"/>
              </p:ext>
            </p:extLst>
          </p:nvPr>
        </p:nvGraphicFramePr>
        <p:xfrm>
          <a:off x="68608" y="1459646"/>
          <a:ext cx="11729692" cy="438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8931A07F-C837-4B46-8A99-E031D13113E2}"/>
              </a:ext>
            </a:extLst>
          </p:cNvPr>
          <p:cNvSpPr/>
          <p:nvPr/>
        </p:nvSpPr>
        <p:spPr>
          <a:xfrm>
            <a:off x="68608" y="6175170"/>
            <a:ext cx="4289898" cy="214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i="1" dirty="0">
                <a:latin typeface="Gadugi" panose="020B0502040204020203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Fonte: Painel Estatístico de Pessoal  </a:t>
            </a:r>
          </a:p>
        </p:txBody>
      </p:sp>
    </p:spTree>
    <p:extLst>
      <p:ext uri="{BB962C8B-B14F-4D97-AF65-F5344CB8AC3E}">
        <p14:creationId xmlns:p14="http://schemas.microsoft.com/office/powerpoint/2010/main" val="10441532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21630</TotalTime>
  <Words>848</Words>
  <Application>Microsoft Office PowerPoint</Application>
  <PresentationFormat>Widescreen</PresentationFormat>
  <Paragraphs>180</Paragraphs>
  <Slides>23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1" baseType="lpstr">
      <vt:lpstr>Arial</vt:lpstr>
      <vt:lpstr>Arial Rounded MT Bold</vt:lpstr>
      <vt:lpstr>Calibri</vt:lpstr>
      <vt:lpstr>Calibri Light</vt:lpstr>
      <vt:lpstr>Gadugi</vt:lpstr>
      <vt:lpstr>Helvetica</vt:lpstr>
      <vt:lpstr>Lato</vt:lpstr>
      <vt:lpstr>Tema do Office</vt:lpstr>
      <vt:lpstr>Futuro da Gestão Pública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de Impacto</dc:title>
  <dc:creator>Vinicius Augusto Nunes Pecora</dc:creator>
  <cp:lastModifiedBy>consad consad</cp:lastModifiedBy>
  <cp:revision>145</cp:revision>
  <cp:lastPrinted>2019-05-16T15:14:16Z</cp:lastPrinted>
  <dcterms:modified xsi:type="dcterms:W3CDTF">2019-06-06T18:26:28Z</dcterms:modified>
</cp:coreProperties>
</file>