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412" r:id="rId3"/>
    <p:sldId id="394" r:id="rId4"/>
    <p:sldId id="413" r:id="rId5"/>
    <p:sldId id="395" r:id="rId6"/>
    <p:sldId id="431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15" r:id="rId19"/>
    <p:sldId id="426" r:id="rId20"/>
    <p:sldId id="432" r:id="rId21"/>
    <p:sldId id="421" r:id="rId22"/>
    <p:sldId id="422" r:id="rId23"/>
    <p:sldId id="428" r:id="rId24"/>
    <p:sldId id="429" r:id="rId25"/>
    <p:sldId id="430" r:id="rId26"/>
    <p:sldId id="414" r:id="rId27"/>
    <p:sldId id="437" r:id="rId28"/>
    <p:sldId id="435" r:id="rId29"/>
    <p:sldId id="442" r:id="rId30"/>
    <p:sldId id="427" r:id="rId31"/>
    <p:sldId id="396" r:id="rId32"/>
    <p:sldId id="397" r:id="rId33"/>
    <p:sldId id="399" r:id="rId34"/>
    <p:sldId id="398" r:id="rId35"/>
    <p:sldId id="444" r:id="rId36"/>
    <p:sldId id="446" r:id="rId37"/>
    <p:sldId id="448" r:id="rId38"/>
    <p:sldId id="447" r:id="rId39"/>
    <p:sldId id="445" r:id="rId40"/>
    <p:sldId id="450" r:id="rId41"/>
    <p:sldId id="451" r:id="rId42"/>
    <p:sldId id="468" r:id="rId43"/>
    <p:sldId id="453" r:id="rId44"/>
    <p:sldId id="454" r:id="rId45"/>
    <p:sldId id="455" r:id="rId46"/>
    <p:sldId id="456" r:id="rId47"/>
    <p:sldId id="333" r:id="rId4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1C599F"/>
    <a:srgbClr val="B6DAEB"/>
    <a:srgbClr val="329ED1"/>
    <a:srgbClr val="C0CB2B"/>
    <a:srgbClr val="B5CB47"/>
    <a:srgbClr val="DBF1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1" autoAdjust="0"/>
    <p:restoredTop sz="94712"/>
  </p:normalViewPr>
  <p:slideViewPr>
    <p:cSldViewPr snapToGrid="0" snapToObjects="1">
      <p:cViewPr varScale="1">
        <p:scale>
          <a:sx n="40" d="100"/>
          <a:sy n="40" d="100"/>
        </p:scale>
        <p:origin x="-174" y="-55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88EC-F6DD-244E-BF3D-1770F12FAA40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447D-FBF3-584A-A54E-B660EEAF536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535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18492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35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861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764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9185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66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64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380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9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8162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238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18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3163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74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8560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089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039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896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255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8765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580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09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749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871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830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509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2395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647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1984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123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7631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2624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2848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815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80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29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581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033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426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40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01">
    <p:bg>
      <p:bgPr>
        <a:gradFill flip="none" rotWithShape="1">
          <a:gsLst>
            <a:gs pos="0">
              <a:srgbClr val="40B5E7"/>
            </a:gs>
            <a:gs pos="100000">
              <a:srgbClr val="004D87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3653366" y="1958422"/>
            <a:ext cx="19507201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13610166" y="4458252"/>
            <a:ext cx="9550401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263" y="3015047"/>
            <a:ext cx="8541475" cy="728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O componente demográfico: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Evolução da Razão de Dependência no Brasil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8476216" y="4643826"/>
            <a:ext cx="5097017" cy="844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Expressa o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peso da população considerada 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inativa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(0 a 14 anos e 65 anos e mais de idade) sobre a população 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potencialmente ativa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(15 a 64 anos de idade). </a:t>
            </a: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IBGE/Projeção da População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2" name="Espaço Reservado para Conteúdo 7">
            <a:extLst>
              <a:ext uri="{FF2B5EF4-FFF2-40B4-BE49-F238E27FC236}">
                <a16:creationId xmlns="" xmlns:a16="http://schemas.microsoft.com/office/drawing/2014/main" id="{4A17F95D-D59C-4014-A75F-C4313BB55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562" y="3421971"/>
            <a:ext cx="17077338" cy="9553905"/>
          </a:xfrm>
          <a:prstGeom prst="rect">
            <a:avLst/>
          </a:prstGeom>
        </p:spPr>
      </p:pic>
      <p:sp>
        <p:nvSpPr>
          <p:cNvPr id="11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97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466218"/>
            <a:ext cx="2188280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638016" y="3299128"/>
            <a:ext cx="5097017" cy="9151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l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5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O aumento da expectativa de vida faz com que o </a:t>
            </a:r>
            <a:r>
              <a:rPr lang="pt-BR" sz="5600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tempo de recebimento do benefício </a:t>
            </a:r>
            <a:r>
              <a:rPr lang="pt-BR" sz="5600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seja elevado</a:t>
            </a: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Estudo Aposentadoria Especial no Âmbito dos RPPS - 2013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CD6D3F5-231B-4070-BA50-CF3C34340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64" y="3641372"/>
            <a:ext cx="15567178" cy="8581729"/>
          </a:xfrm>
          <a:prstGeom prst="rect">
            <a:avLst/>
          </a:prstGeom>
        </p:spPr>
      </p:pic>
      <p:sp>
        <p:nvSpPr>
          <p:cNvPr id="1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Tempo de recebimento do benefício por gênero nos RPPS – Brasil 2013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6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" name="Estado com a melhor estratégia de atração de investimentos da América Latina"/>
          <p:cNvSpPr/>
          <p:nvPr/>
        </p:nvSpPr>
        <p:spPr>
          <a:xfrm>
            <a:off x="3113641" y="3555954"/>
            <a:ext cx="19503763" cy="716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54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Na grande maioria dos Estados</a:t>
            </a:r>
            <a:endParaRPr lang="pt-BR" sz="54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latin typeface="Segoe UI" charset="0"/>
                <a:ea typeface="Segoe UI" charset="0"/>
                <a:cs typeface="Segoe UI" charset="0"/>
              </a:rPr>
              <a:t>O acesso </a:t>
            </a: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ao 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final da carreira </a:t>
            </a:r>
            <a:r>
              <a:rPr lang="pt-BR" sz="36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se dá com 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apenas 15 anos de trabalho</a:t>
            </a: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, em média;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A grande maioria das 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promoções e progressões atreladas </a:t>
            </a: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apenas ao 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tempo de serviço</a:t>
            </a: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;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Quinquênios e </a:t>
            </a:r>
            <a:r>
              <a:rPr lang="pt-BR" sz="3600" b="1" dirty="0" err="1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anuênios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 elevam em até 50% os vencimentos </a:t>
            </a: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ao final da carreira;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Possibilidade de 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gozo de diversas licenças</a:t>
            </a: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, que exigem contratação de servidores temporários;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Reajustes salariais bem acima da inflação</a:t>
            </a:r>
            <a:r>
              <a:rPr lang="pt-BR" sz="3600" b="1" dirty="0" smtClean="0">
                <a:latin typeface="Segoe UI" charset="0"/>
                <a:ea typeface="Segoe UI" charset="0"/>
                <a:cs typeface="Segoe UI" charset="0"/>
              </a:rPr>
              <a:t>;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Salários acima da média dos mercados </a:t>
            </a:r>
            <a:r>
              <a:rPr lang="pt-BR" sz="3600" b="1" dirty="0">
                <a:latin typeface="Segoe UI" charset="0"/>
                <a:ea typeface="Segoe UI" charset="0"/>
                <a:cs typeface="Segoe UI" charset="0"/>
              </a:rPr>
              <a:t>público e privado</a:t>
            </a:r>
            <a:r>
              <a:rPr lang="pt-BR" sz="3600" b="1" dirty="0" smtClean="0">
                <a:latin typeface="Segoe UI" charset="0"/>
                <a:ea typeface="Segoe UI" charset="0"/>
                <a:cs typeface="Segoe UI" charset="0"/>
              </a:rPr>
              <a:t>;</a:t>
            </a: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0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11" name="Estado com a melhor estratégia de atração de investimentos da América Latina"/>
          <p:cNvSpPr/>
          <p:nvPr/>
        </p:nvSpPr>
        <p:spPr>
          <a:xfrm>
            <a:off x="2356919" y="2258469"/>
            <a:ext cx="2188280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Planos de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Cargos e Salários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e Reajustes </a:t>
            </a: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09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Excesso de servidores com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direito a aposentadoria especial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377525" y="4702944"/>
            <a:ext cx="21216314" cy="588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Militares: </a:t>
            </a:r>
            <a:r>
              <a:rPr lang="pt-BR" sz="4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aposentadoria proporcional aos 25 anos de serviço e integral aos 30 anos</a:t>
            </a: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Professores: </a:t>
            </a:r>
            <a:r>
              <a:rPr lang="pt-BR" sz="4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redução de cinco anos nos requisitos de idade e tempo de contribuição</a:t>
            </a: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Polícia civil: </a:t>
            </a:r>
            <a:r>
              <a:rPr lang="pt-BR" sz="4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aposentadoria integral com 30 anos de contribuição, se homem, ou com 25 anos de contribuição, se mulher</a:t>
            </a:r>
            <a:endParaRPr lang="pt-BR" sz="42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51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Percentual de servidores com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direito a aposentadoria especial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638016" y="3006739"/>
            <a:ext cx="5097017" cy="973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l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5600" b="1" u="sng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 exceção virou a regra</a:t>
            </a: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Considerando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militares, professores e polícia civil</a:t>
            </a:r>
            <a:endParaRPr lang="pt-BR" sz="3600" b="1" dirty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Estudo Aposentadoria Especial no Âmbito dos RPPS - 2013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E507E2BA-9FF0-444F-B4F0-D1B99C98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667" y="3284529"/>
            <a:ext cx="15569133" cy="918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37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466218"/>
            <a:ext cx="2188280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6944392" y="4461473"/>
            <a:ext cx="6811347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5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As </a:t>
            </a:r>
            <a:r>
              <a:rPr lang="pt-BR" sz="54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aposentadorias especiais</a:t>
            </a:r>
            <a:r>
              <a:rPr lang="pt-BR" sz="5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fazem com que a idade média de concessão do benefício seja baixa.</a:t>
            </a: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Base de dados do Portal de Transparência do Estado do Paraná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866C3F8-459E-4A8A-A345-ACDF6CE91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819" y="3586197"/>
            <a:ext cx="14589450" cy="9458209"/>
          </a:xfrm>
          <a:prstGeom prst="rect">
            <a:avLst/>
          </a:prstGeom>
        </p:spPr>
      </p:pic>
      <p:sp>
        <p:nvSpPr>
          <p:cNvPr id="1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Idade de concessão do benefício - Paraná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6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3786127" y="5949912"/>
            <a:ext cx="19024385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 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Constituição de 88 instituiu regime jurídico único com 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aposentadoria integral a todos os servidores efetivos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sem que tenham contribuído financeiramente para sua cobertura;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Paridade nos salários 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ativos e inativos</a:t>
            </a: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;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Média de idade de ingresso no serviço público é alta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sendo mais próxima da aposentadoria que no setor </a:t>
            </a: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privado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105819" y="2907633"/>
            <a:ext cx="5142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54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Outros fatores</a:t>
            </a:r>
            <a:endParaRPr lang="pt-BR" sz="54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51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"/>
          <p:cNvSpPr/>
          <p:nvPr/>
        </p:nvSpPr>
        <p:spPr>
          <a:xfrm flipH="1">
            <a:off x="-814306" y="-196580"/>
            <a:ext cx="16346606" cy="14109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1" y="0"/>
                </a:moveTo>
                <a:lnTo>
                  <a:pt x="4951" y="3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51" y="0"/>
                </a:lnTo>
                <a:close/>
              </a:path>
            </a:pathLst>
          </a:custGeom>
          <a:gradFill>
            <a:gsLst>
              <a:gs pos="0">
                <a:srgbClr val="40B5E7"/>
              </a:gs>
              <a:gs pos="100000">
                <a:srgbClr val="004D8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56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53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4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5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7" name="A Crise Brasileira e o Ajuste Fiscal no Estado."/>
          <p:cNvSpPr/>
          <p:nvPr/>
        </p:nvSpPr>
        <p:spPr>
          <a:xfrm>
            <a:off x="1554608" y="5338726"/>
            <a:ext cx="11058626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9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b="1" dirty="0" smtClean="0">
                <a:solidFill>
                  <a:srgbClr val="E1F005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Consequências</a:t>
            </a:r>
            <a:endParaRPr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319123" y="9618840"/>
            <a:ext cx="15953186" cy="2876749"/>
            <a:chOff x="-3319123" y="9618840"/>
            <a:chExt cx="15953186" cy="2876749"/>
          </a:xfrm>
        </p:grpSpPr>
        <p:sp>
          <p:nvSpPr>
            <p:cNvPr id="752" name="Rectangle"/>
            <p:cNvSpPr/>
            <p:nvPr/>
          </p:nvSpPr>
          <p:spPr>
            <a:xfrm>
              <a:off x="-3319123" y="9618840"/>
              <a:ext cx="15953186" cy="2876749"/>
            </a:xfrm>
            <a:prstGeom prst="rect">
              <a:avLst/>
            </a:prstGeom>
            <a:solidFill>
              <a:srgbClr val="38A7DA">
                <a:alpha val="8841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Paraná se antecipa e reduz os efeitos da crise."/>
            <p:cNvSpPr/>
            <p:nvPr/>
          </p:nvSpPr>
          <p:spPr>
            <a:xfrm>
              <a:off x="1199008" y="9759425"/>
              <a:ext cx="10900075" cy="25955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sz="5400" dirty="0" smtClean="0">
                  <a:latin typeface="Segoe UI" charset="0"/>
                  <a:ea typeface="Segoe UI" charset="0"/>
                  <a:cs typeface="Segoe UI" charset="0"/>
                </a:rPr>
                <a:t>O quanto gastamos</a:t>
              </a:r>
            </a:p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sz="5400" dirty="0" smtClean="0">
                  <a:latin typeface="Segoe UI" charset="0"/>
                  <a:ea typeface="Segoe UI" charset="0"/>
                  <a:cs typeface="Segoe UI" charset="0"/>
                </a:rPr>
                <a:t>Situação dos RPPS dos Estados e do 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5468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707748"/>
            <a:ext cx="19420376" cy="165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O quanto gastamos: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despesas </a:t>
            </a:r>
            <a:r>
              <a:rPr lang="pt-BR" sz="7200" b="1" dirty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com RPPS no Brasil e na OCDE</a:t>
            </a:r>
            <a:endParaRPr sz="7200" b="1" dirty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12" y="3097778"/>
            <a:ext cx="17739107" cy="103100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Estado com a melhor estratégia de atração de investimentos da América Latina"/>
          <p:cNvSpPr/>
          <p:nvPr/>
        </p:nvSpPr>
        <p:spPr>
          <a:xfrm>
            <a:off x="19047509" y="6519158"/>
            <a:ext cx="4923022" cy="719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Em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% do PIB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no ano de 2013</a:t>
            </a: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Reformas nos Regimes Próprios de Previdência dos Servidores Públicos Civis na OCDE e PEC 287 no Brasil – FIPE (2017)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9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dos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dos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 Estados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e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DF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Relação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Ativos / Inativos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por Estado – 15 menores*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379161" y="9231001"/>
            <a:ext cx="509701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* </a:t>
            </a:r>
            <a:r>
              <a:rPr lang="pt-BR" sz="2400" b="1" dirty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Roraima, Tocantins e Rondônia foram desconsiderados por apresentarem quantidade muito baixa de inativos</a:t>
            </a: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Anuário Estatístico da Previdência Social - 2015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96" y="3464849"/>
            <a:ext cx="14248289" cy="9139527"/>
          </a:xfrm>
          <a:prstGeom prst="rect">
            <a:avLst/>
          </a:prstGeom>
        </p:spPr>
      </p:pic>
      <p:sp>
        <p:nvSpPr>
          <p:cNvPr id="3" name="Texto Explicativo 1 (Borda e Ênfase) 2"/>
          <p:cNvSpPr/>
          <p:nvPr/>
        </p:nvSpPr>
        <p:spPr>
          <a:xfrm>
            <a:off x="18362644" y="5137240"/>
            <a:ext cx="3582955" cy="1672253"/>
          </a:xfrm>
          <a:prstGeom prst="accentBorderCallout1">
            <a:avLst>
              <a:gd name="adj1" fmla="val 18750"/>
              <a:gd name="adj2" fmla="val -8333"/>
              <a:gd name="adj3" fmla="val -69752"/>
              <a:gd name="adj4" fmla="val -7218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Em 2017 a relação do Paraná caiu para </a:t>
            </a:r>
            <a:r>
              <a:rPr lang="pt-BR" sz="3400" dirty="0" smtClean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1,38</a:t>
            </a:r>
            <a:endParaRPr kumimoji="0" lang="pt-BR" sz="3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Segoe UI" panose="020B0502040204020203" pitchFamily="34" charset="0"/>
              <a:ea typeface="Helvetica Light"/>
              <a:cs typeface="Segoe UI" panose="020B0502040204020203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1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"/>
          <p:cNvSpPr/>
          <p:nvPr/>
        </p:nvSpPr>
        <p:spPr>
          <a:xfrm>
            <a:off x="-127984" y="-1"/>
            <a:ext cx="24511986" cy="13716002"/>
          </a:xfrm>
          <a:prstGeom prst="rect">
            <a:avLst/>
          </a:prstGeom>
          <a:gradFill>
            <a:gsLst>
              <a:gs pos="0">
                <a:srgbClr val="40B5E7">
                  <a:alpha val="47577"/>
                </a:srgbClr>
              </a:gs>
              <a:gs pos="100000">
                <a:srgbClr val="004D87">
                  <a:alpha val="47577"/>
                </a:srgbClr>
              </a:gs>
            </a:gsLst>
            <a:path path="circle">
              <a:fillToRect l="62278" t="119636" r="37721" b="-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1" name="Group"/>
          <p:cNvGrpSpPr/>
          <p:nvPr/>
        </p:nvGrpSpPr>
        <p:grpSpPr>
          <a:xfrm>
            <a:off x="-432001" y="9871798"/>
            <a:ext cx="25710385" cy="2692402"/>
            <a:chOff x="0" y="0"/>
            <a:chExt cx="25710385" cy="2692401"/>
          </a:xfrm>
        </p:grpSpPr>
        <p:sp>
          <p:nvSpPr>
            <p:cNvPr id="38" name="Rectangle"/>
            <p:cNvSpPr/>
            <p:nvPr/>
          </p:nvSpPr>
          <p:spPr>
            <a:xfrm>
              <a:off x="0" y="0"/>
              <a:ext cx="25710385" cy="2692401"/>
            </a:xfrm>
            <a:prstGeom prst="rect">
              <a:avLst/>
            </a:prstGeom>
            <a:gradFill flip="none" rotWithShape="1">
              <a:gsLst>
                <a:gs pos="0">
                  <a:srgbClr val="00569F">
                    <a:alpha val="43661"/>
                  </a:srgbClr>
                </a:gs>
                <a:gs pos="83604">
                  <a:srgbClr val="004D8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0" name="image3.png" descr="image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725162" y="387877"/>
              <a:ext cx="2246949" cy="1916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" name="Group"/>
          <p:cNvGrpSpPr/>
          <p:nvPr/>
        </p:nvGrpSpPr>
        <p:grpSpPr>
          <a:xfrm>
            <a:off x="-127001" y="-7938"/>
            <a:ext cx="13728348" cy="13723939"/>
            <a:chOff x="0" y="0"/>
            <a:chExt cx="13728347" cy="13723937"/>
          </a:xfrm>
        </p:grpSpPr>
        <p:sp>
          <p:nvSpPr>
            <p:cNvPr id="42" name="Shape"/>
            <p:cNvSpPr/>
            <p:nvPr/>
          </p:nvSpPr>
          <p:spPr>
            <a:xfrm>
              <a:off x="3435390" y="0"/>
              <a:ext cx="10292957" cy="137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68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/>
            <p:cNvSpPr/>
            <p:nvPr/>
          </p:nvSpPr>
          <p:spPr>
            <a:xfrm>
              <a:off x="-1" y="0"/>
              <a:ext cx="10292957" cy="137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89D2">
                <a:alpha val="68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/>
            <p:cNvSpPr/>
            <p:nvPr/>
          </p:nvSpPr>
          <p:spPr>
            <a:xfrm>
              <a:off x="3435391" y="1721643"/>
              <a:ext cx="6857605" cy="1028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00569F">
                <a:alpha val="5258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6" name="GESTÃO E…"/>
          <p:cNvSpPr/>
          <p:nvPr/>
        </p:nvSpPr>
        <p:spPr>
          <a:xfrm>
            <a:off x="3222993" y="3882007"/>
            <a:ext cx="19710159" cy="5347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80000"/>
              </a:lnSpc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pt-BR" b="1" dirty="0" smtClean="0">
                <a:latin typeface="Segoe UI Black" charset="0"/>
                <a:ea typeface="Segoe UI Black" charset="0"/>
                <a:cs typeface="Segoe UI Black" charset="0"/>
              </a:rPr>
              <a:t>Previdência nos Estados e Possíveis Soluções</a:t>
            </a:r>
            <a:endParaRPr b="1" dirty="0"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12" name="Rectangle"/>
          <p:cNvSpPr/>
          <p:nvPr/>
        </p:nvSpPr>
        <p:spPr>
          <a:xfrm>
            <a:off x="4151416" y="9871798"/>
            <a:ext cx="15953186" cy="2876749"/>
          </a:xfrm>
          <a:prstGeom prst="rect">
            <a:avLst/>
          </a:prstGeom>
          <a:solidFill>
            <a:srgbClr val="38A7DA">
              <a:alpha val="8841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rPr lang="pt-BR" sz="5500" b="1" dirty="0" smtClean="0">
                <a:latin typeface="Segoe UI" charset="0"/>
                <a:ea typeface="Segoe UI" charset="0"/>
                <a:cs typeface="Segoe UI" charset="0"/>
              </a:rPr>
              <a:t>Mauro Ricardo Machado Costa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rPr lang="pt-BR" sz="5500" dirty="0" smtClean="0">
                <a:latin typeface="Segoe UI" charset="0"/>
                <a:ea typeface="Segoe UI" charset="0"/>
                <a:cs typeface="Segoe UI" charset="0"/>
              </a:rPr>
              <a:t>Secretário de Estado da Fazenda</a:t>
            </a:r>
            <a:endParaRPr lang="pt-BR" sz="5500" dirty="0">
              <a:latin typeface="Segoe UI" charset="0"/>
              <a:ea typeface="Segoe UI" charset="0"/>
              <a:cs typeface="Segoe UI" charset="0"/>
            </a:endParaRPr>
          </a:p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2734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dos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dos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 Estados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e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DF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258469"/>
            <a:ext cx="2188280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Relação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Ativos / Inativos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por Estado – Demais Estados</a:t>
            </a: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056431" y="8992232"/>
            <a:ext cx="5097017" cy="33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Anuário Estatístico da Previdência Social - 2015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654" y="3629204"/>
            <a:ext cx="13289424" cy="87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63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dos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dos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 Estados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e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DF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FF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Quantidade de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Segurados</a:t>
            </a:r>
            <a:r>
              <a:rPr lang="pt-BR" sz="4200" b="1" dirty="0" smtClean="0">
                <a:solidFill>
                  <a:srgbClr val="FFFFFF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dos RPPS em 2015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657066" y="7288041"/>
            <a:ext cx="5097017" cy="448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Secretaria da Previdência / Ministério da Fazenda – Dados consolidados para Anuário Estatístico da Previdência Social 2015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F3BD8BD3-981C-44AB-B180-ADF1D6E75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761" y="4397220"/>
            <a:ext cx="16364035" cy="70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189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dos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dos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 Estados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e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DF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FF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Resultado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Financeiro e Atuarial</a:t>
            </a:r>
            <a:r>
              <a:rPr lang="pt-BR" sz="4200" b="1" dirty="0" smtClean="0">
                <a:solidFill>
                  <a:srgbClr val="FFFFFF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em 2016 (em R$ bi)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657066" y="8200350"/>
            <a:ext cx="5097017" cy="33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Secretaria da Previdência / Ministério da Fazenda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1D7AFF71-0EA7-4984-95BE-C49CB0061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2532" y="4643825"/>
            <a:ext cx="15506718" cy="65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20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dos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dos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 Estados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e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DF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% do déficit financeiro em relação à RCL (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2016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)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923766" y="9708210"/>
            <a:ext cx="5097017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Leonardo Rolim e Raul Veloso – Pacto pela Previdência Social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5982487-3C00-4730-9B16-EBFDD101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12" y="3247887"/>
            <a:ext cx="15515238" cy="97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93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dos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dos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 Estados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e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DF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% do déficit financeiro em relação à RCL (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2020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)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923766" y="9708210"/>
            <a:ext cx="5097017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Leonardo Rolim e Raul Veloso – Pacto pela Previdência Social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6B098F6A-BEB1-4818-B79B-883D651A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12" y="3097778"/>
            <a:ext cx="15833013" cy="97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5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"/>
          <p:cNvSpPr/>
          <p:nvPr/>
        </p:nvSpPr>
        <p:spPr>
          <a:xfrm flipH="1">
            <a:off x="-814306" y="-196580"/>
            <a:ext cx="16346606" cy="14109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1" y="0"/>
                </a:moveTo>
                <a:lnTo>
                  <a:pt x="4951" y="3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51" y="0"/>
                </a:lnTo>
                <a:close/>
              </a:path>
            </a:pathLst>
          </a:custGeom>
          <a:gradFill>
            <a:gsLst>
              <a:gs pos="0">
                <a:srgbClr val="40B5E7"/>
              </a:gs>
              <a:gs pos="100000">
                <a:srgbClr val="004D8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3200">
              <a:solidFill>
                <a:srgbClr val="FFFFFF"/>
              </a:solidFill>
            </a:endParaRPr>
          </a:p>
        </p:txBody>
      </p:sp>
      <p:grpSp>
        <p:nvGrpSpPr>
          <p:cNvPr id="756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53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54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55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757" name="A Crise Brasileira e o Ajuste Fiscal no Estado."/>
          <p:cNvSpPr/>
          <p:nvPr/>
        </p:nvSpPr>
        <p:spPr>
          <a:xfrm>
            <a:off x="1554608" y="4630840"/>
            <a:ext cx="11058626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9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9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Situação do </a:t>
            </a:r>
            <a:r>
              <a:rPr lang="pt-BR" sz="9200" b="1" dirty="0" smtClean="0">
                <a:solidFill>
                  <a:srgbClr val="E1F005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RPPS </a:t>
            </a:r>
            <a:r>
              <a:rPr lang="pt-BR" sz="9200" b="1" dirty="0" smtClean="0">
                <a:solidFill>
                  <a:srgbClr val="FFFFFF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Paranaense</a:t>
            </a:r>
            <a:endParaRPr sz="9200" b="1" dirty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  <a:sym typeface="Gotham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854103" y="9618840"/>
            <a:ext cx="15953186" cy="2964914"/>
            <a:chOff x="-3319123" y="9574758"/>
            <a:chExt cx="15953186" cy="2964914"/>
          </a:xfrm>
        </p:grpSpPr>
        <p:sp>
          <p:nvSpPr>
            <p:cNvPr id="752" name="Rectangle"/>
            <p:cNvSpPr/>
            <p:nvPr/>
          </p:nvSpPr>
          <p:spPr>
            <a:xfrm>
              <a:off x="-3319123" y="9618840"/>
              <a:ext cx="15953186" cy="2876749"/>
            </a:xfrm>
            <a:prstGeom prst="rect">
              <a:avLst/>
            </a:prstGeom>
            <a:solidFill>
              <a:srgbClr val="38A7DA">
                <a:alpha val="8841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58" name="Paraná se antecipa e reduz os efeitos da crise."/>
            <p:cNvSpPr/>
            <p:nvPr/>
          </p:nvSpPr>
          <p:spPr>
            <a:xfrm>
              <a:off x="1199008" y="9574758"/>
              <a:ext cx="10900075" cy="29649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just"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sz="6200" b="1" dirty="0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financeiro </a:t>
              </a:r>
              <a:r>
                <a:rPr lang="pt-BR" sz="6200" b="1" dirty="0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e </a:t>
              </a:r>
              <a:r>
                <a:rPr lang="pt-BR" sz="6200" b="1" dirty="0" err="1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atuarial</a:t>
              </a:r>
              <a:r>
                <a:rPr lang="pt-BR" sz="6200" dirty="0" err="1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Forma</a:t>
              </a:r>
              <a:r>
                <a:rPr lang="pt-BR" sz="6200" dirty="0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 de </a:t>
              </a:r>
              <a:r>
                <a:rPr lang="pt-BR" sz="6200" b="1" dirty="0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segregação de massas</a:t>
              </a:r>
              <a:r>
                <a:rPr lang="pt-BR" sz="6200" dirty="0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 e </a:t>
              </a:r>
              <a:r>
                <a:rPr lang="pt-BR" sz="6200" b="1" dirty="0" smtClean="0">
                  <a:solidFill>
                    <a:srgbClr val="FFFFFF"/>
                  </a:solidFill>
                  <a:latin typeface="Segoe UI" charset="0"/>
                  <a:ea typeface="Segoe UI" charset="0"/>
                  <a:cs typeface="Segoe UI" charset="0"/>
                  <a:sym typeface="Gotham"/>
                </a:rPr>
                <a:t>equilíbrio </a:t>
              </a:r>
              <a:endParaRPr sz="6200" b="1" dirty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  <a:sym typeface="Gotha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478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1385968" y="4567151"/>
            <a:ext cx="21882803" cy="879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Fundo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Previdenciário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Fundo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de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capitalização: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acúmulo de reservas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para garantir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o pagamento dos benefícios previdenciários no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futuro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Segurados: servidores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civis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titulares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de cargos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efetivos (e seus dependentes) que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tenham 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ingressado no serviço público estadual após 31 de dezembro de 2003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, bem como aqueles que contarem com idade igual ou superior a 73 (setenta e três) anos até 30 de junho de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2015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Cobertura: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85.616 servidores ativos e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44.257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aposentados e pensionistas, o que gera um total de 129.873 segurados, os quais representam 48,0% do total de segurados do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RPPS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Total de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recursos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já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capitalizados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ou segregados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para composição do Fundo de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Previdência: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$ 8,62 bilhões.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Resultado da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avaliação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atuarial: Equilíbrio Técnico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do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Plano,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com 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superávit na ordem de R$ 24 milhões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2954078" y="2008827"/>
            <a:ext cx="1688280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Massa segregada em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três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fundos</a:t>
            </a:r>
            <a:endParaRPr lang="pt-BR" sz="1500" b="1" dirty="0" smtClean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1" name="Estado com a melhor estratégia de atração de investimentos da América Latina"/>
          <p:cNvSpPr/>
          <p:nvPr/>
        </p:nvSpPr>
        <p:spPr>
          <a:xfrm>
            <a:off x="1385969" y="3259146"/>
            <a:ext cx="2188280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just" defTabSz="457200">
              <a:spcAft>
                <a:spcPts val="30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Atualmente</a:t>
            </a:r>
            <a:r>
              <a:rPr lang="pt-BR" sz="3600" b="1" dirty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, o sistema (contando com todos os fundos) tem </a:t>
            </a:r>
            <a:r>
              <a:rPr lang="pt-BR" sz="3600" b="1" dirty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157.197 segurados ativos e 113.577 </a:t>
            </a:r>
            <a:r>
              <a:rPr lang="pt-BR" sz="36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inativos</a:t>
            </a:r>
            <a:endParaRPr lang="pt-BR" sz="3600" b="1" dirty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13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2076433" y="4155781"/>
            <a:ext cx="21882803" cy="579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Fundo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Financeiro</a:t>
            </a:r>
            <a:endParaRPr lang="pt-BR" sz="4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Fundo de repartição simples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Segurados: servidores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civis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titulares de cargos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efetivos (e seus dependentes) que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tenham 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ingressado no serviço público estadual até 31 de dezembro de 2003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, excluídos aqueles que contarem com idade igual ou superior a 73 (setenta e três) anos até 30 de junho de 2015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.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100.207 segurados, sendo 50.386 ativos e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49.821 aposentados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pensionistas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Fundo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deficitário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: compromissos possuem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o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valor presente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de R$ 234,1 bilhões, projetados em 75 anos. Considerando que o total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das receitas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contributivas previstas no mesmo período é de R$ 21,5 bilhões, chega-se a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uma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insuficiência 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financeira de R$ 212,6 bilhões</a:t>
            </a:r>
            <a:endParaRPr lang="pt-BR" sz="36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2954078" y="2008827"/>
            <a:ext cx="1688280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Massa segregada em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três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fundos</a:t>
            </a:r>
            <a:endParaRPr lang="pt-BR" sz="1500" b="1" dirty="0" smtClean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57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1475644" y="4207259"/>
            <a:ext cx="21882803" cy="7381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Fundo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Militar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Fundo de repartição simples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Militares do Estado e seus dependentes, independentemente de idade, da data de ingresso ou de concessão do benefício.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Possui 40.694 segurados, sendo 21.760 ativos e 18.934 em reserva, reforma ou pensionistas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Fundo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deficitário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:  compromissos avaliados possuem o valor presente de R$ 189,5 bilhões, projetados em 75 anos. Deduzido o total das receitas contributivas previstas de R$ 37,89 bilhões, resulta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uma insuficiência financeira de R$ 151,68 bilhões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5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2954078" y="2008827"/>
            <a:ext cx="1688280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Massa segregada em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três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fundos</a:t>
            </a:r>
            <a:endParaRPr lang="pt-BR" sz="1500" b="1" dirty="0" smtClean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62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1039212" y="1862245"/>
            <a:ext cx="21882803" cy="9905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O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déficit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dos fundos de repartição </a:t>
            </a:r>
            <a:r>
              <a:rPr lang="pt-BR" sz="4200" b="1" dirty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s</a:t>
            </a: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imples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"/>
              </a:rPr>
              <a:t>Déficit total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"/>
              </a:rPr>
              <a:t>dos fundos de repartição: </a:t>
            </a:r>
            <a:r>
              <a:rPr lang="pt-BR" sz="3600" b="1" dirty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"/>
              </a:rPr>
              <a:t>R$ 364,3 bilhões</a:t>
            </a: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Estudo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do IPEA aponta que, entre 2009 e 2015, o aumento do déficit foi de 57% na média dos estados 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brasileiros. No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caso paranaense esse incremento foi de 76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%</a:t>
            </a: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Crescimento significativo da folha dos fundos de repartição nos exercícios recentes fez com que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 despesa com inativos crescesse a uma taxa muito superior ao crescimento da folha de ativos</a:t>
            </a: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Espera-se que em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2024 a folha de servidores efetivos inativos ultrapasse a folha de ativos</a:t>
            </a: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685800" indent="-685800" algn="l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O crescimento da folha dos fundos de repartição associado a uma queda nas receitas de contribuição desses mesmos fundos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agrava a insuficiência financeira</a:t>
            </a:r>
            <a:endParaRPr lang="pt-BR" sz="3600" b="1" dirty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5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3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2.jpeg" descr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"/>
          <p:cNvSpPr/>
          <p:nvPr/>
        </p:nvSpPr>
        <p:spPr>
          <a:xfrm>
            <a:off x="-127984" y="-1"/>
            <a:ext cx="24511986" cy="13716002"/>
          </a:xfrm>
          <a:prstGeom prst="rect">
            <a:avLst/>
          </a:prstGeom>
          <a:gradFill>
            <a:gsLst>
              <a:gs pos="0">
                <a:srgbClr val="40B5E7">
                  <a:alpha val="47577"/>
                </a:srgbClr>
              </a:gs>
              <a:gs pos="100000">
                <a:srgbClr val="004D87">
                  <a:alpha val="47577"/>
                </a:srgbClr>
              </a:gs>
            </a:gsLst>
            <a:path path="circle">
              <a:fillToRect l="62278" t="119636" r="37721" b="-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41" name="Group"/>
          <p:cNvGrpSpPr/>
          <p:nvPr/>
        </p:nvGrpSpPr>
        <p:grpSpPr>
          <a:xfrm>
            <a:off x="-432001" y="9871798"/>
            <a:ext cx="25710385" cy="2692402"/>
            <a:chOff x="0" y="0"/>
            <a:chExt cx="25710385" cy="2692401"/>
          </a:xfrm>
        </p:grpSpPr>
        <p:sp>
          <p:nvSpPr>
            <p:cNvPr id="38" name="Rectangle"/>
            <p:cNvSpPr/>
            <p:nvPr/>
          </p:nvSpPr>
          <p:spPr>
            <a:xfrm>
              <a:off x="0" y="0"/>
              <a:ext cx="25710385" cy="2692401"/>
            </a:xfrm>
            <a:prstGeom prst="rect">
              <a:avLst/>
            </a:prstGeom>
            <a:gradFill flip="none" rotWithShape="1">
              <a:gsLst>
                <a:gs pos="0">
                  <a:srgbClr val="00569F">
                    <a:alpha val="43661"/>
                  </a:srgbClr>
                </a:gs>
                <a:gs pos="83604">
                  <a:srgbClr val="004D8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0" name="image3.png" descr="image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725162" y="387877"/>
              <a:ext cx="2246949" cy="1916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5" name="Group"/>
          <p:cNvGrpSpPr/>
          <p:nvPr/>
        </p:nvGrpSpPr>
        <p:grpSpPr>
          <a:xfrm>
            <a:off x="-127001" y="-7938"/>
            <a:ext cx="13728348" cy="13723939"/>
            <a:chOff x="0" y="0"/>
            <a:chExt cx="13728347" cy="13723937"/>
          </a:xfrm>
        </p:grpSpPr>
        <p:sp>
          <p:nvSpPr>
            <p:cNvPr id="42" name="Shape"/>
            <p:cNvSpPr/>
            <p:nvPr/>
          </p:nvSpPr>
          <p:spPr>
            <a:xfrm>
              <a:off x="3435390" y="0"/>
              <a:ext cx="10292957" cy="137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68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/>
            <p:cNvSpPr/>
            <p:nvPr/>
          </p:nvSpPr>
          <p:spPr>
            <a:xfrm>
              <a:off x="-1" y="0"/>
              <a:ext cx="10292957" cy="137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89D2">
                <a:alpha val="6828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/>
            <p:cNvSpPr/>
            <p:nvPr/>
          </p:nvSpPr>
          <p:spPr>
            <a:xfrm>
              <a:off x="3435391" y="1721643"/>
              <a:ext cx="6857605" cy="1028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00569F">
                <a:alpha val="5258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6" name="GESTÃO E…"/>
          <p:cNvSpPr/>
          <p:nvPr/>
        </p:nvSpPr>
        <p:spPr>
          <a:xfrm>
            <a:off x="1627639" y="2311291"/>
            <a:ext cx="21136108" cy="11613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pt-BR" sz="5500" dirty="0" smtClean="0">
                <a:latin typeface="Segoe UI Black" charset="0"/>
                <a:ea typeface="Segoe UI Black" charset="0"/>
                <a:cs typeface="Segoe UI Black" charset="0"/>
              </a:rPr>
              <a:t>Breve Histórico dos Regimes Próprios de Previdência no Brasil</a:t>
            </a: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 smtClean="0">
              <a:latin typeface="Segoe UI Black" charset="0"/>
              <a:ea typeface="Segoe UI Black" charset="0"/>
              <a:cs typeface="Segoe UI Black" charset="0"/>
            </a:endParaRP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pt-BR" sz="5500" dirty="0" smtClean="0">
                <a:latin typeface="Segoe UI Black" charset="0"/>
                <a:ea typeface="Segoe UI Black" charset="0"/>
                <a:cs typeface="Segoe UI Black" charset="0"/>
              </a:rPr>
              <a:t>Causas do Desequilíbrio dos RPPS </a:t>
            </a: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>
              <a:latin typeface="Segoe UI Black" charset="0"/>
              <a:ea typeface="Segoe UI Black" charset="0"/>
              <a:cs typeface="Segoe UI Black" charset="0"/>
            </a:endParaRP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pt-BR" sz="5500" dirty="0" smtClean="0">
                <a:latin typeface="Segoe UI Black" charset="0"/>
                <a:ea typeface="Segoe UI Black" charset="0"/>
                <a:cs typeface="Segoe UI Black" charset="0"/>
              </a:rPr>
              <a:t>Consequências</a:t>
            </a: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 smtClean="0">
              <a:latin typeface="Segoe UI Black" charset="0"/>
              <a:ea typeface="Segoe UI Black" charset="0"/>
              <a:cs typeface="Segoe UI Black" charset="0"/>
            </a:endParaRP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pt-BR" sz="5500" dirty="0">
                <a:latin typeface="Segoe UI Black" charset="0"/>
                <a:ea typeface="Segoe UI Black" charset="0"/>
                <a:cs typeface="Segoe UI Black" charset="0"/>
              </a:rPr>
              <a:t>A situação do RPPS paranaense</a:t>
            </a: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 smtClean="0">
              <a:latin typeface="Segoe UI Black" charset="0"/>
              <a:ea typeface="Segoe UI Black" charset="0"/>
              <a:cs typeface="Segoe UI Black" charset="0"/>
            </a:endParaRP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pt-BR" sz="5500" dirty="0" smtClean="0">
                <a:latin typeface="Segoe UI Black" charset="0"/>
                <a:ea typeface="Segoe UI Black" charset="0"/>
                <a:cs typeface="Segoe UI Black" charset="0"/>
              </a:rPr>
              <a:t>Medidas adotadas no Paraná</a:t>
            </a: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>
              <a:latin typeface="Segoe UI Black" charset="0"/>
              <a:ea typeface="Segoe UI Black" charset="0"/>
              <a:cs typeface="Segoe UI Black" charset="0"/>
            </a:endParaRP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pt-BR" sz="5500" dirty="0" smtClean="0">
                <a:latin typeface="Segoe UI Black" charset="0"/>
                <a:ea typeface="Segoe UI Black" charset="0"/>
                <a:cs typeface="Segoe UI Black" charset="0"/>
              </a:rPr>
              <a:t>Efeitos da Reforma da Previdência (</a:t>
            </a:r>
            <a:r>
              <a:rPr lang="pt-BR" sz="5500" dirty="0" err="1" smtClean="0">
                <a:latin typeface="Segoe UI Black" charset="0"/>
                <a:ea typeface="Segoe UI Black" charset="0"/>
                <a:cs typeface="Segoe UI Black" charset="0"/>
              </a:rPr>
              <a:t>PECs</a:t>
            </a:r>
            <a:r>
              <a:rPr lang="pt-BR" sz="5500" dirty="0" smtClean="0">
                <a:latin typeface="Segoe UI Black" charset="0"/>
                <a:ea typeface="Segoe UI Black" charset="0"/>
                <a:cs typeface="Segoe UI Black" charset="0"/>
              </a:rPr>
              <a:t> 287 e 287-A) e propostas do Paraná</a:t>
            </a: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>
              <a:latin typeface="Segoe UI Black" charset="0"/>
              <a:ea typeface="Segoe UI Black" charset="0"/>
              <a:cs typeface="Segoe UI Black" charset="0"/>
            </a:endParaRP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>
              <a:latin typeface="Segoe UI Black" charset="0"/>
              <a:ea typeface="Segoe UI Black" charset="0"/>
              <a:cs typeface="Segoe UI Black" charset="0"/>
            </a:endParaRPr>
          </a:p>
          <a:p>
            <a:pPr marL="914400" indent="-914400" algn="l" defTabSz="457200">
              <a:lnSpc>
                <a:spcPct val="80000"/>
              </a:lnSpc>
              <a:buFont typeface="+mj-lt"/>
              <a:buAutoNum type="arabicPeriod"/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lang="pt-BR" sz="5500" dirty="0" smtClean="0">
              <a:latin typeface="Segoe UI Black" charset="0"/>
              <a:ea typeface="Segoe UI Black" charset="0"/>
              <a:cs typeface="Segoe UI Black" charset="0"/>
            </a:endParaRPr>
          </a:p>
          <a:p>
            <a:pPr algn="l" defTabSz="457200">
              <a:lnSpc>
                <a:spcPct val="80000"/>
              </a:lnSpc>
              <a:defRPr sz="142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Gotham Black"/>
                <a:ea typeface="Gotham Black"/>
                <a:cs typeface="Gotham Black"/>
                <a:sym typeface="Gotham Black"/>
              </a:defRPr>
            </a:pPr>
            <a:endParaRPr sz="5500" dirty="0"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3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3200">
                <a:solidFill>
                  <a:srgbClr val="FFFFFF"/>
                </a:solidFill>
              </a:endParaRPr>
            </a:p>
          </p:txBody>
        </p:sp>
      </p:grp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Crescimento da despesa bruta com pessoal no Paraná</a:t>
            </a:r>
            <a:endParaRPr lang="pt-BR" sz="42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638016" y="4022739"/>
            <a:ext cx="5097017" cy="9228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Crescimento da despesa com pessoal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ativo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2010-2016: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125%</a:t>
            </a: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Crescimento da despesa com pessoal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inativo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</a:t>
            </a:r>
            <a:r>
              <a:rPr lang="pt-BR" sz="3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2010-2016: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176%</a:t>
            </a:r>
          </a:p>
          <a:p>
            <a:pPr marL="571500" indent="-571500" algn="just" defTabSz="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rgbClr val="FFFFFF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Relatórios Resumidos da Execução Orçamentária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01DF5B3-CAA5-4B03-BBE3-ED56DBD6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77" y="3097778"/>
            <a:ext cx="15094115" cy="10153128"/>
          </a:xfrm>
          <a:prstGeom prst="rect">
            <a:avLst/>
          </a:prstGeom>
        </p:spPr>
      </p:pic>
      <p:sp>
        <p:nvSpPr>
          <p:cNvPr id="13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85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668" y="5254147"/>
            <a:ext cx="12157759" cy="8156950"/>
          </a:xfrm>
          <a:prstGeom prst="rect">
            <a:avLst/>
          </a:prstGeom>
        </p:spPr>
      </p:pic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" name="Retângulo 2"/>
          <p:cNvSpPr/>
          <p:nvPr/>
        </p:nvSpPr>
        <p:spPr>
          <a:xfrm>
            <a:off x="1335726" y="4666294"/>
            <a:ext cx="1530564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Despesa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 Folha de Pagamentos dos Servidores Ativos dos Poderes em R$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bilhões</a:t>
            </a:r>
            <a:endParaRPr lang="pt-BR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1372" y="5990259"/>
            <a:ext cx="6096001" cy="627739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ector de seta reta 5"/>
          <p:cNvCxnSpPr/>
          <p:nvPr/>
        </p:nvCxnSpPr>
        <p:spPr>
          <a:xfrm>
            <a:off x="10328854" y="7434593"/>
            <a:ext cx="768096" cy="70697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investimentos"/>
          <p:cNvSpPr/>
          <p:nvPr/>
        </p:nvSpPr>
        <p:spPr>
          <a:xfrm>
            <a:off x="5456559" y="1884565"/>
            <a:ext cx="12094658" cy="630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4800" b="1" dirty="0" smtClean="0">
                <a:latin typeface="Segoe UI Black" charset="0"/>
                <a:ea typeface="Segoe UI Black" charset="0"/>
                <a:cs typeface="Segoe UI Black" charset="0"/>
              </a:rPr>
              <a:t>Folha de Pagamento de Ativos e Inativos</a:t>
            </a:r>
          </a:p>
        </p:txBody>
      </p:sp>
      <p:sp>
        <p:nvSpPr>
          <p:cNvPr id="12" name="Estado com a melhor estratégia de atração de investimentos da América Latina"/>
          <p:cNvSpPr/>
          <p:nvPr/>
        </p:nvSpPr>
        <p:spPr>
          <a:xfrm>
            <a:off x="1613315" y="3136799"/>
            <a:ext cx="2112405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30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O gráfico demonstra </a:t>
            </a:r>
            <a:r>
              <a:rPr lang="pt-BR" sz="36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que a partir de 2024 as despesas com inativos serão maiores que as dos ativos.</a:t>
            </a:r>
            <a:endParaRPr lang="pt-BR" sz="3600" b="1" dirty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3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57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" name="Estado com a melhor estratégia de atração de investimentos da América Latina"/>
          <p:cNvSpPr/>
          <p:nvPr/>
        </p:nvSpPr>
        <p:spPr>
          <a:xfrm>
            <a:off x="20578269" y="6023040"/>
            <a:ext cx="340395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30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E</a:t>
            </a:r>
            <a:r>
              <a:rPr lang="pt-BR" sz="36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volução da  </a:t>
            </a:r>
            <a:r>
              <a:rPr lang="pt-BR" sz="36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insuficiência</a:t>
            </a:r>
            <a:r>
              <a:rPr lang="pt-BR" sz="36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 da folha de benefícios dos segurados.</a:t>
            </a:r>
            <a:endParaRPr lang="pt-BR" sz="3600" b="1" dirty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E43F7EA-AF03-433F-8DF1-C7447BB98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641" y="1884565"/>
            <a:ext cx="17092177" cy="115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99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investimentos"/>
          <p:cNvSpPr/>
          <p:nvPr/>
        </p:nvSpPr>
        <p:spPr>
          <a:xfrm>
            <a:off x="6306768" y="2058577"/>
            <a:ext cx="11544827" cy="619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4800" b="1" dirty="0" smtClean="0">
                <a:latin typeface="Segoe UI Black" charset="0"/>
                <a:ea typeface="Segoe UI Black" charset="0"/>
                <a:cs typeface="Segoe UI Black" charset="0"/>
              </a:rPr>
              <a:t>Financiamento da Folha de Pagamento</a:t>
            </a:r>
            <a:endParaRPr sz="4800" b="1" dirty="0">
              <a:latin typeface="Segoe UI Black" charset="0"/>
              <a:ea typeface="Segoe UI Black" charset="0"/>
              <a:cs typeface="Segoe UI Black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96" y="3866234"/>
            <a:ext cx="23250372" cy="7104700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5158696" y="8987202"/>
            <a:ext cx="768096" cy="70697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ector de seta reta 10"/>
          <p:cNvCxnSpPr/>
          <p:nvPr/>
        </p:nvCxnSpPr>
        <p:spPr>
          <a:xfrm>
            <a:off x="17048015" y="8987203"/>
            <a:ext cx="768096" cy="706973"/>
          </a:xfrm>
          <a:prstGeom prst="straightConnector1">
            <a:avLst/>
          </a:prstGeom>
          <a:noFill/>
          <a:ln w="50800" cap="flat">
            <a:solidFill>
              <a:srgbClr val="FF0000"/>
            </a:solidFill>
            <a:prstDash val="solid"/>
            <a:round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0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investimentos"/>
          <p:cNvSpPr/>
          <p:nvPr/>
        </p:nvSpPr>
        <p:spPr>
          <a:xfrm>
            <a:off x="16548031" y="5568388"/>
            <a:ext cx="4451540" cy="630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4800" b="1" dirty="0" smtClean="0">
                <a:latin typeface="Segoe UI Black" charset="0"/>
                <a:ea typeface="Segoe UI Black" charset="0"/>
                <a:cs typeface="Segoe UI Black" charset="0"/>
              </a:rPr>
              <a:t>Déficit Atuarial</a:t>
            </a:r>
            <a:endParaRPr sz="4800" b="1" dirty="0"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14523011" y="6839153"/>
            <a:ext cx="8501581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30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400" b="1" dirty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O gráfico demonstra </a:t>
            </a:r>
            <a:r>
              <a:rPr lang="pt-BR" sz="44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que, sem gastar com outras despesas, o  Estado </a:t>
            </a:r>
            <a:r>
              <a:rPr lang="pt-BR" sz="44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precisa de 10 anos </a:t>
            </a:r>
            <a:r>
              <a:rPr lang="pt-BR" sz="44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de Receita (RCL) </a:t>
            </a:r>
            <a:r>
              <a:rPr lang="pt-BR" sz="44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para cobrir o </a:t>
            </a:r>
            <a:r>
              <a:rPr lang="pt-BR" sz="4400" b="1" dirty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déficit </a:t>
            </a:r>
            <a:r>
              <a:rPr lang="pt-BR" sz="44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atuarial </a:t>
            </a:r>
            <a:r>
              <a:rPr lang="pt-BR" sz="4400" b="1" dirty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de R$ 364,3 </a:t>
            </a:r>
            <a:r>
              <a:rPr lang="pt-BR" sz="44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bilhões</a:t>
            </a:r>
            <a:r>
              <a:rPr lang="pt-BR" sz="44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.</a:t>
            </a:r>
            <a:endParaRPr lang="pt-BR" sz="4400" b="1" dirty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90" y="4700016"/>
            <a:ext cx="13710321" cy="7702932"/>
          </a:xfrm>
          <a:prstGeom prst="rect">
            <a:avLst/>
          </a:prstGeom>
        </p:spPr>
      </p:pic>
      <p:sp>
        <p:nvSpPr>
          <p:cNvPr id="10" name="investimentos"/>
          <p:cNvSpPr/>
          <p:nvPr/>
        </p:nvSpPr>
        <p:spPr>
          <a:xfrm>
            <a:off x="4963624" y="991179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Situação do </a:t>
            </a:r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RPPS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paranaense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75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"/>
          <p:cNvSpPr/>
          <p:nvPr/>
        </p:nvSpPr>
        <p:spPr>
          <a:xfrm flipH="1">
            <a:off x="-814306" y="-196580"/>
            <a:ext cx="16346606" cy="14109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1" y="0"/>
                </a:moveTo>
                <a:lnTo>
                  <a:pt x="4951" y="3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51" y="0"/>
                </a:lnTo>
                <a:close/>
              </a:path>
            </a:pathLst>
          </a:custGeom>
          <a:gradFill>
            <a:gsLst>
              <a:gs pos="0">
                <a:srgbClr val="40B5E7"/>
              </a:gs>
              <a:gs pos="100000">
                <a:srgbClr val="004D8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56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53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4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5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7" name="A Crise Brasileira e o Ajuste Fiscal no Estado."/>
          <p:cNvSpPr/>
          <p:nvPr/>
        </p:nvSpPr>
        <p:spPr>
          <a:xfrm>
            <a:off x="1554608" y="3623628"/>
            <a:ext cx="11058626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9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Medidas adotadas no </a:t>
            </a:r>
            <a:r>
              <a:rPr lang="pt-BR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Paraná</a:t>
            </a:r>
            <a:endParaRPr b="1" dirty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01882" y="7355523"/>
            <a:ext cx="15953186" cy="5378920"/>
            <a:chOff x="-3319123" y="9618840"/>
            <a:chExt cx="15953186" cy="2876749"/>
          </a:xfrm>
        </p:grpSpPr>
        <p:sp>
          <p:nvSpPr>
            <p:cNvPr id="752" name="Rectangle"/>
            <p:cNvSpPr/>
            <p:nvPr/>
          </p:nvSpPr>
          <p:spPr>
            <a:xfrm>
              <a:off x="-3319123" y="9618840"/>
              <a:ext cx="15953186" cy="2876749"/>
            </a:xfrm>
            <a:prstGeom prst="rect">
              <a:avLst/>
            </a:prstGeom>
            <a:solidFill>
              <a:srgbClr val="38A7DA">
                <a:alpha val="8841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Paraná se antecipa e reduz os efeitos da crise."/>
            <p:cNvSpPr/>
            <p:nvPr/>
          </p:nvSpPr>
          <p:spPr>
            <a:xfrm>
              <a:off x="1199008" y="9987393"/>
              <a:ext cx="10900075" cy="23428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sz="5400" dirty="0" smtClean="0">
                  <a:latin typeface="Segoe UI" charset="0"/>
                  <a:ea typeface="Segoe UI" charset="0"/>
                  <a:cs typeface="Segoe UI" charset="0"/>
                </a:rPr>
                <a:t>Contribuição dos inativos</a:t>
              </a:r>
            </a:p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sz="5400" dirty="0" smtClean="0">
                  <a:latin typeface="Segoe UI" charset="0"/>
                  <a:ea typeface="Segoe UI" charset="0"/>
                  <a:cs typeface="Segoe UI" charset="0"/>
                </a:rPr>
                <a:t>Migração de massa entre fundos</a:t>
              </a:r>
            </a:p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sz="5400" dirty="0" smtClean="0">
                  <a:latin typeface="Segoe UI" charset="0"/>
                  <a:ea typeface="Segoe UI" charset="0"/>
                  <a:cs typeface="Segoe UI" charset="0"/>
                </a:rPr>
                <a:t>Medidas para desestimular aposentadorias</a:t>
              </a:r>
            </a:p>
            <a:p>
              <a:pPr algn="l"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endParaRPr b="1" dirty="0">
                <a:latin typeface="Segoe UI" charset="0"/>
                <a:ea typeface="Segoe UI" charset="0"/>
                <a:cs typeface="Segoe U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507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Medidas adotadas no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Paraná</a:t>
            </a:r>
            <a:endParaRPr sz="7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3786127" y="3081750"/>
            <a:ext cx="19024385" cy="879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Contribuição previdenciária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dos inativos e pensionistas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foi instituída no Estado pela Lei nº 18370, de 15 de dezembro de 2014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Os critérios para segregação de massas da Lei nº 17.435/2012 geraram um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desequilíbrio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pois o Fundo de Previdência passou a contar com superávits atuarias bilionários enquanto os fundos de repartição simples tiveram seus déficits agravados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Lei nº 18.469 de 30 de abril de 2015 estabeleceu um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novo critério </a:t>
            </a:r>
            <a:r>
              <a:rPr lang="pt-BR" sz="42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para segregação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: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os segurados do Fundo Financeiro que contavam com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idade igual ou superior a 73 (setenta e três) anos até 30 de junho de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2015 foram transferidos para o Fundo de Previdência.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36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Medidas adotadas no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Paraná</a:t>
            </a:r>
            <a:endParaRPr sz="7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3786127" y="3169591"/>
            <a:ext cx="19024385" cy="1055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Projeto de Lei nº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370/2017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(já aprovado na Assembleia Legislativa, aguardando sanção do governador)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previu a instituição da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Diária Especial por Atividade </a:t>
            </a:r>
            <a:r>
              <a:rPr lang="pt-BR" sz="4200" b="1" dirty="0" err="1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Extrajornada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 Voluntária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Incentivo econômico para que servidores permaneçam em atividade</a:t>
            </a: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Carreiras contempladas: </a:t>
            </a:r>
          </a:p>
          <a:p>
            <a:pPr marL="1250950" lvl="1" indent="-625475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Policial Militar e Bombeiro Militar</a:t>
            </a:r>
          </a:p>
          <a:p>
            <a:pPr marL="1250950" lvl="1" indent="-625475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Educador Social e Agente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Penitenciário </a:t>
            </a: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250950" lvl="1" indent="-625475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Polícia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Civil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 Polícia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Científica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Preferência para os militares que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já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adquiriram o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direito à transferência para a reserva remunerada proporcional ou integral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75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Medidas adotadas no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Paraná</a:t>
            </a:r>
            <a:endParaRPr sz="7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9" name="Estado com a melhor estratégia de atração de investimentos da América Latina"/>
          <p:cNvSpPr/>
          <p:nvPr/>
        </p:nvSpPr>
        <p:spPr>
          <a:xfrm>
            <a:off x="3786127" y="2058577"/>
            <a:ext cx="19024385" cy="1305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Projeto de Lei nº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370/2017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também previu: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Que o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abono de permanência da Praça da Polícia Militar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que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preencher os requisitos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para aposentadoria integral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poderá </a:t>
            </a:r>
            <a:r>
              <a:rPr lang="pt-BR" sz="42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ser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elevado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pt-BR" sz="42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a até o dobro do valor da contribuição previdenciária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observada a disponibilidade orçamentária e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financeira</a:t>
            </a:r>
          </a:p>
          <a:p>
            <a:pPr marL="1347788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Criação do Corpo de Militares Estaduais Inativos Voluntários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para chamamento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militares estaduais da reserva remunerada da Polícia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Militar,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há no mínimo dois anos, para exercer atividades junto ao Poder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Público</a:t>
            </a:r>
          </a:p>
          <a:p>
            <a:pPr marL="1347788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O integrante do Corpo de Militares Inativos poderá </a:t>
            </a:r>
            <a:r>
              <a:rPr lang="pt-BR" sz="4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exercer atividades administrativas internas na área de segurança pública e a guarda de próprios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públicos.</a:t>
            </a: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91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"/>
          <p:cNvSpPr/>
          <p:nvPr/>
        </p:nvSpPr>
        <p:spPr>
          <a:xfrm flipH="1">
            <a:off x="-814306" y="-196580"/>
            <a:ext cx="16346606" cy="14109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1" y="0"/>
                </a:moveTo>
                <a:lnTo>
                  <a:pt x="4951" y="3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51" y="0"/>
                </a:lnTo>
                <a:close/>
              </a:path>
            </a:pathLst>
          </a:custGeom>
          <a:gradFill>
            <a:gsLst>
              <a:gs pos="0">
                <a:srgbClr val="40B5E7"/>
              </a:gs>
              <a:gs pos="100000">
                <a:srgbClr val="004D8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56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53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4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5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7" name="A Crise Brasileira e o Ajuste Fiscal no Estado."/>
          <p:cNvSpPr/>
          <p:nvPr/>
        </p:nvSpPr>
        <p:spPr>
          <a:xfrm>
            <a:off x="1554608" y="2915742"/>
            <a:ext cx="11058626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9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Efeitos da </a:t>
            </a:r>
            <a:r>
              <a:rPr lang="pt-BR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Reforma da Previdência</a:t>
            </a:r>
            <a:endParaRPr b="1" dirty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01882" y="7355523"/>
            <a:ext cx="15953186" cy="5378920"/>
            <a:chOff x="-3319123" y="9618840"/>
            <a:chExt cx="15953186" cy="2876749"/>
          </a:xfrm>
        </p:grpSpPr>
        <p:sp>
          <p:nvSpPr>
            <p:cNvPr id="752" name="Rectangle"/>
            <p:cNvSpPr/>
            <p:nvPr/>
          </p:nvSpPr>
          <p:spPr>
            <a:xfrm>
              <a:off x="-3319123" y="9618840"/>
              <a:ext cx="15953186" cy="2876749"/>
            </a:xfrm>
            <a:prstGeom prst="rect">
              <a:avLst/>
            </a:prstGeom>
            <a:solidFill>
              <a:srgbClr val="38A7DA">
                <a:alpha val="8841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Paraná se antecipa e reduz os efeitos da crise."/>
            <p:cNvSpPr/>
            <p:nvPr/>
          </p:nvSpPr>
          <p:spPr>
            <a:xfrm>
              <a:off x="1199008" y="9855710"/>
              <a:ext cx="10900075" cy="2606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Principais pontos das </a:t>
              </a:r>
              <a:r>
                <a:rPr lang="pt-BR" dirty="0" err="1" smtClean="0">
                  <a:latin typeface="Segoe UI" charset="0"/>
                  <a:ea typeface="Segoe UI" charset="0"/>
                  <a:cs typeface="Segoe UI" charset="0"/>
                </a:rPr>
                <a:t>PECs</a:t>
              </a: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 287 e 287-A</a:t>
              </a:r>
            </a:p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Impacto no Paraná</a:t>
              </a:r>
            </a:p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Propostas do Paraná</a:t>
              </a:r>
            </a:p>
            <a:p>
              <a:pPr algn="l"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endParaRPr b="1" dirty="0">
                <a:latin typeface="Segoe UI" charset="0"/>
                <a:ea typeface="Segoe UI" charset="0"/>
                <a:cs typeface="Segoe U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796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"/>
          <p:cNvSpPr/>
          <p:nvPr/>
        </p:nvSpPr>
        <p:spPr>
          <a:xfrm flipH="1">
            <a:off x="-814306" y="-196580"/>
            <a:ext cx="16346606" cy="14109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1" y="0"/>
                </a:moveTo>
                <a:lnTo>
                  <a:pt x="4951" y="3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51" y="0"/>
                </a:lnTo>
                <a:close/>
              </a:path>
            </a:pathLst>
          </a:custGeom>
          <a:gradFill>
            <a:gsLst>
              <a:gs pos="0">
                <a:srgbClr val="40B5E7"/>
              </a:gs>
              <a:gs pos="100000">
                <a:srgbClr val="004D8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56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53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4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5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7" name="A Crise Brasileira e o Ajuste Fiscal no Estado."/>
          <p:cNvSpPr/>
          <p:nvPr/>
        </p:nvSpPr>
        <p:spPr>
          <a:xfrm>
            <a:off x="1554608" y="3922954"/>
            <a:ext cx="11058626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9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b="1" dirty="0" smtClean="0">
                <a:solidFill>
                  <a:srgbClr val="E1F005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Regimes Próprios de Previdência </a:t>
            </a:r>
            <a:r>
              <a:rPr lang="pt-BR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no Brasil</a:t>
            </a:r>
            <a:endParaRPr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319123" y="9618840"/>
            <a:ext cx="15953186" cy="2876749"/>
            <a:chOff x="-3319123" y="9618840"/>
            <a:chExt cx="15953186" cy="2876749"/>
          </a:xfrm>
        </p:grpSpPr>
        <p:sp>
          <p:nvSpPr>
            <p:cNvPr id="752" name="Rectangle"/>
            <p:cNvSpPr/>
            <p:nvPr/>
          </p:nvSpPr>
          <p:spPr>
            <a:xfrm>
              <a:off x="-3319123" y="9618840"/>
              <a:ext cx="15953186" cy="2876749"/>
            </a:xfrm>
            <a:prstGeom prst="rect">
              <a:avLst/>
            </a:prstGeom>
            <a:solidFill>
              <a:srgbClr val="38A7DA">
                <a:alpha val="8841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Paraná se antecipa e reduz os efeitos da crise."/>
            <p:cNvSpPr/>
            <p:nvPr/>
          </p:nvSpPr>
          <p:spPr>
            <a:xfrm>
              <a:off x="1199008" y="10528865"/>
              <a:ext cx="10900075" cy="1056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Breve </a:t>
              </a:r>
              <a:r>
                <a:rPr lang="pt-BR" b="1" dirty="0" smtClean="0">
                  <a:latin typeface="Segoe UI" charset="0"/>
                  <a:ea typeface="Segoe UI" charset="0"/>
                  <a:cs typeface="Segoe UI" charset="0"/>
                </a:rPr>
                <a:t>histórico</a:t>
              </a:r>
              <a:endParaRPr b="1" dirty="0">
                <a:latin typeface="Segoe UI" charset="0"/>
                <a:ea typeface="Segoe UI" charset="0"/>
                <a:cs typeface="Segoe U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4087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700149"/>
            <a:ext cx="19420376" cy="16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Reforma da Previdência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– Principais Pontos</a:t>
            </a:r>
            <a:endParaRPr sz="7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640" y="2948488"/>
            <a:ext cx="20727583" cy="99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24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700149"/>
            <a:ext cx="19420376" cy="16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Reforma da Previdência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– Principais Pontos</a:t>
            </a:r>
            <a:endParaRPr sz="7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11" name="Estado com a melhor estratégia de atração de investimentos da América Latina"/>
          <p:cNvSpPr/>
          <p:nvPr/>
        </p:nvSpPr>
        <p:spPr>
          <a:xfrm>
            <a:off x="1842310" y="3266654"/>
            <a:ext cx="2188280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55" y="2369132"/>
            <a:ext cx="16588911" cy="111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71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700149"/>
            <a:ext cx="19420376" cy="16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Reforma da Previdência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– Principais Pontos</a:t>
            </a:r>
            <a:endParaRPr sz="7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11" name="Estado com a melhor estratégia de atração de investimentos da América Latina"/>
          <p:cNvSpPr/>
          <p:nvPr/>
        </p:nvSpPr>
        <p:spPr>
          <a:xfrm>
            <a:off x="1842310" y="3266654"/>
            <a:ext cx="2188280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3" y="2576977"/>
            <a:ext cx="15507423" cy="107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36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700150"/>
            <a:ext cx="19420376" cy="16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Reforma da Previdência 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– Impacto no Paraná</a:t>
            </a:r>
            <a:endParaRPr sz="7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62AAC1C-17A7-4D3E-9B5C-C2D3ED97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855" y="9227078"/>
            <a:ext cx="10313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Paraná Previdência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tado com a melhor estratégia de atração de investimentos da América Latina"/>
          <p:cNvSpPr/>
          <p:nvPr/>
        </p:nvSpPr>
        <p:spPr>
          <a:xfrm>
            <a:off x="4152856" y="4851673"/>
            <a:ext cx="19024385" cy="695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54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Foram simulados os efeitos da </a:t>
            </a:r>
            <a:r>
              <a:rPr lang="pt-BR" sz="54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PEC 287-A</a:t>
            </a:r>
            <a:r>
              <a:rPr lang="pt-BR" sz="54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considerando a atual massa de segurados, e em 75 anos haveria uma redução de encargos para o Tesouro Geral do Estado da ordem de </a:t>
            </a:r>
            <a:r>
              <a:rPr lang="pt-BR" sz="54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R$ 282 bilhões</a:t>
            </a:r>
            <a:r>
              <a:rPr lang="pt-BR" sz="54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para todos os fundos</a:t>
            </a:r>
          </a:p>
          <a:p>
            <a:pPr marL="1347788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23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700150"/>
            <a:ext cx="19420376" cy="16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Reforma da Previdência</a:t>
            </a:r>
          </a:p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Propostas adicionais do Paraná</a:t>
            </a:r>
          </a:p>
        </p:txBody>
      </p:sp>
      <p:sp>
        <p:nvSpPr>
          <p:cNvPr id="12" name="Estado com a melhor estratégia de atração de investimentos da América Latina"/>
          <p:cNvSpPr/>
          <p:nvPr/>
        </p:nvSpPr>
        <p:spPr>
          <a:xfrm>
            <a:off x="4152855" y="2369133"/>
            <a:ext cx="19024385" cy="1016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Aumento de receita previdenciária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: alterar a base de contribuição dos servidores inativos e pensionistas para o total do benefício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, e não apenas sobre o valor que ultrapassa o teto do Regime Geral</a:t>
            </a:r>
          </a:p>
          <a:p>
            <a:pPr marL="1973263" lvl="1" indent="-625475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  <a:sym typeface="Gotham"/>
              </a:rPr>
              <a:t>Possibilidade de estabelecer alíquota progressiva</a:t>
            </a: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Gatilho constitucional para aumento de alíquotas de contribuição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: em caso de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déficit atuarial ou insuficiência financeira 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do ente federado, serão elevadas as alíquotas de contribuição dos servidores para 14% e a respectiva contrapartida patronal para 28%, limitada, nesse último caso, ao montante necessário para equilibrar o plano de custeio </a:t>
            </a:r>
          </a:p>
          <a:p>
            <a:pPr marL="1973263" lvl="1" indent="-625475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 elevação deve se dar de pleno direito, sem necessidade de lei específica do ente federado, observada tão somente a anterioridade </a:t>
            </a:r>
            <a:r>
              <a:rPr lang="pt-BR" sz="4200" b="1" dirty="0" err="1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nonagesimal</a:t>
            </a: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38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700150"/>
            <a:ext cx="19420376" cy="16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Reforma da Previdência</a:t>
            </a:r>
          </a:p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Propostas adicionais do Paraná</a:t>
            </a:r>
          </a:p>
        </p:txBody>
      </p:sp>
      <p:sp>
        <p:nvSpPr>
          <p:cNvPr id="12" name="Estado com a melhor estratégia de atração de investimentos da América Latina"/>
          <p:cNvSpPr/>
          <p:nvPr/>
        </p:nvSpPr>
        <p:spPr>
          <a:xfrm>
            <a:off x="4152855" y="3377103"/>
            <a:ext cx="19024385" cy="8150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Enquanto perdurar o déficit atuarial do ente federado, ficam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interrompidas as progressões, promoções e quaisquer outras modalidades de avanço funcional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previstas nos planos de carreira dos servidores civis e militares, bem como qualquer majoração das remunerações, incluindo a revisão do art. 37, inciso X da CF</a:t>
            </a:r>
          </a:p>
          <a:p>
            <a:pPr marL="1973263" lvl="1" indent="-625475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  <a:sym typeface="Gotham"/>
              </a:rPr>
              <a:t>Tem por objetivo evitar o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  <a:sym typeface="Gotham"/>
              </a:rPr>
              <a:t>crescimento vegetativo</a:t>
            </a:r>
            <a:r>
              <a:rPr lang="pt-BR" sz="4200" b="1" dirty="0" smtClean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  <a:sym typeface="Gotham"/>
              </a:rPr>
              <a:t> da folha de pagamento caso haja déficit atuarial do RPPS</a:t>
            </a:r>
            <a:endParaRPr lang="pt-BR" sz="4200" b="1" dirty="0">
              <a:solidFill>
                <a:srgbClr val="FFFFFF"/>
              </a:solidFill>
              <a:latin typeface="Segoe UI" charset="0"/>
              <a:ea typeface="Segoe UI" charset="0"/>
              <a:cs typeface="Segoe UI" charset="0"/>
              <a:sym typeface="Gotham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Todas as novas regras das propostas de Reforma da Previdência, inclusive de transição,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devem valer para os militares dos Estados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81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" name="investimentos"/>
          <p:cNvSpPr/>
          <p:nvPr/>
        </p:nvSpPr>
        <p:spPr>
          <a:xfrm>
            <a:off x="4152857" y="700150"/>
            <a:ext cx="19420376" cy="16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Reforma da Previdência</a:t>
            </a:r>
          </a:p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Propostas adicionais do Paraná</a:t>
            </a:r>
          </a:p>
        </p:txBody>
      </p:sp>
      <p:sp>
        <p:nvSpPr>
          <p:cNvPr id="12" name="Estado com a melhor estratégia de atração de investimentos da América Latina"/>
          <p:cNvSpPr/>
          <p:nvPr/>
        </p:nvSpPr>
        <p:spPr>
          <a:xfrm>
            <a:off x="4152855" y="3661797"/>
            <a:ext cx="19024385" cy="758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Reavaliação de todos os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planos de carreira</a:t>
            </a: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 instituídos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sem avaliação atuarial</a:t>
            </a: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Revogar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todas as vantagens não previstas no Regime Jurídico dos Servidores Federais</a:t>
            </a: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42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347788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 despesa com o déficit dos fundos previdenciários deve ser </a:t>
            </a:r>
            <a:r>
              <a:rPr lang="pt-BR" sz="42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computada para fins de apuração das aplicações mínimas em saúde, educação e ciência e tecnologia</a:t>
            </a:r>
          </a:p>
          <a:p>
            <a:pPr marL="571500" indent="-571500" algn="l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59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1263" y="3015047"/>
            <a:ext cx="8541475" cy="728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Breve Histórico</a:t>
            </a:r>
            <a:endParaRPr sz="7200" b="1" dirty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1039212" y="3892721"/>
            <a:ext cx="21882803" cy="650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1ª fase: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Anterior à Constituição Federal de 1988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Mera passagem para a inatividade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assegurava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a aposentadoria dos estatutários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Inexistência de regras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para garantir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equilíbrio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entre receitas e despesas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Contribuição financiava apenas os benefícios de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pensão</a:t>
            </a: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2ª fase: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Da CF/1988 até a Emenda Constitucional nº 20/1998</a:t>
            </a:r>
            <a:endParaRPr lang="pt-BR" sz="4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Rápida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expansão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dos RPPS no Brasil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Migração para o </a:t>
            </a:r>
            <a:r>
              <a:rPr lang="pt-BR" sz="3600" b="1" dirty="0" smtClean="0">
                <a:solidFill>
                  <a:srgbClr val="FFFF00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regime jurídico único</a:t>
            </a:r>
            <a:r>
              <a:rPr lang="pt-BR" sz="3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 no início da década de 90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15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r>
              <a:rPr lang="pt-BR" sz="7200" b="1" dirty="0" smtClean="0">
                <a:latin typeface="Segoe UI Black" charset="0"/>
                <a:ea typeface="Segoe UI Black" charset="0"/>
                <a:cs typeface="Segoe UI Black" charset="0"/>
              </a:rPr>
              <a:t>Breve Histórico</a:t>
            </a:r>
            <a:endParaRPr sz="7200" b="1" dirty="0">
              <a:solidFill>
                <a:schemeClr val="bg1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  <p:sp>
        <p:nvSpPr>
          <p:cNvPr id="23" name="Estado com a melhor estratégia de atração de investimentos da América Latina"/>
          <p:cNvSpPr/>
          <p:nvPr/>
        </p:nvSpPr>
        <p:spPr>
          <a:xfrm>
            <a:off x="1039212" y="2576977"/>
            <a:ext cx="21882803" cy="958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rgbClr val="FFFFFF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3ª </a:t>
            </a:r>
            <a:r>
              <a:rPr lang="pt-BR" sz="4200" b="1" dirty="0">
                <a:solidFill>
                  <a:srgbClr val="FFFFFF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fase: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Pós EC nº 20/1998</a:t>
            </a:r>
            <a:endParaRPr lang="pt-BR" sz="4200" b="1" dirty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latin typeface="Segoe UI" charset="0"/>
                <a:ea typeface="Segoe UI" charset="0"/>
                <a:cs typeface="Segoe UI" charset="0"/>
              </a:rPr>
              <a:t>Novo </a:t>
            </a:r>
            <a:r>
              <a:rPr lang="pt-BR" sz="36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marco institucional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latin typeface="Segoe UI" charset="0"/>
                <a:ea typeface="Segoe UI" charset="0"/>
                <a:cs typeface="Segoe UI" charset="0"/>
              </a:rPr>
              <a:t>Preocupação com o </a:t>
            </a:r>
            <a:r>
              <a:rPr lang="pt-BR" sz="36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caráter contributivo</a:t>
            </a:r>
            <a:r>
              <a:rPr lang="pt-BR" sz="3600" b="1" dirty="0" smtClean="0">
                <a:latin typeface="Segoe UI" charset="0"/>
                <a:ea typeface="Segoe UI" charset="0"/>
                <a:cs typeface="Segoe UI" charset="0"/>
              </a:rPr>
              <a:t> e o </a:t>
            </a:r>
            <a:r>
              <a:rPr lang="pt-BR" sz="3600" b="1" dirty="0" smtClean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equilíbrio financeiro e atuarial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Reformas 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2003 (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EC 41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) e 2005 (</a:t>
            </a:r>
            <a:r>
              <a:rPr lang="pt-BR" sz="3600" b="1" dirty="0">
                <a:solidFill>
                  <a:srgbClr val="FFFF00"/>
                </a:solidFill>
                <a:latin typeface="Segoe UI" charset="0"/>
                <a:ea typeface="Segoe UI" charset="0"/>
                <a:cs typeface="Segoe UI" charset="0"/>
              </a:rPr>
              <a:t>EC 47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): </a:t>
            </a:r>
            <a:endParaRPr lang="pt-BR" sz="3600" b="1" dirty="0" smtClean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1516063" lvl="1" indent="-742950" algn="just" defTabSz="457200">
              <a:spcAft>
                <a:spcPts val="600"/>
              </a:spcAft>
              <a:buFont typeface="+mj-lt"/>
              <a:buAutoNum type="alphaLcParenR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fim 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da aposentadoria com proventos integrais para os servidores que ingressaram no serviço público após o advento da EC 41/2003;</a:t>
            </a:r>
          </a:p>
          <a:p>
            <a:pPr marL="1460500" indent="-742950" algn="just" defTabSz="457200">
              <a:spcAft>
                <a:spcPts val="600"/>
              </a:spcAft>
              <a:buFont typeface="+mj-lt"/>
              <a:buAutoNum type="alphaLcParenR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cobrança 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contribuição previdenciária dos inativos e pensionistas que recebam proventos acima de determinado valor;</a:t>
            </a:r>
          </a:p>
          <a:p>
            <a:pPr marL="1460500" indent="-742950" algn="just" defTabSz="457200">
              <a:spcAft>
                <a:spcPts val="600"/>
              </a:spcAft>
              <a:buFont typeface="+mj-lt"/>
              <a:buAutoNum type="alphaLcParenR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previsão 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de regime de previdência complementar com planos de benefícios na modalidade de contribuição definida;</a:t>
            </a:r>
          </a:p>
          <a:p>
            <a:pPr marL="1460500" indent="-742950" algn="just" defTabSz="457200">
              <a:spcAft>
                <a:spcPts val="600"/>
              </a:spcAft>
              <a:buFont typeface="+mj-lt"/>
              <a:buAutoNum type="alphaLcParenR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3600" b="1" dirty="0" smtClean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a </a:t>
            </a:r>
            <a:r>
              <a:rPr lang="pt-BR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criação do abono de permanência em substituição à isenção da contribuição previdenciária instituída pela EC 20/1998;</a:t>
            </a: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 smtClean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  <a:p>
            <a:pPr marL="571500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3600" b="1" dirty="0">
              <a:solidFill>
                <a:srgbClr val="FFFF00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49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"/>
          <p:cNvSpPr/>
          <p:nvPr/>
        </p:nvSpPr>
        <p:spPr>
          <a:xfrm flipH="1">
            <a:off x="-814306" y="-196580"/>
            <a:ext cx="16346606" cy="14109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1" y="0"/>
                </a:moveTo>
                <a:lnTo>
                  <a:pt x="4951" y="3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51" y="0"/>
                </a:lnTo>
                <a:close/>
              </a:path>
            </a:pathLst>
          </a:custGeom>
          <a:gradFill>
            <a:gsLst>
              <a:gs pos="0">
                <a:srgbClr val="40B5E7"/>
              </a:gs>
              <a:gs pos="100000">
                <a:srgbClr val="004D8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56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53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4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5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57" name="A Crise Brasileira e o Ajuste Fiscal no Estado."/>
          <p:cNvSpPr/>
          <p:nvPr/>
        </p:nvSpPr>
        <p:spPr>
          <a:xfrm>
            <a:off x="1554608" y="2915742"/>
            <a:ext cx="11058626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92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Causas do </a:t>
            </a:r>
            <a:r>
              <a:rPr lang="pt-BR" b="1" dirty="0" smtClean="0">
                <a:solidFill>
                  <a:srgbClr val="E1F005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desequilíbrio </a:t>
            </a:r>
            <a:r>
              <a:rPr lang="pt-BR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dos RPPS</a:t>
            </a:r>
            <a:endParaRPr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01882" y="7355523"/>
            <a:ext cx="15953186" cy="5378920"/>
            <a:chOff x="-3319123" y="9618840"/>
            <a:chExt cx="15953186" cy="2876749"/>
          </a:xfrm>
        </p:grpSpPr>
        <p:sp>
          <p:nvSpPr>
            <p:cNvPr id="752" name="Rectangle"/>
            <p:cNvSpPr/>
            <p:nvPr/>
          </p:nvSpPr>
          <p:spPr>
            <a:xfrm>
              <a:off x="-3319123" y="9618840"/>
              <a:ext cx="15953186" cy="2876749"/>
            </a:xfrm>
            <a:prstGeom prst="rect">
              <a:avLst/>
            </a:prstGeom>
            <a:solidFill>
              <a:srgbClr val="38A7DA">
                <a:alpha val="88417"/>
              </a:srgb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8" name="Paraná se antecipa e reduz os efeitos da crise."/>
            <p:cNvSpPr/>
            <p:nvPr/>
          </p:nvSpPr>
          <p:spPr>
            <a:xfrm>
              <a:off x="1199008" y="9855710"/>
              <a:ext cx="10900075" cy="26062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Componente demográfico</a:t>
              </a:r>
            </a:p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dirty="0">
                  <a:latin typeface="Segoe UI" charset="0"/>
                  <a:ea typeface="Segoe UI" charset="0"/>
                  <a:cs typeface="Segoe UI" charset="0"/>
                </a:rPr>
                <a:t>Plano de cargos e </a:t>
              </a: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salários e reajustes</a:t>
              </a:r>
            </a:p>
            <a:p>
              <a:pPr marL="857250" indent="-857250" algn="l">
                <a:buFont typeface="Arial" panose="020B0604020202020204" pitchFamily="34" charset="0"/>
                <a:buChar char="•"/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r>
                <a:rPr lang="pt-BR" dirty="0" smtClean="0">
                  <a:latin typeface="Segoe UI" charset="0"/>
                  <a:ea typeface="Segoe UI" charset="0"/>
                  <a:cs typeface="Segoe UI" charset="0"/>
                </a:rPr>
                <a:t>Aposentadorias especiais</a:t>
              </a:r>
            </a:p>
            <a:p>
              <a:pPr algn="l">
                <a:defRPr sz="6200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defRPr>
              </a:pPr>
              <a:endParaRPr b="1" dirty="0">
                <a:latin typeface="Segoe UI" charset="0"/>
                <a:ea typeface="Segoe UI" charset="0"/>
                <a:cs typeface="Segoe U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399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O componente demográfico: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Evolução da Expectativa de Vida no Brasil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8963133" y="11826843"/>
            <a:ext cx="4610100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IBGE/Projeção da População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4D0F499D-3940-4FCC-BBBE-B8117D85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3374005"/>
            <a:ext cx="15558069" cy="9351395"/>
          </a:xfrm>
          <a:prstGeom prst="rect">
            <a:avLst/>
          </a:prstGeom>
        </p:spPr>
      </p:pic>
      <p:sp>
        <p:nvSpPr>
          <p:cNvPr id="2" name="Mais 1"/>
          <p:cNvSpPr/>
          <p:nvPr/>
        </p:nvSpPr>
        <p:spPr>
          <a:xfrm>
            <a:off x="4484551" y="6256104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Mais 11"/>
          <p:cNvSpPr/>
          <p:nvPr/>
        </p:nvSpPr>
        <p:spPr>
          <a:xfrm>
            <a:off x="6555398" y="7902414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Mais 12"/>
          <p:cNvSpPr/>
          <p:nvPr/>
        </p:nvSpPr>
        <p:spPr>
          <a:xfrm>
            <a:off x="5443775" y="7065844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Mais 13"/>
          <p:cNvSpPr/>
          <p:nvPr/>
        </p:nvSpPr>
        <p:spPr>
          <a:xfrm>
            <a:off x="9029657" y="4391554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Mais 15"/>
          <p:cNvSpPr/>
          <p:nvPr/>
        </p:nvSpPr>
        <p:spPr>
          <a:xfrm>
            <a:off x="10123283" y="5365885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Mais 16"/>
          <p:cNvSpPr/>
          <p:nvPr/>
        </p:nvSpPr>
        <p:spPr>
          <a:xfrm>
            <a:off x="11117784" y="6262548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Mais 17"/>
          <p:cNvSpPr/>
          <p:nvPr/>
        </p:nvSpPr>
        <p:spPr>
          <a:xfrm>
            <a:off x="13627904" y="3551353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Mais 18"/>
          <p:cNvSpPr/>
          <p:nvPr/>
        </p:nvSpPr>
        <p:spPr>
          <a:xfrm>
            <a:off x="14641563" y="4643826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0" name="Mais 19"/>
          <p:cNvSpPr/>
          <p:nvPr/>
        </p:nvSpPr>
        <p:spPr>
          <a:xfrm>
            <a:off x="15663539" y="5660460"/>
            <a:ext cx="302602" cy="294575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87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roup"/>
          <p:cNvGrpSpPr/>
          <p:nvPr/>
        </p:nvGrpSpPr>
        <p:grpSpPr>
          <a:xfrm>
            <a:off x="-1" y="-1574545"/>
            <a:ext cx="4152856" cy="4151522"/>
            <a:chOff x="0" y="0"/>
            <a:chExt cx="4152854" cy="4151521"/>
          </a:xfrm>
        </p:grpSpPr>
        <p:sp>
          <p:nvSpPr>
            <p:cNvPr id="789" name="Shape"/>
            <p:cNvSpPr/>
            <p:nvPr/>
          </p:nvSpPr>
          <p:spPr>
            <a:xfrm>
              <a:off x="1039212" y="-1"/>
              <a:ext cx="3113643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1D926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Shape"/>
            <p:cNvSpPr/>
            <p:nvPr/>
          </p:nvSpPr>
          <p:spPr>
            <a:xfrm>
              <a:off x="-1" y="-1"/>
              <a:ext cx="3113642" cy="415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lnTo>
                    <a:pt x="0" y="5400"/>
                  </a:lnTo>
                  <a:lnTo>
                    <a:pt x="7200" y="10800"/>
                  </a:lnTo>
                  <a:lnTo>
                    <a:pt x="0" y="16200"/>
                  </a:lnTo>
                  <a:lnTo>
                    <a:pt x="7200" y="21600"/>
                  </a:lnTo>
                  <a:lnTo>
                    <a:pt x="21600" y="10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35B5D2">
                <a:alpha val="88417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Shape"/>
            <p:cNvSpPr/>
            <p:nvPr/>
          </p:nvSpPr>
          <p:spPr>
            <a:xfrm>
              <a:off x="1039212" y="520800"/>
              <a:ext cx="2074441" cy="311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7" y="0"/>
                  </a:moveTo>
                  <a:lnTo>
                    <a:pt x="0" y="3597"/>
                  </a:lnTo>
                  <a:lnTo>
                    <a:pt x="10807" y="10800"/>
                  </a:lnTo>
                  <a:lnTo>
                    <a:pt x="0" y="18003"/>
                  </a:lnTo>
                  <a:lnTo>
                    <a:pt x="5397" y="21600"/>
                  </a:lnTo>
                  <a:lnTo>
                    <a:pt x="21600" y="1080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" name="Estado com a melhor estratégia de atração de investimentos da América Latina"/>
          <p:cNvSpPr/>
          <p:nvPr/>
        </p:nvSpPr>
        <p:spPr>
          <a:xfrm>
            <a:off x="2356919" y="2104581"/>
            <a:ext cx="21882803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4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O componente demográfico: </a:t>
            </a:r>
            <a:r>
              <a:rPr lang="pt-BR" sz="4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  <a:sym typeface="Gotham Black"/>
              </a:rPr>
              <a:t>Número de idosos</a:t>
            </a: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sp>
        <p:nvSpPr>
          <p:cNvPr id="10" name="Estado com a melhor estratégia de atração de investimentos da América Latina"/>
          <p:cNvSpPr/>
          <p:nvPr/>
        </p:nvSpPr>
        <p:spPr>
          <a:xfrm>
            <a:off x="17657066" y="9442238"/>
            <a:ext cx="5097017" cy="33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 smtClean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2400" b="1" dirty="0">
              <a:solidFill>
                <a:schemeClr val="bg1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algn="just" defTabSz="457200"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rPr lang="pt-BR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 Black" charset="0"/>
                <a:cs typeface="Segoe UI" panose="020B0502040204020203" pitchFamily="34" charset="0"/>
                <a:sym typeface="Gotham Black"/>
              </a:rPr>
              <a:t>Fonte: IBGE/Projeção da População</a:t>
            </a:r>
            <a:endParaRPr lang="pt-BR" sz="2400" b="1" dirty="0" smtClean="0">
              <a:solidFill>
                <a:srgbClr val="FFFF00"/>
              </a:solidFill>
              <a:latin typeface="Segoe UI" panose="020B0502040204020203" pitchFamily="34" charset="0"/>
              <a:ea typeface="Segoe UI Black" charset="0"/>
              <a:cs typeface="Segoe UI" panose="020B0502040204020203" pitchFamily="34" charset="0"/>
              <a:sym typeface="Gotham Black"/>
            </a:endParaRPr>
          </a:p>
          <a:p>
            <a:pPr marL="571500" lvl="4" indent="-571500" algn="just" defTabSz="45720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endParaRPr lang="pt-BR" sz="1500" b="1" dirty="0" smtClean="0">
              <a:solidFill>
                <a:srgbClr val="FFFF00"/>
              </a:solidFill>
              <a:latin typeface="Segoe UI Black" charset="0"/>
              <a:ea typeface="Segoe UI Black" charset="0"/>
              <a:cs typeface="Segoe UI Black" charset="0"/>
              <a:sym typeface="Gotham Black"/>
            </a:endParaRPr>
          </a:p>
        </p:txBody>
      </p:sp>
      <p:pic>
        <p:nvPicPr>
          <p:cNvPr id="11" name="Espaço Reservado para Conteúdo 5">
            <a:extLst>
              <a:ext uri="{FF2B5EF4-FFF2-40B4-BE49-F238E27FC236}">
                <a16:creationId xmlns="" xmlns:a16="http://schemas.microsoft.com/office/drawing/2014/main" id="{F6ACD402-3386-4D20-858C-183CAD0AB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854" y="3704236"/>
            <a:ext cx="12953073" cy="8811614"/>
          </a:xfrm>
          <a:prstGeom prst="rect">
            <a:avLst/>
          </a:prstGeom>
        </p:spPr>
      </p:pic>
      <p:sp>
        <p:nvSpPr>
          <p:cNvPr id="12" name="investimentos"/>
          <p:cNvSpPr/>
          <p:nvPr/>
        </p:nvSpPr>
        <p:spPr>
          <a:xfrm>
            <a:off x="4152857" y="1087947"/>
            <a:ext cx="19420376" cy="893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E1F005"/>
                </a:solidFill>
                <a:latin typeface="Gotham Black"/>
                <a:ea typeface="Gotham Black"/>
                <a:cs typeface="Gotham Black"/>
                <a:sym typeface="Gotham Black"/>
              </a:defRPr>
            </a:lvl1pPr>
          </a:lstStyle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Causas do </a:t>
            </a:r>
            <a:r>
              <a:rPr lang="pt-BR" sz="7200" b="1" dirty="0" smtClean="0">
                <a:solidFill>
                  <a:srgbClr val="FFFF00"/>
                </a:solidFill>
                <a:latin typeface="Segoe UI Black" charset="0"/>
                <a:ea typeface="Segoe UI Black" charset="0"/>
                <a:cs typeface="Segoe UI Black" charset="0"/>
              </a:rPr>
              <a:t>desequilíbrio</a:t>
            </a:r>
            <a:r>
              <a:rPr lang="pt-BR" sz="7200" b="1" dirty="0" smtClean="0">
                <a:solidFill>
                  <a:schemeClr val="bg1"/>
                </a:solidFill>
                <a:latin typeface="Segoe UI Black" charset="0"/>
                <a:ea typeface="Segoe UI Black" charset="0"/>
                <a:cs typeface="Segoe UI Black" charset="0"/>
              </a:rPr>
              <a:t> dos RPPS</a:t>
            </a:r>
            <a:endParaRPr sz="7200" b="1" dirty="0">
              <a:solidFill>
                <a:srgbClr val="FFFFFF"/>
              </a:solidFill>
              <a:latin typeface="Segoe UI Black" charset="0"/>
              <a:ea typeface="Segoe UI Black" charset="0"/>
              <a:cs typeface="Segoe UI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3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2285</Words>
  <Application>Microsoft Office PowerPoint</Application>
  <PresentationFormat>Personalizar</PresentationFormat>
  <Paragraphs>301</Paragraphs>
  <Slides>47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White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Vanderlei</dc:creator>
  <cp:lastModifiedBy>Iracy</cp:lastModifiedBy>
  <cp:revision>321</cp:revision>
  <cp:lastPrinted>2017-09-12T21:34:38Z</cp:lastPrinted>
  <dcterms:modified xsi:type="dcterms:W3CDTF">2017-09-18T17:45:55Z</dcterms:modified>
</cp:coreProperties>
</file>