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4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Source Sans Pro" panose="020B0503030403020204" pitchFamily="34" charset="0"/>
      <p:regular r:id="rId34"/>
      <p:bold r:id="rId35"/>
      <p:italic r:id="rId36"/>
      <p:boldItalic r:id="rId37"/>
    </p:embeddedFont>
    <p:embeddedFont>
      <p:font typeface="Arial Narrow" panose="020B060602020203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4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73106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5348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2713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4459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3579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0312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6289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8666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483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1126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2772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0160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7951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1760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7554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4943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0560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27769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17353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7411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4238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5278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0060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4859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9962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891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070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e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e texto verticai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55600" marR="0" lvl="0" indent="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20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68400" marR="0" lvl="2" indent="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55600" marR="0" lvl="0" indent="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20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68400" marR="0" lvl="2" indent="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55600" marR="0" lvl="0" indent="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20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68400" marR="0" lvl="2" indent="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ção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55600" marR="0" lvl="0" indent="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20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68400" marR="0" lvl="2" indent="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55600" marR="0" lvl="0" indent="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20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68400" marR="0" lvl="2" indent="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06400" marR="0" lvl="0" indent="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12800" marR="0" lvl="1" indent="50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19200" marR="0" lvl="2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25600" marR="0" lvl="3" indent="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82800" marR="0" lvl="4" indent="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40000" marR="0" lvl="5" indent="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97200" marR="0" lvl="6" indent="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54400" marR="0" lvl="7" indent="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911600" marR="0" lvl="8" indent="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m com Legenda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e texto vertical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 rot="5400000">
            <a:off x="3920398" y="-1256573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55600" marR="0" lvl="0" indent="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20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68400" marR="0" lvl="2" indent="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e texto verticai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 rot="5400000">
            <a:off x="7133398" y="1956624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 rot="5400000">
            <a:off x="1799398" y="-596074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55600" marR="0" lvl="0" indent="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20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68400" marR="0" lvl="2" indent="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Cabeçalho da Seçã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çã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m com Legenda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55600" marR="0" lvl="0" indent="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620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68400" marR="0" lvl="2" indent="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t-BR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399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 t="2522"/>
          <a:stretch/>
        </p:blipFill>
        <p:spPr>
          <a:xfrm>
            <a:off x="166254" y="384463"/>
            <a:ext cx="7166220" cy="453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7875" y="4156362"/>
            <a:ext cx="4062493" cy="193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935032"/>
            <a:ext cx="1387903" cy="57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 descr="https://lh3.googleusercontent.com/cZrwP2FGFNliaft6Eus9iKM2Y9cQMBw9rjWTV_70PIUUHexWQOgT-fIaxYy_tDK0zm3cJzy71gzyrbr6nJXKfxLbBo99vGp2RrVGiSO7N5BC0y53C3a_JwyW-wZyDqJnuSk6RQKRyLQ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87903" y="5930898"/>
            <a:ext cx="3066900" cy="5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14582"/>
            <a:ext cx="4540827" cy="807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3295080" y="1141836"/>
            <a:ext cx="7419110" cy="492761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/>
          <p:nvPr/>
        </p:nvSpPr>
        <p:spPr>
          <a:xfrm>
            <a:off x="-1939772" y="-103908"/>
            <a:ext cx="1549383" cy="7034645"/>
          </a:xfrm>
          <a:prstGeom prst="rect">
            <a:avLst/>
          </a:prstGeom>
          <a:solidFill>
            <a:srgbClr val="29399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12505503" y="-288758"/>
            <a:ext cx="930442" cy="7603958"/>
          </a:xfrm>
          <a:prstGeom prst="rect">
            <a:avLst/>
          </a:prstGeom>
          <a:solidFill>
            <a:srgbClr val="293991">
              <a:alpha val="43921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14245390" y="-449179"/>
            <a:ext cx="2069432" cy="80531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233"/>
          <p:cNvSpPr/>
          <p:nvPr/>
        </p:nvSpPr>
        <p:spPr>
          <a:xfrm>
            <a:off x="-3593432" y="-561474"/>
            <a:ext cx="1540043" cy="7876675"/>
          </a:xfrm>
          <a:prstGeom prst="rect">
            <a:avLst/>
          </a:prstGeom>
          <a:solidFill>
            <a:schemeClr val="lt1">
              <a:alpha val="37647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9705154" y="960345"/>
            <a:ext cx="2800349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Nosso portfólio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 descr="foto 2"/>
          <p:cNvPicPr preferRelativeResize="0"/>
          <p:nvPr/>
        </p:nvPicPr>
        <p:blipFill rotWithShape="1">
          <a:blip r:embed="rId3">
            <a:alphaModFix/>
          </a:blip>
          <a:srcRect l="-205" r="14669"/>
          <a:stretch/>
        </p:blipFill>
        <p:spPr>
          <a:xfrm>
            <a:off x="-41564" y="668985"/>
            <a:ext cx="8375100" cy="5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/>
          <p:nvPr/>
        </p:nvSpPr>
        <p:spPr>
          <a:xfrm>
            <a:off x="8440882" y="2413098"/>
            <a:ext cx="2989200" cy="383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22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REDESENHO DO CONCURSO INOVAÇÃO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Cliente:</a:t>
            </a:r>
            <a:r>
              <a:rPr lang="pt-BR" sz="20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interno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Desafio: </a:t>
            </a:r>
          </a:p>
          <a:p>
            <a:pPr marL="285750" marR="0" lvl="0" indent="-29210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pt-BR" sz="19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Construir propostas de concursos de inovação para a concepção da 21ª edição do Concurso de Inovação no Setor Público, da Enap.</a:t>
            </a:r>
          </a:p>
          <a:p>
            <a:pPr marR="0" lvl="0" algn="l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24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5989" y="1756064"/>
            <a:ext cx="5988900" cy="33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/>
        </p:nvSpPr>
        <p:spPr>
          <a:xfrm>
            <a:off x="6546871" y="1075"/>
            <a:ext cx="5188800" cy="687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 que inovou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Envolveu diferentes áreas da Enap, proporcionando uma construção coletiva, e rompeu com formatos e rotinas existentes, tendo como referência uma visão de futuro.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Métodos utilizados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Dinâmicas de energização de grupo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Benchmarking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Brainstorm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Prototipação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Elevator Pitch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Resultados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Propostas para um novo Concurso de Inovação, resultando em novo formato e escopo.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Sinais de sucesso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Apropriação do concurso por outras áreas da Enap;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F3F3F"/>
              </a:buClr>
              <a:buSzPct val="100000"/>
              <a:buFont typeface="Arial Narrow"/>
              <a:buChar char="•"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Mais de 150 inscritos, sendo um terço oriundo de estados;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F3F3F"/>
              </a:buClr>
              <a:buSzPct val="100000"/>
              <a:buFont typeface="Arial Narrow"/>
              <a:buChar char="•"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70 avaliadores voluntários engajados.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hape 25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27267" y="661554"/>
            <a:ext cx="8764800" cy="58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/>
          <p:nvPr/>
        </p:nvSpPr>
        <p:spPr>
          <a:xfrm>
            <a:off x="489097" y="661554"/>
            <a:ext cx="2799300" cy="310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22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CERIMÔNIA DE PREMIAÇÃO DO CONCURSO DE INOVAÇÃO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5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setembro 2016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5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Cliente:</a:t>
            </a:r>
            <a:r>
              <a:rPr lang="pt-BR" sz="16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interno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800"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Desafio: 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Promover um novo formato da cerimônia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5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ape 25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70962" y="1401046"/>
            <a:ext cx="6527099" cy="43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/>
          <p:nvPr/>
        </p:nvSpPr>
        <p:spPr>
          <a:xfrm>
            <a:off x="1391171" y="1492587"/>
            <a:ext cx="2800200" cy="473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 que inovou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Utilizou um formato inédito de exposição das iniciativas vencedoras 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6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Métodos utilizados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Animação em </a:t>
            </a:r>
            <a:r>
              <a:rPr lang="pt-BR" sz="1600" i="1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whiteboard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6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Resultados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Cerimônia enxuta, atrativa e dinâmica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600">
              <a:solidFill>
                <a:srgbClr val="28389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Sinais de sucesso</a:t>
            </a:r>
            <a:r>
              <a:rPr lang="pt-BR" sz="16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“Estou bobo, em todos meus anos de serviço público essa foi a melhor cerimônia” – Presidente da Enap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5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Shape 26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55862" y="393700"/>
            <a:ext cx="8904900" cy="593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Shape 264"/>
          <p:cNvSpPr txBox="1"/>
          <p:nvPr/>
        </p:nvSpPr>
        <p:spPr>
          <a:xfrm>
            <a:off x="8913421" y="393700"/>
            <a:ext cx="2800200" cy="598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22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APOIO A ATIVIDADES DE INOVAÇÃO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Cliente:</a:t>
            </a:r>
            <a:r>
              <a:rPr lang="pt-BR" sz="18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ANVISA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1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Desafios:</a:t>
            </a:r>
            <a:r>
              <a:rPr lang="pt-BR" sz="18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Desenvolver propostas de soluções para promover a participação e o engajamento dos entes do Sistema Nacional de Vigilância Sanitária no processo de regulamentação;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Repensar os serviços de Atendimento ao Público da Agência;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Repensar a estratégia de Inovação da Anvisa – Projeto Fábrica de ideias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/>
        </p:nvSpPr>
        <p:spPr>
          <a:xfrm>
            <a:off x="5848226" y="1210269"/>
            <a:ext cx="2955600" cy="526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 que inovou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Envolveu diferentes esferas da federação, diferentes áreas da Agência, proporcionando uma construção coletiva e quebrou a resistência dos servidores em relação a utilização de métodos inovadores.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Métodos utilizados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Dinâmicas energizadoras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Mapa da Empatia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Personas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Jornada da Norma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Futurismo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Brainstorm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Prototipação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Pitch</a:t>
            </a:r>
          </a:p>
        </p:txBody>
      </p:sp>
      <p:sp>
        <p:nvSpPr>
          <p:cNvPr id="270" name="Shape 270"/>
          <p:cNvSpPr/>
          <p:nvPr/>
        </p:nvSpPr>
        <p:spPr>
          <a:xfrm>
            <a:off x="8803756" y="1210269"/>
            <a:ext cx="2860200" cy="353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Resultados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Propostas de soluções inovadoras para os desafios tratados. Algumas já começam a ser implantadas; outras estão em testes.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Sinais de sucesso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“Vimos aqui uma forma diferente de identificar o problema e encontrar alternativas. Essa Oficina é algo muito sério, e que traz muito resultado, e mais, as pessoas fazem felizes.” Coordenador da Fábrica de Ideias da ANVISA</a:t>
            </a:r>
          </a:p>
        </p:txBody>
      </p:sp>
      <p:pic>
        <p:nvPicPr>
          <p:cNvPr id="271" name="Shape 271"/>
          <p:cNvPicPr preferRelativeResize="0"/>
          <p:nvPr/>
        </p:nvPicPr>
        <p:blipFill rotWithShape="1">
          <a:blip r:embed="rId3">
            <a:alphaModFix/>
          </a:blip>
          <a:srcRect l="46575"/>
          <a:stretch/>
        </p:blipFill>
        <p:spPr>
          <a:xfrm>
            <a:off x="808231" y="786808"/>
            <a:ext cx="4359600" cy="54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hape 27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95155" y="391678"/>
            <a:ext cx="9396900" cy="624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 txBox="1"/>
          <p:nvPr/>
        </p:nvSpPr>
        <p:spPr>
          <a:xfrm>
            <a:off x="241241" y="3275989"/>
            <a:ext cx="2499000" cy="204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22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REDEFINIÇÃO DA ATUAÇÃO NA ÁREA DE CIDADANIA FINANCEIRA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5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Cliente: 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Banco Central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600" b="1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Desafio:</a:t>
            </a:r>
            <a:r>
              <a:rPr lang="pt-BR" sz="18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Mapear problemas e públicos relacionados à promoção da cidadania financeira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/>
        </p:nvSpPr>
        <p:spPr>
          <a:xfrm>
            <a:off x="128249" y="941200"/>
            <a:ext cx="3483300" cy="575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 que inovou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Proporcionou uma nova lógica para o enfrentamento do problema, evidenciando e tangibilizando os atores envolvidos na promoção da educação financeira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6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Métodos utilizados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Benchmarking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Personas 3D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Moderação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Pitch / Shark Tank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6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Resultados</a:t>
            </a:r>
          </a:p>
          <a:p>
            <a:pPr marR="0" lvl="0" algn="r" rtl="0">
              <a:spcBef>
                <a:spcPts val="0"/>
              </a:spcBef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* Reconceituação da “cidadania financeira” e construção do mapa de públicos/problemas 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* Protótipos de novos produtos financeiros apresentadas às chefias.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6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Sinais de sucesso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“A gente nunca tinha visto o tamanho do problema com o qual a gente trabalha” – Coordenador da equipe 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600"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r" rtl="0">
              <a:spcBef>
                <a:spcPts val="0"/>
              </a:spcBef>
              <a:buNone/>
            </a:pPr>
            <a:endParaRPr sz="16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6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r="12579"/>
          <a:stretch/>
        </p:blipFill>
        <p:spPr>
          <a:xfrm>
            <a:off x="3799369" y="744279"/>
            <a:ext cx="8396100" cy="540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Shape 28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831273"/>
            <a:ext cx="8370000" cy="557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Shape 289"/>
          <p:cNvSpPr txBox="1"/>
          <p:nvPr/>
        </p:nvSpPr>
        <p:spPr>
          <a:xfrm>
            <a:off x="8624211" y="186398"/>
            <a:ext cx="3050400" cy="181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25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GERAÇÃO DE INSIGHTS SOBRE AGENDAMENTO DE CONSULTAS NO SUS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Cliente:</a:t>
            </a:r>
            <a:r>
              <a:rPr lang="pt-BR" sz="18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Ministério da Saúde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Desafio: 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Gerar subsídios para desenvolvimento de sistema de marcação de consultas do SUS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8479375" y="3366450"/>
            <a:ext cx="3612000" cy="354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 que inovou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Proporcionou nova lógica para o enfrentamento do problema, a partir do contato com o usuário e experiências </a:t>
            </a:r>
            <a:r>
              <a:rPr lang="pt-BR" sz="1600" i="1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in loco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Métodos utilizados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Benchmarking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Pesquisa etnográfica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>
              <a:solidFill>
                <a:srgbClr val="3F3F3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Resultados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Mapa de Insights com sistematização dos elementos chave para o desenho do sistema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9612" y="426025"/>
            <a:ext cx="8702387" cy="580159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0" y="1610591"/>
            <a:ext cx="333548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800" b="0" i="0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INAUGURAÇÃO DO LABORATÓRIO 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800" b="0" i="0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agosto 2016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Shape 2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161" y="0"/>
            <a:ext cx="98529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 txBox="1"/>
          <p:nvPr/>
        </p:nvSpPr>
        <p:spPr>
          <a:xfrm>
            <a:off x="0" y="2330464"/>
            <a:ext cx="2179800" cy="70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25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Mapa de Insights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7" name="Shape 297"/>
          <p:cNvSpPr/>
          <p:nvPr/>
        </p:nvSpPr>
        <p:spPr>
          <a:xfrm>
            <a:off x="176703" y="3429000"/>
            <a:ext cx="2003100" cy="258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Sinais de sucesso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“O trabalho passou a fazer mais sentido do que simplesmente construir um aplicativo” – membro da equipe do Ministério da Saúde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hape 3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255" y="975711"/>
            <a:ext cx="4532100" cy="29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/>
          <p:nvPr/>
        </p:nvSpPr>
        <p:spPr>
          <a:xfrm>
            <a:off x="5931596" y="529143"/>
            <a:ext cx="5742900" cy="404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22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APOIO AO HACKATHON NA CAMPUS PARTY BRASÍLIA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Cliente:</a:t>
            </a:r>
            <a:r>
              <a:rPr lang="pt-BR" sz="18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Governo do Distrito Federal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Objetivo: 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gerar capacidade na organização de hackathons para solução de problemas públicos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Desafios do Hackathon: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Como divulgar os dados de segurança pública para a população (com foco na importância de fazer os registros policiais)?;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Como conectar alunos a vagas nas escolas da rede pública do Distrito Federal de forma mais eficiente?;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F3F3F"/>
              </a:buClr>
              <a:buSzPct val="100000"/>
              <a:buFont typeface="Arial"/>
              <a:buChar char="•"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Como a divulgação de informações podem melhorar a confiança no transporte público do Distrito Federal?</a:t>
            </a:r>
          </a:p>
        </p:txBody>
      </p:sp>
      <p:sp>
        <p:nvSpPr>
          <p:cNvPr id="304" name="Shape 304"/>
          <p:cNvSpPr/>
          <p:nvPr/>
        </p:nvSpPr>
        <p:spPr>
          <a:xfrm>
            <a:off x="1095149" y="4933425"/>
            <a:ext cx="8922000" cy="107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Resultados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Propostas de soluções inovadoras para os desafios tratados. Algumas já começam a ser implantadas pelo GDF.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/>
        </p:nvSpPr>
        <p:spPr>
          <a:xfrm>
            <a:off x="165000" y="242950"/>
            <a:ext cx="2505000" cy="532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22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SICAF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5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000"/>
              </a:spcAft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Cliente:</a:t>
            </a:r>
            <a:r>
              <a:rPr lang="pt-BR" sz="18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Ministério do Planejamento</a:t>
            </a:r>
          </a:p>
          <a:p>
            <a:pPr marL="0" marR="0" lvl="0" indent="0" algn="l" rtl="0">
              <a:spcBef>
                <a:spcPts val="0"/>
              </a:spcBef>
              <a:spcAft>
                <a:spcPts val="1000"/>
              </a:spcAft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Objetivo: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 Identificar pontos de melhoria e auxiliar no desenho de estratégia de evolução a partir de interação com usuários.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Métodos utilizados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Benchmarking</a:t>
            </a:r>
          </a:p>
          <a:p>
            <a:pPr lvl="0" rtl="0">
              <a:spcBef>
                <a:spcPts val="0"/>
              </a:spcBef>
              <a:buSzPct val="25000"/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Pesquisa etnográfica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SzPct val="25000"/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Personas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Resultado: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1000"/>
              </a:spcAft>
              <a:buSzPct val="25000"/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mapeamento de pontos críticos e insights elaborado.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Fase atual: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 Reunião de apresentação agendada.</a:t>
            </a:r>
          </a:p>
        </p:txBody>
      </p:sp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5000" y="152400"/>
            <a:ext cx="9034505" cy="6553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/>
          <p:nvPr/>
        </p:nvSpPr>
        <p:spPr>
          <a:xfrm>
            <a:off x="8865275" y="349450"/>
            <a:ext cx="3019200" cy="532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22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SUS LEGAL</a:t>
            </a:r>
          </a:p>
          <a:p>
            <a:pPr marL="0" marR="0" lvl="0" indent="0" algn="r" rtl="0">
              <a:spcBef>
                <a:spcPts val="0"/>
              </a:spcBef>
              <a:buNone/>
            </a:pPr>
            <a:endParaRPr sz="15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1000"/>
              </a:spcAft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Cliente:</a:t>
            </a:r>
            <a:r>
              <a:rPr lang="pt-BR" sz="18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Casa Civil / M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inistério da Saúde</a:t>
            </a:r>
          </a:p>
          <a:p>
            <a:pPr marL="0" marR="0" lvl="0" indent="0" algn="l" rtl="0">
              <a:spcBef>
                <a:spcPts val="0"/>
              </a:spcBef>
              <a:spcAft>
                <a:spcPts val="1000"/>
              </a:spcAft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Objetivo: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 Identificar pontos críticos da proposta de reforma do SUS e auxiliar o diálogo para a construção conjunta de soluções. </a:t>
            </a:r>
          </a:p>
          <a:p>
            <a:pPr lvl="0" rtl="0">
              <a:spcBef>
                <a:spcPts val="0"/>
              </a:spcBef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Métodos utilizados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SzPct val="25000"/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Personas</a:t>
            </a:r>
            <a:b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Canvas</a:t>
            </a:r>
            <a:b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Mediação</a:t>
            </a:r>
          </a:p>
          <a:p>
            <a:pPr lvl="0" rtl="0">
              <a:spcBef>
                <a:spcPts val="0"/>
              </a:spcBef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Resultado: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140 pontos de atenção mapeados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Fase atual:</a:t>
            </a: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 Desdobramento dos pontos de atenção para elaboração de subsídios para os ministérios envolvidos. </a:t>
            </a:r>
          </a:p>
        </p:txBody>
      </p:sp>
      <p:pic>
        <p:nvPicPr>
          <p:cNvPr id="316" name="Shape 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50577" cy="351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7824" y="152400"/>
            <a:ext cx="3085324" cy="411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9474" y="3668350"/>
            <a:ext cx="4138348" cy="303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/>
        </p:nvSpPr>
        <p:spPr>
          <a:xfrm>
            <a:off x="4783724" y="1193875"/>
            <a:ext cx="6987900" cy="498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pt-BR" sz="22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APOIO TÉCNICO ADMINISTRATIVO AO CONSELHO NACIONAL DE DESBUROCRATIZAÇÃO - BRASIL EFICIENTE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Cliente:</a:t>
            </a:r>
            <a:r>
              <a:rPr lang="pt-BR" sz="20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 Presidência da República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14300" marR="0" lvl="0" indent="-1143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Desafios: </a:t>
            </a: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Trazer métodos inovadores, com foco no cidadão, para as atividades de simplificação de procedimentos, modernização da gestão pública e melhoria na prestação de serviços.</a:t>
            </a:r>
          </a:p>
          <a:p>
            <a:pPr marR="0" lvl="0" algn="l" rtl="0">
              <a:spcBef>
                <a:spcPts val="0"/>
              </a:spcBef>
              <a:buNone/>
            </a:pPr>
            <a:endParaRPr sz="1800" b="1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Métodos utilizados:</a:t>
            </a: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Oficinas sob medida</a:t>
            </a: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Capacitação em inovação e transformação digital</a:t>
            </a: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Mentoria de projetos</a:t>
            </a:r>
          </a:p>
          <a:p>
            <a:pPr marR="0" lvl="0" algn="l" rtl="0">
              <a:spcBef>
                <a:spcPts val="0"/>
              </a:spcBef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Incubação de projetos de inovação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 b="1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 b="1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Fase atual: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pt-BR" sz="1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Definição de mecanismos de governança e plano de trabalho 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300" y="2875275"/>
            <a:ext cx="4454649" cy="162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Shape 3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8661" y="800100"/>
            <a:ext cx="1435355" cy="173528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Shape 330"/>
          <p:cNvSpPr txBox="1"/>
          <p:nvPr/>
        </p:nvSpPr>
        <p:spPr>
          <a:xfrm>
            <a:off x="592279" y="2945013"/>
            <a:ext cx="3532910" cy="261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1600">
                <a:solidFill>
                  <a:srgbClr val="2939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G.NPAPO – Conversa com Inovadores é um espaço aberto de debate sobre ideias para inovação em governo, voltado para um público de servidores interessados em novas ferramentas e meios que aumentem a capacidade de inovar nos processos organizacionais e políticas públicas, de forma a alcançar resultados positivos. </a:t>
            </a: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pt-BR" sz="1800">
                <a:solidFill>
                  <a:srgbClr val="29399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55633" y="5452589"/>
            <a:ext cx="4038385" cy="1687513"/>
          </a:xfrm>
          <a:prstGeom prst="rect">
            <a:avLst/>
          </a:prstGeom>
          <a:noFill/>
          <a:ln>
            <a:noFill/>
          </a:ln>
        </p:spPr>
        <p:txBody>
          <a:bodyPr wrap="square" lIns="36575" tIns="36575" rIns="36575" bIns="365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3991"/>
              </a:buClr>
              <a:buSzPct val="25000"/>
              <a:buFont typeface="Source Sans Pro"/>
              <a:buNone/>
            </a:pPr>
            <a:r>
              <a:rPr lang="pt-BR" sz="2000" b="0" i="0" u="none" strike="noStrike" cap="none">
                <a:solidFill>
                  <a:srgbClr val="2939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entrada é franca.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3991"/>
              </a:buClr>
              <a:buSzPct val="25000"/>
              <a:buFont typeface="Source Sans Pro"/>
              <a:buNone/>
            </a:pPr>
            <a:r>
              <a:rPr lang="pt-BR" sz="2000" b="0" i="0" u="none" strike="noStrike" cap="none">
                <a:solidFill>
                  <a:srgbClr val="2939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 a conversa também.</a:t>
            </a:r>
          </a:p>
        </p:txBody>
      </p:sp>
      <p:pic>
        <p:nvPicPr>
          <p:cNvPr id="332" name="Shape 3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4801" y="800100"/>
            <a:ext cx="7966582" cy="5311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Shape 411"/>
          <p:cNvPicPr preferRelativeResize="0"/>
          <p:nvPr/>
        </p:nvPicPr>
        <p:blipFill rotWithShape="1">
          <a:blip r:embed="rId3">
            <a:alphaModFix/>
          </a:blip>
          <a:srcRect b="16883"/>
          <a:stretch/>
        </p:blipFill>
        <p:spPr>
          <a:xfrm>
            <a:off x="4253021" y="2381694"/>
            <a:ext cx="3441770" cy="136096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Shape 412"/>
          <p:cNvSpPr txBox="1"/>
          <p:nvPr/>
        </p:nvSpPr>
        <p:spPr>
          <a:xfrm>
            <a:off x="4125432" y="3742660"/>
            <a:ext cx="4019108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1800">
                <a:solidFill>
                  <a:srgbClr val="3F3F3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www.gnova.enap.gov.br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7678881" y="1503001"/>
            <a:ext cx="4197927" cy="549534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283891"/>
              </a:buClr>
              <a:buSzPct val="25000"/>
              <a:buFont typeface="Source Sans Pro"/>
              <a:buNone/>
            </a:pPr>
            <a:r>
              <a:rPr lang="pt-BR" sz="2000" b="0" i="0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pt-BR" sz="2000" b="0" i="0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pt-BR" sz="2300" b="0" i="0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Fruto de uma parceria entre o Ministério do Planejamento e a Enap, o G.NOVA é um espaço colaborativo destinado à construção de soluções criativas para problemas públicos. </a:t>
            </a:r>
          </a:p>
        </p:txBody>
      </p:sp>
      <p:pic>
        <p:nvPicPr>
          <p:cNvPr id="175" name="Shape 17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675408"/>
            <a:ext cx="7535357" cy="5023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9023" y="2274701"/>
            <a:ext cx="3048000" cy="245744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1967023" y="2427327"/>
            <a:ext cx="3917256" cy="272382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pt-BR" sz="2300" b="0" i="0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G.NOVA desenvolve atualmente uma cooperação internacional com o renomado Laboratório de Governo da Dinamarca, para troca de experiências e construção de capacidades.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5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0801" y="2618448"/>
            <a:ext cx="1548299" cy="15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370" y="4444705"/>
            <a:ext cx="1548300" cy="15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09848" y="4444705"/>
            <a:ext cx="1548300" cy="15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09849" y="792304"/>
            <a:ext cx="1548300" cy="15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09848" y="2618500"/>
            <a:ext cx="1548300" cy="15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9370" y="2618501"/>
            <a:ext cx="1548300" cy="154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50325" y="4444705"/>
            <a:ext cx="1548300" cy="15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69373" y="792304"/>
            <a:ext cx="1548300" cy="15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50325" y="2618448"/>
            <a:ext cx="1548300" cy="15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 txBox="1"/>
          <p:nvPr/>
        </p:nvSpPr>
        <p:spPr>
          <a:xfrm>
            <a:off x="9914364" y="422979"/>
            <a:ext cx="15066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3891"/>
              </a:buClr>
              <a:buSzPct val="25000"/>
              <a:buFont typeface="Source Sans Pro"/>
              <a:buNone/>
            </a:pPr>
            <a:r>
              <a:rPr lang="pt-BR" sz="2800" b="0" i="0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Equip</a:t>
            </a:r>
            <a:r>
              <a:rPr lang="pt-BR" sz="28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</a:t>
            </a:r>
          </a:p>
        </p:txBody>
      </p:sp>
      <p:sp>
        <p:nvSpPr>
          <p:cNvPr id="196" name="Shape 196"/>
          <p:cNvSpPr/>
          <p:nvPr/>
        </p:nvSpPr>
        <p:spPr>
          <a:xfrm>
            <a:off x="5978819" y="3275110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674378" y="337920"/>
            <a:ext cx="8517622" cy="567841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602672" y="550570"/>
            <a:ext cx="2836718" cy="63074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283891"/>
              </a:buClr>
              <a:buSzPct val="25000"/>
              <a:buFont typeface="Source Sans Pro"/>
              <a:buNone/>
            </a:pPr>
            <a:r>
              <a:rPr lang="pt-BR" sz="2300" b="0" i="0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Nosso trabalho proporciona uma mudança de pontos de vista, de maneiras de trabalhar, de abordagem. </a:t>
            </a: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283891"/>
              </a:buClr>
              <a:buSzPct val="25000"/>
              <a:buFont typeface="Source Sans Pro"/>
              <a:buNone/>
            </a:pPr>
            <a:endParaRPr sz="23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283891"/>
              </a:buClr>
              <a:buSzPct val="25000"/>
              <a:buFont typeface="Source Sans Pro"/>
              <a:buNone/>
            </a:pPr>
            <a:r>
              <a:rPr lang="pt-BR" sz="23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Essa m</a:t>
            </a:r>
            <a:r>
              <a:rPr lang="pt-BR" sz="2300" b="0" i="0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udança traz em si o potencial de descoberta de soluções pelo próprio demandante.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7439900" y="736275"/>
            <a:ext cx="4377300" cy="585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283891"/>
              </a:buClr>
              <a:buSzPct val="25000"/>
              <a:buFont typeface="Source Sans Pro"/>
              <a:buNone/>
            </a:pPr>
            <a:r>
              <a:rPr lang="pt-BR" sz="2300" b="0" i="0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Nosso caráter experimental permeia nosso próprio funcionamento. </a:t>
            </a:r>
            <a:r>
              <a:rPr lang="pt-BR" sz="23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pt-BR" sz="2300" b="0" i="0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Nosso posicionamento é de </a:t>
            </a:r>
            <a:r>
              <a:rPr lang="pt-BR" sz="2300" b="0" i="1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questionamento crítico </a:t>
            </a:r>
            <a:r>
              <a:rPr lang="pt-BR" sz="2300" b="0" i="0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 </a:t>
            </a:r>
            <a:r>
              <a:rPr lang="pt-BR" sz="2300" b="0" i="1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extrapolação criativa</a:t>
            </a:r>
            <a:r>
              <a:rPr lang="pt-BR" sz="2300" b="0" i="0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283891"/>
              </a:buClr>
              <a:buSzPct val="25000"/>
              <a:buFont typeface="Source Sans Pro"/>
              <a:buNone/>
            </a:pPr>
            <a:endParaRPr sz="23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283891"/>
              </a:buClr>
              <a:buSzPct val="25000"/>
              <a:buFont typeface="Source Sans Pro"/>
              <a:buNone/>
            </a:pPr>
            <a:r>
              <a:rPr lang="pt-BR" sz="23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Atuamos provendo um espaço de reformulação de problemas, cocriação e teste de soluções, desbravando tendências e experimentando metodologias.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283891"/>
              </a:buClr>
              <a:buSzPct val="25000"/>
              <a:buFont typeface="Source Sans Pro"/>
              <a:buNone/>
            </a:pPr>
            <a:endParaRPr sz="2300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283891"/>
              </a:buClr>
              <a:buSzPct val="25000"/>
              <a:buFont typeface="Source Sans Pro"/>
              <a:buNone/>
            </a:pPr>
            <a:r>
              <a:rPr lang="pt-BR" sz="23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Nosso papel também inclui fomentar, desmistificar e disseminar a inovação na gestão pública.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283891"/>
              </a:buClr>
              <a:buSzPct val="25000"/>
              <a:buFont typeface="Source Sans Pro"/>
              <a:buNone/>
            </a:pPr>
            <a:r>
              <a:rPr lang="pt-BR" sz="2300" b="0" i="0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pt-BR" sz="2300" b="0" i="0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lang="pt-BR" sz="2300" b="0" i="0" u="none" strike="noStrike" cap="none">
              <a:solidFill>
                <a:srgbClr val="2838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8" name="Shape 2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16975" y="852054"/>
            <a:ext cx="7907484" cy="5271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pt-BR" sz="48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que fazemos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218831" y="1690825"/>
            <a:ext cx="11754300" cy="457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Source Sans Pro"/>
              <a:buChar char="•"/>
            </a:pP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Incuba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ção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pro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 de 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inovação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Source Sans Pro"/>
              <a:buChar char="•"/>
            </a:pP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Concurso de 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Inovação em Governo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Source Sans Pro"/>
              <a:buChar char="•"/>
            </a:pP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Confer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ê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ncias, 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conversas e eventos de inovação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Source Sans Pro"/>
              <a:buChar char="•"/>
            </a:pP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Apo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desenho 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cursos 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sobre 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“Inova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ção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”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Source Sans Pro"/>
              <a:buChar char="•"/>
            </a:pP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Fomento 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à pesquisa sobre inovação 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pública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Source Sans Pro"/>
              <a:buChar char="•"/>
            </a:pP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Suporte para a estruturação e desenvolvimento 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labs de 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inovação em governo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Source Sans Pro"/>
              <a:buChar char="•"/>
            </a:pP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Moderação de oficinas para redefinição de problemas, ideação e criação de protótipos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Source Sans Pro"/>
              <a:buChar char="•"/>
            </a:pP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Pesquisa 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etnográfica e de experi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ê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ncia de us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uá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rio (UX)</a:t>
            </a:r>
          </a:p>
        </p:txBody>
      </p:sp>
      <p:pic>
        <p:nvPicPr>
          <p:cNvPr id="215" name="Shape 2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7875" y="651162"/>
            <a:ext cx="4062600" cy="19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pt-BR" sz="48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Fora de nossas </a:t>
            </a: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pt-BR" sz="4800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atividades </a:t>
            </a:r>
            <a:r>
              <a:rPr lang="pt-BR" sz="4800" b="0" i="0" u="none" strike="noStrike" cap="none">
                <a:solidFill>
                  <a:srgbClr val="2838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regulares</a:t>
            </a:r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79395" y="2409200"/>
            <a:ext cx="10566300" cy="399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Source Sans Pro"/>
              <a:buChar char="•"/>
            </a:pP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Coord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enação e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diálogo 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 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outros organismos de governo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Source Sans Pro"/>
              <a:buChar char="•"/>
            </a:pP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Atividades 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isoladas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f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 de </a:t>
            </a:r>
            <a:r>
              <a:rPr lang="pt-BR" sz="240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projetos de inovação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 </a:t>
            </a:r>
          </a:p>
          <a:p>
            <a:pPr marL="914400" marR="0" lvl="1" indent="-355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Source Sans Pro"/>
              <a:buChar char="•"/>
            </a:pP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Contrata</a:t>
            </a:r>
            <a:r>
              <a:rPr lang="pt-BR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ção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cursos</a:t>
            </a:r>
          </a:p>
          <a:p>
            <a:pPr marL="914400" marR="0" lvl="1" indent="-355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Source Sans Pro"/>
              <a:buChar char="•"/>
            </a:pP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Contrata</a:t>
            </a:r>
            <a:r>
              <a:rPr lang="pt-BR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ção 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consultores</a:t>
            </a:r>
          </a:p>
          <a:p>
            <a:pPr marL="914400" marR="0" lvl="1" indent="-355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Source Sans Pro"/>
              <a:buChar char="•"/>
            </a:pP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Consultor</a:t>
            </a:r>
            <a:r>
              <a:rPr lang="pt-BR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</a:t>
            </a:r>
          </a:p>
          <a:p>
            <a:pPr marL="914400" marR="0" lvl="1" indent="-355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Source Sans Pro"/>
              <a:buChar char="•"/>
            </a:pP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Modera</a:t>
            </a:r>
            <a:r>
              <a:rPr lang="pt-BR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ção</a:t>
            </a:r>
          </a:p>
          <a:p>
            <a:pPr marL="914400" marR="0" lvl="1" indent="-35560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404040"/>
              </a:buClr>
              <a:buSzPct val="100000"/>
              <a:buFont typeface="Source Sans Pro"/>
              <a:buChar char="•"/>
            </a:pP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Valida</a:t>
            </a:r>
            <a:r>
              <a:rPr lang="pt-BR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ção</a:t>
            </a:r>
            <a:r>
              <a:rPr lang="pt-BR" sz="2400" b="0" i="0" u="none" strike="noStrike" cap="none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solu</a:t>
            </a:r>
            <a:r>
              <a:rPr lang="pt-BR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ções</a:t>
            </a:r>
          </a:p>
          <a:p>
            <a:pPr marL="457200" marR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000" b="0" i="0" u="none" strike="noStrike" cap="none">
              <a:solidFill>
                <a:srgbClr val="4040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100" b="0" i="0" u="none" strike="noStrike" cap="none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50" y="111525"/>
            <a:ext cx="4062600" cy="193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/>
          <p:nvPr/>
        </p:nvSpPr>
        <p:spPr>
          <a:xfrm>
            <a:off x="-312150" y="-90425"/>
            <a:ext cx="5863800" cy="2236800"/>
          </a:xfrm>
          <a:prstGeom prst="mathMultiply">
            <a:avLst>
              <a:gd name="adj1" fmla="val 5911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1070</Words>
  <Application>Microsoft Office PowerPoint</Application>
  <PresentationFormat>Widescreen</PresentationFormat>
  <Paragraphs>191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Source Sans Pro</vt:lpstr>
      <vt:lpstr>Arial</vt:lpstr>
      <vt:lpstr>Arial Narrow</vt:lpstr>
      <vt:lpstr>Tema do Office</vt:lpstr>
      <vt:lpstr>Tema do Office</vt:lpstr>
      <vt:lpstr>PowerPoint Presentation</vt:lpstr>
      <vt:lpstr>PowerPoint Presentation</vt:lpstr>
      <vt:lpstr> Fruto de uma parceria entre o Ministério do Planejamento e a Enap, o G.NOVA é um espaço colaborativo destinado à construção de soluções criativas para problemas públicos. </vt:lpstr>
      <vt:lpstr>PowerPoint Presentation</vt:lpstr>
      <vt:lpstr>PowerPoint Presentation</vt:lpstr>
      <vt:lpstr>Nosso trabalho proporciona uma mudança de pontos de vista, de maneiras de trabalhar, de abordagem.   Essa mudança traz em si o potencial de descoberta de soluções pelo próprio demandante.</vt:lpstr>
      <vt:lpstr>Nosso caráter experimental permeia nosso próprio funcionamento.  Nosso posicionamento é de questionamento crítico e extrapolação criativa.   Atuamos provendo um espaço de reformulação de problemas, cocriação e teste de soluções, desbravando tendências e experimentando metodologias.  Nosso papel também inclui fomentar, desmistificar e disseminar a inovação na gestão pública.   </vt:lpstr>
      <vt:lpstr>O que fazemos</vt:lpstr>
      <vt:lpstr>Fora de nossas  atividades regulares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Guilherme</dc:creator>
  <cp:lastModifiedBy>Guilherme Alberto Almeida de Almeida</cp:lastModifiedBy>
  <cp:revision>1</cp:revision>
  <dcterms:modified xsi:type="dcterms:W3CDTF">2017-09-14T19:34:47Z</dcterms:modified>
</cp:coreProperties>
</file>