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57" r:id="rId4"/>
    <p:sldId id="267" r:id="rId5"/>
    <p:sldId id="266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29" autoAdjust="0"/>
  </p:normalViewPr>
  <p:slideViewPr>
    <p:cSldViewPr>
      <p:cViewPr varScale="1">
        <p:scale>
          <a:sx n="93" d="100"/>
          <a:sy n="93" d="100"/>
        </p:scale>
        <p:origin x="12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&lt;cabeçalho&gt;</a:t>
            </a:r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pt-BR"/>
              <a:t>&lt;rodapé&gt;</a:t>
            </a:r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3A3C33F4-F422-497F-AD75-5B3BFC3F1421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5592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99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E017041-8E08-4611-8E17-BFA310A747DC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12573FD6-8274-41D9-8D7A-56E41D7408BA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endParaRPr dirty="0"/>
          </a:p>
        </p:txBody>
      </p:sp>
      <p:sp>
        <p:nvSpPr>
          <p:cNvPr id="101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12573FD6-8274-41D9-8D7A-56E41D7408BA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3316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0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600" y="36817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2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109720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m 4"/>
          <p:cNvPicPr/>
          <p:nvPr/>
        </p:nvPicPr>
        <p:blipFill>
          <a:blip r:embed="rId3"/>
          <a:stretch>
            <a:fillRect/>
          </a:stretch>
        </p:blipFill>
        <p:spPr>
          <a:xfrm>
            <a:off x="4802040" y="893160"/>
            <a:ext cx="2373480" cy="1581840"/>
          </a:xfrm>
          <a:prstGeom prst="rect">
            <a:avLst/>
          </a:prstGeom>
        </p:spPr>
      </p:pic>
      <p:sp>
        <p:nvSpPr>
          <p:cNvPr id="74" name="CustomShape 1"/>
          <p:cNvSpPr/>
          <p:nvPr/>
        </p:nvSpPr>
        <p:spPr>
          <a:xfrm>
            <a:off x="848160" y="3186448"/>
            <a:ext cx="10514880" cy="1826728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6000" dirty="0" smtClean="0">
                <a:solidFill>
                  <a:srgbClr val="000000"/>
                </a:solidFill>
                <a:latin typeface="Calibri Light"/>
              </a:rPr>
              <a:t>Implantação </a:t>
            </a:r>
          </a:p>
          <a:p>
            <a:pPr algn="ctr">
              <a:lnSpc>
                <a:spcPct val="100000"/>
              </a:lnSpc>
            </a:pPr>
            <a:r>
              <a:rPr lang="pt-BR" sz="6000" dirty="0" smtClean="0">
                <a:solidFill>
                  <a:srgbClr val="000000"/>
                </a:solidFill>
                <a:latin typeface="Calibri Light"/>
              </a:rPr>
              <a:t>SEI GOIÁS</a:t>
            </a:r>
            <a:endParaRPr dirty="0"/>
          </a:p>
        </p:txBody>
      </p:sp>
      <p:pic>
        <p:nvPicPr>
          <p:cNvPr id="75" name="Imagem 3"/>
          <p:cNvPicPr/>
          <p:nvPr/>
        </p:nvPicPr>
        <p:blipFill>
          <a:blip r:embed="rId4"/>
          <a:stretch>
            <a:fillRect/>
          </a:stretch>
        </p:blipFill>
        <p:spPr>
          <a:xfrm>
            <a:off x="8802000" y="6008760"/>
            <a:ext cx="1489320" cy="652320"/>
          </a:xfrm>
          <a:prstGeom prst="rect">
            <a:avLst/>
          </a:prstGeom>
        </p:spPr>
      </p:pic>
      <p:sp>
        <p:nvSpPr>
          <p:cNvPr id="76" name="CustomShape 2"/>
          <p:cNvSpPr/>
          <p:nvPr/>
        </p:nvSpPr>
        <p:spPr>
          <a:xfrm>
            <a:off x="155160" y="106200"/>
            <a:ext cx="1313640" cy="93816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6" name="Imagem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286385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1343472" y="1484784"/>
            <a:ext cx="9680768" cy="4320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latin typeface="Calibri"/>
              </a:rPr>
              <a:t>Para garantir que o SEI pudesse ser implantado em todo o Estado de forma simultânea, segura e com mínimo de riscos para os serviços prestados diariamente ao cidadão, adotou-se a estratégia de dividir esta implantação em fases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:</a:t>
            </a:r>
            <a:endParaRPr lang="pt-BR" dirty="0">
              <a:solidFill>
                <a:srgbClr val="000000"/>
              </a:solidFill>
              <a:latin typeface="Calibri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rgbClr val="000000"/>
                </a:solidFill>
                <a:latin typeface="Calibri"/>
              </a:rPr>
              <a:t>1ª fase: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 o SEI age como </a:t>
            </a:r>
            <a:r>
              <a:rPr lang="pt-BR" dirty="0" err="1">
                <a:solidFill>
                  <a:srgbClr val="000000"/>
                </a:solidFill>
                <a:latin typeface="Calibri"/>
              </a:rPr>
              <a:t>autuador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 e registrador da tramitação física de novos processos administrativos, em substituição ao antigo sistema 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SEPNET 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– sensibilização e familiarização dos usuários com a ferramenta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;</a:t>
            </a:r>
            <a:endParaRPr lang="pt-BR" dirty="0">
              <a:solidFill>
                <a:srgbClr val="000000"/>
              </a:solidFill>
              <a:latin typeface="Calibri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rgbClr val="000000"/>
                </a:solidFill>
                <a:latin typeface="Calibri"/>
              </a:rPr>
              <a:t>2ª fase: 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Todos os documentos apensados ao processo passam a ser digitalizados e inseridos no SEI – Os processos administrativos passam a tramitar também na forma eletrônica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;</a:t>
            </a:r>
            <a:endParaRPr lang="pt-BR" dirty="0">
              <a:solidFill>
                <a:srgbClr val="000000"/>
              </a:solidFill>
              <a:latin typeface="Calibri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rgbClr val="000000"/>
                </a:solidFill>
                <a:latin typeface="Calibri"/>
              </a:rPr>
              <a:t>3ª fase: 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Todos os documentos serão gerados no SEI (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nato-digital</a:t>
            </a:r>
            <a:r>
              <a:rPr lang="pt-BR" dirty="0">
                <a:solidFill>
                  <a:srgbClr val="000000"/>
                </a:solidFill>
                <a:latin typeface="Calibri"/>
              </a:rPr>
              <a:t>) – não teremos mais documentos físicos em circulação no Governo de </a:t>
            </a:r>
            <a:r>
              <a:rPr lang="pt-BR" dirty="0" smtClean="0">
                <a:solidFill>
                  <a:srgbClr val="000000"/>
                </a:solidFill>
                <a:latin typeface="Calibri"/>
              </a:rPr>
              <a:t>Goiás</a:t>
            </a:r>
            <a:endParaRPr lang="pt-BR" sz="28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2071080" y="219240"/>
            <a:ext cx="9798840" cy="7768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pt-BR" sz="4400" b="1" dirty="0">
                <a:solidFill>
                  <a:srgbClr val="000000"/>
                </a:solidFill>
                <a:latin typeface="Calibri Light"/>
              </a:rPr>
              <a:t>Fases de Implantação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2"/>
          <p:cNvSpPr/>
          <p:nvPr/>
        </p:nvSpPr>
        <p:spPr>
          <a:xfrm>
            <a:off x="2071080" y="219240"/>
            <a:ext cx="9798840" cy="7768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pt-BR" sz="4400" b="1" dirty="0" smtClean="0">
                <a:solidFill>
                  <a:srgbClr val="000000"/>
                </a:solidFill>
                <a:latin typeface="Calibri Light"/>
              </a:rPr>
              <a:t>Resultados e expectativas</a:t>
            </a:r>
            <a:endParaRPr lang="pt-BR" sz="4400" b="1" dirty="0">
              <a:solidFill>
                <a:srgbClr val="000000"/>
              </a:solidFill>
              <a:latin typeface="Calibri Light"/>
            </a:endParaRPr>
          </a:p>
          <a:p>
            <a:pPr algn="r">
              <a:lnSpc>
                <a:spcPct val="100000"/>
              </a:lnSpc>
            </a:pPr>
            <a:endParaRPr dirty="0"/>
          </a:p>
        </p:txBody>
      </p:sp>
      <p:sp>
        <p:nvSpPr>
          <p:cNvPr id="15" name="CustomShape 1"/>
          <p:cNvSpPr/>
          <p:nvPr/>
        </p:nvSpPr>
        <p:spPr>
          <a:xfrm>
            <a:off x="1343472" y="1484784"/>
            <a:ext cx="9680768" cy="4320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solidFill>
                  <a:srgbClr val="000000"/>
                </a:solidFill>
                <a:latin typeface="Calibri"/>
              </a:rPr>
              <a:t>RESULTADOS: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Implantação do sistema em todos os Órgãos e Entidades em 01/02/2017;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Aproximadamente 111.936 processos autuados na ferramenta;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Mais de 200 multiplicadores treinados – em 30 órgãos e entidades;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6 novas customizações para atender as necessidades específicas</a:t>
            </a:r>
            <a:r>
              <a:rPr lang="pt-BR" sz="1600" dirty="0" smtClean="0">
                <a:solidFill>
                  <a:srgbClr val="000000"/>
                </a:solidFill>
                <a:latin typeface="Calibri"/>
              </a:rPr>
              <a:t>;</a:t>
            </a:r>
          </a:p>
          <a:p>
            <a:pPr algn="just">
              <a:lnSpc>
                <a:spcPct val="150000"/>
              </a:lnSpc>
            </a:pPr>
            <a:endParaRPr lang="pt-BR" sz="2000" b="1" dirty="0" smtClean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smtClean="0">
                <a:solidFill>
                  <a:srgbClr val="000000"/>
                </a:solidFill>
                <a:latin typeface="Calibri"/>
              </a:rPr>
              <a:t>EXPECTATIVAS </a:t>
            </a:r>
            <a:r>
              <a:rPr lang="pt-BR" sz="2000" b="1" dirty="0">
                <a:solidFill>
                  <a:srgbClr val="000000"/>
                </a:solidFill>
                <a:latin typeface="Calibri"/>
              </a:rPr>
              <a:t>/ PRÓXIMOS PASSOS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Reduzir a burocracia, aumentar a produtividade e </a:t>
            </a:r>
            <a:r>
              <a:rPr lang="pt-BR" sz="1600" dirty="0" smtClean="0">
                <a:solidFill>
                  <a:srgbClr val="000000"/>
                </a:solidFill>
                <a:latin typeface="Calibri"/>
              </a:rPr>
              <a:t>economia; </a:t>
            </a:r>
            <a:endParaRPr lang="pt-BR" sz="1600" dirty="0">
              <a:solidFill>
                <a:srgbClr val="000000"/>
              </a:solidFill>
              <a:latin typeface="Calibri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Iniciar os treinamentos da 2ª fase no próximo mês; 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Implantar Projeto Piloto da 3ª fase na SEGPLAN (todos os processos de aquisições diretas até </a:t>
            </a:r>
            <a:r>
              <a:rPr lang="pt-BR" sz="1600" dirty="0" smtClean="0">
                <a:solidFill>
                  <a:srgbClr val="000000"/>
                </a:solidFill>
                <a:latin typeface="Calibri"/>
              </a:rPr>
              <a:t>julho/17);</a:t>
            </a:r>
            <a:endParaRPr lang="pt-BR" sz="1600" dirty="0">
              <a:solidFill>
                <a:srgbClr val="000000"/>
              </a:solidFill>
              <a:latin typeface="Calibri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Concluir a implantação em 18 meses.</a:t>
            </a:r>
          </a:p>
          <a:p>
            <a:pPr algn="just">
              <a:lnSpc>
                <a:spcPct val="150000"/>
              </a:lnSpc>
            </a:pPr>
            <a:endParaRPr lang="pt-BR" dirty="0" smtClean="0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50000"/>
              </a:lnSpc>
            </a:pPr>
            <a:endParaRPr lang="pt-BR" sz="28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55835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Imagem 6"/>
          <p:cNvPicPr/>
          <p:nvPr/>
        </p:nvPicPr>
        <p:blipFill>
          <a:blip r:embed="rId2"/>
          <a:stretch>
            <a:fillRect/>
          </a:stretch>
        </p:blipFill>
        <p:spPr>
          <a:xfrm>
            <a:off x="7357680" y="3030120"/>
            <a:ext cx="2043720" cy="1094040"/>
          </a:xfrm>
          <a:prstGeom prst="rect">
            <a:avLst/>
          </a:prstGeom>
        </p:spPr>
      </p:pic>
      <p:pic>
        <p:nvPicPr>
          <p:cNvPr id="95" name="Imagem 7"/>
          <p:cNvPicPr/>
          <p:nvPr/>
        </p:nvPicPr>
        <p:blipFill>
          <a:blip r:embed="rId3"/>
          <a:stretch>
            <a:fillRect/>
          </a:stretch>
        </p:blipFill>
        <p:spPr>
          <a:xfrm>
            <a:off x="3065040" y="3030120"/>
            <a:ext cx="1641960" cy="1094040"/>
          </a:xfrm>
          <a:prstGeom prst="rect">
            <a:avLst/>
          </a:prstGeom>
        </p:spPr>
      </p:pic>
      <p:sp>
        <p:nvSpPr>
          <p:cNvPr id="96" name="CustomShape 1"/>
          <p:cNvSpPr/>
          <p:nvPr/>
        </p:nvSpPr>
        <p:spPr>
          <a:xfrm>
            <a:off x="2588040" y="749520"/>
            <a:ext cx="6857280" cy="15192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7200" b="1">
                <a:solidFill>
                  <a:srgbClr val="203864"/>
                </a:solidFill>
                <a:latin typeface="Calibri Light"/>
              </a:rPr>
              <a:t>OBRIGADO!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233</Words>
  <Application>Microsoft Office PowerPoint</Application>
  <PresentationFormat>Widescreen</PresentationFormat>
  <Paragraphs>24</Paragraphs>
  <Slides>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DejaVu Sans</vt:lpstr>
      <vt:lpstr>StarSymbol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Paulo Roberto Batista Junior</cp:lastModifiedBy>
  <cp:revision>26</cp:revision>
  <dcterms:modified xsi:type="dcterms:W3CDTF">2017-03-29T13:37:09Z</dcterms:modified>
</cp:coreProperties>
</file>