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</p:sldMasterIdLst>
  <p:notesMasterIdLst>
    <p:notesMasterId r:id="rId41"/>
  </p:notesMasterIdLst>
  <p:sldIdLst>
    <p:sldId id="256" r:id="rId4"/>
    <p:sldId id="268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11" r:id="rId13"/>
    <p:sldId id="312" r:id="rId14"/>
    <p:sldId id="313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259" r:id="rId25"/>
    <p:sldId id="261" r:id="rId26"/>
    <p:sldId id="262" r:id="rId27"/>
    <p:sldId id="263" r:id="rId28"/>
    <p:sldId id="264" r:id="rId29"/>
    <p:sldId id="309" r:id="rId30"/>
    <p:sldId id="310" r:id="rId31"/>
    <p:sldId id="271" r:id="rId32"/>
    <p:sldId id="272" r:id="rId33"/>
    <p:sldId id="274" r:id="rId34"/>
    <p:sldId id="289" r:id="rId35"/>
    <p:sldId id="273" r:id="rId36"/>
    <p:sldId id="277" r:id="rId37"/>
    <p:sldId id="284" r:id="rId38"/>
    <p:sldId id="314" r:id="rId39"/>
    <p:sldId id="292" r:id="rId4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9810A-4387-474D-AF21-0C582BD50151}" type="datetimeFigureOut">
              <a:rPr lang="pt-BR" smtClean="0"/>
              <a:t>01/12/2016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AC392-4F6F-4656-ADE6-B6785BE5A5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044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pt-BR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pt-BR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pt-BR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pt-BR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</p:grpSp>
      <p:sp>
        <p:nvSpPr>
          <p:cNvPr id="112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 noProof="0" smtClean="0"/>
              <a:t>Clique para editar o título mestre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55C2A8A-49F6-4E3C-91A1-E84B7F52C412}" type="datetime1">
              <a:rPr lang="pt-BR" smtClean="0"/>
              <a:t>01/12/2016</a:t>
            </a:fld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pt-BR" smtClean="0"/>
              <a:t>Nelson Marconi - FGV/EESP</a:t>
            </a:r>
            <a:endParaRPr lang="pt-B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0184C59-E6C8-47E0-9458-9BE387496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3094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25523F-D656-46D6-9E53-F79DF170A29C}" type="datetime1">
              <a:rPr lang="pt-BR" smtClean="0"/>
              <a:t>01/12/2016</a:t>
            </a:fld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Nelson Marconi - FGV/EESP</a:t>
            </a: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84C59-E6C8-47E0-9458-9BE387496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13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A21A23-F08A-4BFC-AC11-3B579ECC9AA7}" type="datetime1">
              <a:rPr lang="pt-BR" smtClean="0"/>
              <a:t>01/12/2016</a:t>
            </a:fld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Nelson Marconi - FGV/EESP</a:t>
            </a: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84C59-E6C8-47E0-9458-9BE387496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495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2A1C-C711-494C-B820-72E7A08AB94E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663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BA919-16DD-42B1-88E0-7E4C633B1755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399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C914-9380-44AB-B948-2531E9EFBBF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592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7023-9A43-4B21-A7A5-2979440D56AD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962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A46F-691D-4822-9398-CBA6BAFD3821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287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3476-3EFE-4408-B684-1EC616F9F5ED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747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F21C-35E1-44E7-896E-92E52E536846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7759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6B39-9DA9-4D4B-AEA0-F1115C6B571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2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C28A2E-A77A-45E1-A804-F8271EF0FF73}" type="datetime1">
              <a:rPr lang="pt-BR" smtClean="0"/>
              <a:t>01/12/2016</a:t>
            </a:fld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Nelson Marconi - FGV/EESP</a:t>
            </a: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84C59-E6C8-47E0-9458-9BE387496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7069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0229-539A-439D-82BB-B7A865F646A4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885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B3E3-3431-47E4-9A6C-F6C76449D31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928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04D6-6F0F-4822-976F-497E3F263C5A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8951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A7BC-0EAC-4555-8601-FA7D05B9FAC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6631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8362-6680-4277-8A05-0A8743D3B0B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3990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3395-92A7-4261-A49A-18AFFF8FEDAF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5929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9C7D-CE42-4F59-9C13-52582E105182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9620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423A-64B9-46A4-8D12-54EB12A7B655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2879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0D6C-8773-4AEA-94C6-F5F6F276920E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747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E61D-0EEB-4F66-ACBE-ACE82BB0662A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77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00914F-FDBF-4985-8783-BB4978A8C6FE}" type="datetime1">
              <a:rPr lang="pt-BR" smtClean="0"/>
              <a:t>01/12/2016</a:t>
            </a:fld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Nelson Marconi - FGV/EESP</a:t>
            </a: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84C59-E6C8-47E0-9458-9BE387496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6442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C3A6-560E-413F-BBE2-996A44AA563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248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010A-527A-436A-85C3-08CB61433A1D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885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1974-B290-4574-BACF-A4EE9C91FE69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9289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0ECA-03B8-4472-9A8F-E1A2E640E4E9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89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2F5F7B-C32A-4D18-BAC3-F87ECCA80971}" type="datetime1">
              <a:rPr lang="pt-BR" smtClean="0"/>
              <a:t>01/12/2016</a:t>
            </a:fld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Nelson Marconi - FGV/EESP</a:t>
            </a: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84C59-E6C8-47E0-9458-9BE387496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591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6B8529-5B99-491C-A119-0FD4C1994EDD}" type="datetime1">
              <a:rPr lang="pt-BR" smtClean="0"/>
              <a:t>01/12/2016</a:t>
            </a:fld>
            <a:endParaRPr lang="pt-B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Nelson Marconi - FGV/EESP</a:t>
            </a:r>
            <a:endParaRPr lang="pt-B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84C59-E6C8-47E0-9458-9BE387496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364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838006-23BE-4235-A6F6-62B453E3FDF9}" type="datetime1">
              <a:rPr lang="pt-BR" smtClean="0"/>
              <a:t>01/12/2016</a:t>
            </a:fld>
            <a:endParaRPr lang="pt-B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Nelson Marconi - FGV/EESP</a:t>
            </a:r>
            <a:endParaRPr lang="pt-B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84C59-E6C8-47E0-9458-9BE387496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50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9B755-CC5D-4F98-B630-B0210443DDA3}" type="datetime1">
              <a:rPr lang="pt-BR" smtClean="0"/>
              <a:t>01/12/2016</a:t>
            </a:fld>
            <a:endParaRPr lang="pt-B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Nelson Marconi - FGV/EESP</a:t>
            </a:r>
            <a:endParaRPr lang="pt-B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84C59-E6C8-47E0-9458-9BE387496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74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A7F88-8D50-4FBF-BE43-5CBC014C100B}" type="datetime1">
              <a:rPr lang="pt-BR" smtClean="0"/>
              <a:t>01/12/2016</a:t>
            </a:fld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Nelson Marconi - FGV/EESP</a:t>
            </a: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84C59-E6C8-47E0-9458-9BE387496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75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80B414-5778-4CE4-B654-891D62AD33B4}" type="datetime1">
              <a:rPr lang="pt-BR" smtClean="0"/>
              <a:t>01/12/2016</a:t>
            </a:fld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Nelson Marconi - FGV/EESP</a:t>
            </a: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84C59-E6C8-47E0-9458-9BE387496F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79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pt-BR" altLang="pt-BR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CD7F27F-AF03-4FBB-BF39-C2189AE2D2E9}" type="datetime1">
              <a:rPr lang="pt-BR" smtClean="0"/>
              <a:t>01/12/2016</a:t>
            </a:fld>
            <a:endParaRPr lang="pt-BR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pt-BR" smtClean="0"/>
              <a:t>Nelson Marconi - FGV/EESP</a:t>
            </a:r>
            <a:endParaRPr lang="pt-BR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184C59-E6C8-47E0-9458-9BE387496F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77A4738-C2FB-4BFD-AE15-EA57694ED37A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60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2CC6B09-2730-4036-B6CB-A4CECE131519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01/12/2016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Nelson Marconi - FGV/EESP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1B6DF42-666D-5E47-8F0E-F6B0B2D78900}" type="slidenum">
              <a:rPr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60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3608" y="1628800"/>
            <a:ext cx="7772400" cy="1462088"/>
          </a:xfrm>
        </p:spPr>
        <p:txBody>
          <a:bodyPr/>
          <a:lstStyle/>
          <a:p>
            <a:r>
              <a:rPr lang="pt-BR" sz="3600" dirty="0" smtClean="0"/>
              <a:t>Os efeitos da PEC do teto de gastos sobre os estados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3573016"/>
            <a:ext cx="7632848" cy="3168352"/>
          </a:xfrm>
        </p:spPr>
        <p:txBody>
          <a:bodyPr/>
          <a:lstStyle/>
          <a:p>
            <a:r>
              <a:rPr lang="pt-BR" dirty="0" smtClean="0"/>
              <a:t>Apresentação para o III </a:t>
            </a:r>
            <a:r>
              <a:rPr lang="pt-BR" dirty="0" err="1" smtClean="0"/>
              <a:t>Forum</a:t>
            </a:r>
            <a:r>
              <a:rPr lang="pt-BR" dirty="0" smtClean="0"/>
              <a:t> Conjunto </a:t>
            </a:r>
            <a:r>
              <a:rPr lang="pt-BR" dirty="0" err="1" smtClean="0"/>
              <a:t>Consad</a:t>
            </a:r>
            <a:r>
              <a:rPr lang="pt-BR" dirty="0" smtClean="0"/>
              <a:t>/</a:t>
            </a:r>
            <a:r>
              <a:rPr lang="pt-BR" dirty="0" err="1" smtClean="0"/>
              <a:t>Conseplan</a:t>
            </a:r>
            <a:r>
              <a:rPr lang="pt-BR" dirty="0" smtClean="0"/>
              <a:t>/</a:t>
            </a:r>
            <a:r>
              <a:rPr lang="pt-BR" dirty="0" err="1" smtClean="0"/>
              <a:t>Comsefaz</a:t>
            </a:r>
            <a:endParaRPr lang="pt-BR" dirty="0" smtClean="0"/>
          </a:p>
          <a:p>
            <a:r>
              <a:rPr lang="pt-BR" dirty="0" smtClean="0"/>
              <a:t>Nelson Marconi</a:t>
            </a:r>
          </a:p>
          <a:p>
            <a:r>
              <a:rPr lang="pt-BR" dirty="0" smtClean="0"/>
              <a:t>Escola de Economia de São Paulo - FGV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811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Para entender os efeitos da PEC, é necessário entender a situação das contas públicas do governo federal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841553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630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Para entender os efeitos da PEC, é necessário entender a situação das contas públicas do governo federal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827152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493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Para entender os efeitos da PEC, é necessário entender a situação das contas públicas do governo federal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6912"/>
            <a:ext cx="820891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79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793037" cy="1462087"/>
          </a:xfrm>
        </p:spPr>
        <p:txBody>
          <a:bodyPr/>
          <a:lstStyle/>
          <a:p>
            <a:r>
              <a:rPr lang="pt-BR" sz="3200" dirty="0" smtClean="0"/>
              <a:t>E se os estados adotassem a PEC, quais seriam os impactos esperados?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800" dirty="0" smtClean="0"/>
          </a:p>
          <a:p>
            <a:r>
              <a:rPr lang="pt-BR" sz="2800" dirty="0" smtClean="0"/>
              <a:t>Para explicar, será adotada uma simulação do impacto da PEC sobre os gastos do governo federal</a:t>
            </a:r>
          </a:p>
          <a:p>
            <a:endParaRPr lang="pt-BR" sz="2800" dirty="0" smtClean="0"/>
          </a:p>
          <a:p>
            <a:r>
              <a:rPr lang="pt-BR" sz="2800" dirty="0" smtClean="0"/>
              <a:t>A composição de gastos dos estados é diferente, mas o princípio das regras seria o mesmo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4485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793037" cy="1462087"/>
          </a:xfrm>
        </p:spPr>
        <p:txBody>
          <a:bodyPr/>
          <a:lstStyle/>
          <a:p>
            <a:r>
              <a:rPr lang="pt-BR" sz="3200" dirty="0" smtClean="0"/>
              <a:t>Suposições adotadas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8352928" cy="4536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934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793037" cy="1462087"/>
          </a:xfrm>
        </p:spPr>
        <p:txBody>
          <a:bodyPr/>
          <a:lstStyle/>
          <a:p>
            <a:r>
              <a:rPr lang="pt-BR" sz="3200" dirty="0" smtClean="0"/>
              <a:t>Resultados esperados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835292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49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793037" cy="1462087"/>
          </a:xfrm>
        </p:spPr>
        <p:txBody>
          <a:bodyPr/>
          <a:lstStyle/>
          <a:p>
            <a:r>
              <a:rPr lang="pt-BR" sz="3200" dirty="0" smtClean="0"/>
              <a:t>Como se comportaria a dívida pública?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7776864" cy="439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171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pt-BR" sz="4000" dirty="0" smtClean="0"/>
              <a:t>Quadro dos recursos humanos no setor público estadual</a:t>
            </a: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47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Evolução da força de trabalho na administração direta dos estados</a:t>
            </a:r>
            <a:br>
              <a:rPr lang="pt-BR" sz="3200" dirty="0" smtClean="0"/>
            </a:br>
            <a:r>
              <a:rPr lang="pt-BR" sz="3200" dirty="0" smtClean="0"/>
              <a:t>Fonte: IBGE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8199512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13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Evolução da força de trabalho na administração direta dos governos estaduais</a:t>
            </a:r>
            <a:br>
              <a:rPr lang="pt-BR" sz="2800" dirty="0" smtClean="0"/>
            </a:br>
            <a:r>
              <a:rPr lang="pt-BR" sz="2800" dirty="0" smtClean="0"/>
              <a:t>Fonte: IBGE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8199512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230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pt-BR" sz="4000" dirty="0" smtClean="0">
                <a:solidFill>
                  <a:schemeClr val="tx2"/>
                </a:solidFill>
              </a:rPr>
              <a:t>A evolução das contas públicas no Brasil</a:t>
            </a: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646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Evolução da força de trabalho na administração indireta dos governos estaduais</a:t>
            </a:r>
            <a:br>
              <a:rPr lang="pt-BR" sz="2800" dirty="0" smtClean="0"/>
            </a:br>
            <a:r>
              <a:rPr lang="pt-BR" sz="2800" dirty="0" smtClean="0"/>
              <a:t>Fonte: IBGE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2896"/>
            <a:ext cx="827152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870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Evolução da força de trabalho na administração indireta dos governos estaduais</a:t>
            </a:r>
            <a:br>
              <a:rPr lang="pt-BR" sz="2800" dirty="0" smtClean="0"/>
            </a:br>
            <a:r>
              <a:rPr lang="pt-BR" sz="2800" dirty="0" smtClean="0"/>
              <a:t>Fonte: IBGE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834352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000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O crescimento da força de trabalho nos governos estaduais na área de saúde foi significativo</a:t>
            </a:r>
            <a:endParaRPr lang="pt-BR" sz="2800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841553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292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Entre os estatutários, o crescimento foi maior em educação, saúde e profissionais de nível superior</a:t>
            </a:r>
            <a:endParaRPr lang="pt-BR" sz="2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8568952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128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Entre os celetistas, o destaque é a evolução da participação dos profissionais de área de segurança</a:t>
            </a:r>
            <a:endParaRPr lang="pt-BR" sz="28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96" y="2132856"/>
            <a:ext cx="8476276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552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A evolução dos temporários não está concentrada nos profissionais de suporte, como poderíamos supor</a:t>
            </a:r>
            <a:endParaRPr lang="pt-BR" sz="28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02" y="2132856"/>
            <a:ext cx="8565278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112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Qual foi a evolução salarial dos servidores? (nos três níveis de governo)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26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8343528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209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Qual foi a evolução salarial dos servidores? (nos três níveis de governo)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27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8415536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520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Qual é a diferença em relação aos salários pagos no setor privado?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28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32856"/>
            <a:ext cx="7776864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572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pt-BR" sz="4000" dirty="0">
                <a:solidFill>
                  <a:schemeClr val="tx2"/>
                </a:solidFill>
              </a:rPr>
              <a:t>Como proceder frente a esse </a:t>
            </a:r>
            <a:r>
              <a:rPr lang="pt-BR" sz="4000" dirty="0" smtClean="0">
                <a:solidFill>
                  <a:schemeClr val="tx2"/>
                </a:solidFill>
              </a:rPr>
              <a:t>cenário na área de recursos humanos?</a:t>
            </a: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Medidas de </a:t>
            </a:r>
            <a:r>
              <a:rPr lang="pt-BR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ajuste </a:t>
            </a:r>
            <a:endParaRPr lang="pt-BR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Medidas de </a:t>
            </a:r>
            <a:r>
              <a:rPr lang="pt-BR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reestruturação</a:t>
            </a:r>
            <a:endParaRPr lang="pt-BR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559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Evolução das receitas tributárias e despesas primárias nos três níveis de governo, em % do PIB</a:t>
            </a:r>
            <a:br>
              <a:rPr lang="pt-BR" sz="2400" dirty="0" smtClean="0"/>
            </a:br>
            <a:r>
              <a:rPr lang="pt-BR" sz="2400" dirty="0" smtClean="0"/>
              <a:t>(Fontes: IBGE, STN e Rec. Federal)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8280920" cy="4392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956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Medidas de ajuste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Os governos costumam iniciar as reformas na gestão de recursos humanos pelas medidas de ajuste</a:t>
            </a:r>
          </a:p>
          <a:p>
            <a:endParaRPr lang="pt-BR" sz="2400" dirty="0" smtClean="0"/>
          </a:p>
          <a:p>
            <a:r>
              <a:rPr lang="pt-BR" sz="2400" dirty="0" smtClean="0"/>
              <a:t>Que medidas são passíveis de adoção no curto prazo?</a:t>
            </a:r>
          </a:p>
          <a:p>
            <a:pPr lvl="1"/>
            <a:r>
              <a:rPr lang="pt-BR" sz="2200" dirty="0" smtClean="0"/>
              <a:t>Auditoria na folha e recadastramento</a:t>
            </a:r>
          </a:p>
          <a:p>
            <a:pPr lvl="1"/>
            <a:r>
              <a:rPr lang="pt-BR" sz="2200" dirty="0" smtClean="0"/>
              <a:t>Contenção dos aumentos salariais e contratações</a:t>
            </a:r>
          </a:p>
          <a:p>
            <a:pPr lvl="1"/>
            <a:r>
              <a:rPr lang="pt-BR" sz="2200" dirty="0" smtClean="0"/>
              <a:t>Eliminação de fatores que estimulam o crescimento vegetativo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30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70664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Medidas de ajuste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Essas medidas são necessárias para a redução de custos no curto prazo, mas também geram efeitos negativos</a:t>
            </a:r>
          </a:p>
          <a:p>
            <a:pPr lvl="1"/>
            <a:r>
              <a:rPr lang="pt-BR" sz="2200" dirty="0"/>
              <a:t>Envelhecimento e defasagem etária na força de trabalho</a:t>
            </a:r>
          </a:p>
          <a:p>
            <a:pPr lvl="1"/>
            <a:r>
              <a:rPr lang="pt-BR" sz="2200" dirty="0"/>
              <a:t>Saída dos quadros mais qualificados</a:t>
            </a:r>
          </a:p>
          <a:p>
            <a:pPr lvl="1"/>
            <a:r>
              <a:rPr lang="pt-BR" sz="2200" dirty="0"/>
              <a:t>Desestímulo aos servidores</a:t>
            </a:r>
            <a:endParaRPr lang="pt-BR" dirty="0"/>
          </a:p>
          <a:p>
            <a:endParaRPr lang="pt-BR" sz="2400" dirty="0" smtClean="0"/>
          </a:p>
          <a:p>
            <a:r>
              <a:rPr lang="pt-BR" sz="2400" dirty="0" smtClean="0"/>
              <a:t>É possível minimizar esses efeitos do ajuste ?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31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1483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Por que as medidas de reestruturação são fundamentais ?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Em um contexto de aumento das demandas da sociedade junto ao setor público, e da maior complexidade das relações econômicas, o aparelho do Estado deve se aperfeiçoar constantemente para atender à população </a:t>
            </a:r>
          </a:p>
          <a:p>
            <a:r>
              <a:rPr lang="pt-BR" sz="2400" dirty="0" smtClean="0"/>
              <a:t>Medidas de ajuste são necessárias, porém insuficientes para atingir esse objetivo</a:t>
            </a:r>
          </a:p>
          <a:p>
            <a:pPr marL="342900" lvl="1" indent="-342900">
              <a:buClr>
                <a:schemeClr val="folHlink"/>
              </a:buClr>
              <a:buSzPct val="60000"/>
            </a:pPr>
            <a:r>
              <a:rPr lang="pt-BR" sz="2400" dirty="0"/>
              <a:t>Formar uma burocracia </a:t>
            </a:r>
            <a:r>
              <a:rPr lang="pt-BR" sz="2400" dirty="0" smtClean="0"/>
              <a:t>capacitada, estimulada e eficiente é </a:t>
            </a:r>
            <a:r>
              <a:rPr lang="pt-BR" sz="2400" dirty="0"/>
              <a:t>essencial para a formulação e implementação de boas políticas públicas</a:t>
            </a:r>
          </a:p>
          <a:p>
            <a:endParaRPr lang="pt-BR" sz="28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32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8575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Quais seriam as medidas de reestruturação 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Uma primeira ação seria a identificação das  principais funções de governo, seus objetivos, suas metas</a:t>
            </a:r>
          </a:p>
          <a:p>
            <a:endParaRPr lang="pt-BR" sz="2800" dirty="0" smtClean="0"/>
          </a:p>
          <a:p>
            <a:r>
              <a:rPr lang="pt-BR" sz="2800" dirty="0" smtClean="0"/>
              <a:t>Depois, a avaliação sobre a pertinência destas funções permanecerem sendo realizadas diretamente pelo Estado ou contratadas junto a entidades sem fins lucrativos ou privadas </a:t>
            </a:r>
            <a:endParaRPr lang="pt-BR" sz="28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33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4816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reestruturação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Cumpridas essas etapas iniciais, o governo deve partir para o planejamento estratégico de recursos humanos</a:t>
            </a:r>
          </a:p>
          <a:p>
            <a:r>
              <a:rPr lang="pt-BR" sz="2800" dirty="0" smtClean="0"/>
              <a:t>Esse é o instrumento que vai lhe permitir:</a:t>
            </a:r>
          </a:p>
          <a:p>
            <a:pPr lvl="1"/>
            <a:r>
              <a:rPr lang="pt-BR" sz="2400" dirty="0" smtClean="0"/>
              <a:t>estruturar uma agenda positiva, </a:t>
            </a:r>
          </a:p>
          <a:p>
            <a:pPr lvl="1"/>
            <a:r>
              <a:rPr lang="pt-BR" sz="2400" dirty="0" smtClean="0"/>
              <a:t>entregar melhores serviços,  e </a:t>
            </a:r>
          </a:p>
          <a:p>
            <a:pPr lvl="1"/>
            <a:r>
              <a:rPr lang="pt-BR" sz="2400" dirty="0" smtClean="0"/>
              <a:t>estimular a força de trabalho a entregar aquilo que é demandado pela população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34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4503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49275"/>
            <a:ext cx="7793037" cy="719138"/>
          </a:xfrm>
        </p:spPr>
        <p:txBody>
          <a:bodyPr/>
          <a:lstStyle/>
          <a:p>
            <a:r>
              <a:rPr lang="pt-BR" altLang="pt-BR" sz="3200" dirty="0"/>
              <a:t>Gestão Estratégica de </a:t>
            </a:r>
            <a:r>
              <a:rPr lang="pt-BR" altLang="pt-BR" sz="3200" dirty="0" smtClean="0"/>
              <a:t>Recursos Humanos</a:t>
            </a:r>
            <a:endParaRPr lang="pt-BR" altLang="pt-BR" sz="3200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696200" cy="898525"/>
          </a:xfrm>
          <a:solidFill>
            <a:srgbClr val="B1FFFF"/>
          </a:soli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>
                <a:solidFill>
                  <a:schemeClr val="bg2"/>
                </a:solidFill>
              </a:rPr>
              <a:t>Planejamento Estratégico da Organização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>
                <a:solidFill>
                  <a:schemeClr val="bg2"/>
                </a:solidFill>
              </a:rPr>
              <a:t>Missão, Objetivos, Metas e Macro-Atividades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1042988" y="3357563"/>
            <a:ext cx="7200900" cy="3311525"/>
          </a:xfrm>
          <a:prstGeom prst="rect">
            <a:avLst/>
          </a:prstGeom>
          <a:solidFill>
            <a:srgbClr val="B1FF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20000"/>
              </a:spcBef>
            </a:pPr>
            <a:r>
              <a:rPr lang="pt-BR" altLang="pt-BR" sz="3200" b="0">
                <a:solidFill>
                  <a:schemeClr val="bg2"/>
                </a:solidFill>
                <a:latin typeface="Tahoma" pitchFamily="34" charset="0"/>
              </a:rPr>
              <a:t>Planejamento da Força de Trabalho </a:t>
            </a:r>
          </a:p>
          <a:p>
            <a:pPr algn="ctr">
              <a:lnSpc>
                <a:spcPct val="110000"/>
              </a:lnSpc>
              <a:spcBef>
                <a:spcPct val="20000"/>
              </a:spcBef>
            </a:pPr>
            <a:r>
              <a:rPr lang="pt-BR" altLang="pt-BR" sz="2000" b="0">
                <a:solidFill>
                  <a:schemeClr val="bg2"/>
                </a:solidFill>
                <a:latin typeface="Tahoma" pitchFamily="34" charset="0"/>
              </a:rPr>
              <a:t>Definição do Perfil Qualitativo e Quantitativo Necessário para o alcance dos objetivos definidos</a:t>
            </a:r>
          </a:p>
          <a:p>
            <a:pPr algn="ctr">
              <a:lnSpc>
                <a:spcPct val="110000"/>
              </a:lnSpc>
              <a:spcBef>
                <a:spcPct val="20000"/>
              </a:spcBef>
            </a:pPr>
            <a:endParaRPr lang="pt-BR" altLang="pt-BR" sz="2000" b="0">
              <a:solidFill>
                <a:schemeClr val="bg2"/>
              </a:solidFill>
              <a:latin typeface="Tahoma" pitchFamily="34" charset="0"/>
            </a:endParaRPr>
          </a:p>
          <a:p>
            <a:pPr algn="ctr">
              <a:lnSpc>
                <a:spcPct val="110000"/>
              </a:lnSpc>
              <a:spcBef>
                <a:spcPct val="20000"/>
              </a:spcBef>
            </a:pPr>
            <a:r>
              <a:rPr lang="pt-BR" altLang="pt-BR" sz="2000" b="0">
                <a:solidFill>
                  <a:schemeClr val="bg2"/>
                </a:solidFill>
                <a:latin typeface="Tahoma" pitchFamily="34" charset="0"/>
              </a:rPr>
              <a:t>Comparação entre o Perfil Atual e o Perfil Necessário</a:t>
            </a:r>
          </a:p>
          <a:p>
            <a:pPr algn="ctr">
              <a:lnSpc>
                <a:spcPct val="110000"/>
              </a:lnSpc>
              <a:spcBef>
                <a:spcPct val="20000"/>
              </a:spcBef>
            </a:pPr>
            <a:endParaRPr lang="pt-BR" altLang="pt-BR" sz="2000" b="0">
              <a:solidFill>
                <a:schemeClr val="bg2"/>
              </a:solidFill>
              <a:latin typeface="Tahoma" pitchFamily="34" charset="0"/>
            </a:endParaRPr>
          </a:p>
          <a:p>
            <a:pPr algn="ctr">
              <a:lnSpc>
                <a:spcPct val="110000"/>
              </a:lnSpc>
              <a:spcBef>
                <a:spcPct val="20000"/>
              </a:spcBef>
            </a:pPr>
            <a:r>
              <a:rPr lang="pt-BR" altLang="pt-BR" sz="2000" b="0">
                <a:solidFill>
                  <a:schemeClr val="bg2"/>
                </a:solidFill>
                <a:latin typeface="Tahoma" pitchFamily="34" charset="0"/>
              </a:rPr>
              <a:t>Elaboração de Políticas Integradas de RH para corrigir defasagens e obter o Perfil Necessário</a:t>
            </a:r>
          </a:p>
        </p:txBody>
      </p:sp>
      <p:sp>
        <p:nvSpPr>
          <p:cNvPr id="91141" name="AutoShape 5"/>
          <p:cNvSpPr>
            <a:spLocks noChangeArrowheads="1"/>
          </p:cNvSpPr>
          <p:nvPr/>
        </p:nvSpPr>
        <p:spPr bwMode="auto">
          <a:xfrm>
            <a:off x="4267200" y="2743200"/>
            <a:ext cx="6096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1142" name="AutoShape 6"/>
          <p:cNvSpPr>
            <a:spLocks noChangeArrowheads="1"/>
          </p:cNvSpPr>
          <p:nvPr/>
        </p:nvSpPr>
        <p:spPr bwMode="auto">
          <a:xfrm>
            <a:off x="4427538" y="4708525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000066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1143" name="AutoShape 7"/>
          <p:cNvSpPr>
            <a:spLocks noChangeArrowheads="1"/>
          </p:cNvSpPr>
          <p:nvPr/>
        </p:nvSpPr>
        <p:spPr bwMode="auto">
          <a:xfrm>
            <a:off x="4427538" y="5572125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000066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35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691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reestruturação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400" dirty="0" smtClean="0"/>
          </a:p>
          <a:p>
            <a:r>
              <a:rPr lang="pt-BR" sz="2400" dirty="0" smtClean="0"/>
              <a:t>Por fim, é importante criar um Conselho de Gestão da Política Remuneratória no setor público</a:t>
            </a:r>
          </a:p>
          <a:p>
            <a:r>
              <a:rPr lang="pt-BR" sz="2400" dirty="0" smtClean="0"/>
              <a:t>Sua função seria definir as diretrizes da política remuneratória de todos os Poderes</a:t>
            </a:r>
          </a:p>
          <a:p>
            <a:r>
              <a:rPr lang="pt-BR" sz="2400" dirty="0" smtClean="0"/>
              <a:t>Sua composição deveria incluir pessoas do setores público e privado, que pudessem contribuir para a questão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36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76464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198562"/>
          </a:xfrm>
        </p:spPr>
        <p:txBody>
          <a:bodyPr/>
          <a:lstStyle/>
          <a:p>
            <a:endParaRPr lang="pt-BR" altLang="pt-BR" sz="2800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pt-BR" altLang="pt-BR" sz="2800" dirty="0"/>
              <a:t>	</a:t>
            </a:r>
            <a:endParaRPr lang="pt-BR" altLang="pt-BR" sz="2800" dirty="0" smtClean="0"/>
          </a:p>
          <a:p>
            <a:pPr marL="0" indent="0" algn="ctr">
              <a:spcBef>
                <a:spcPct val="50000"/>
              </a:spcBef>
              <a:buNone/>
            </a:pPr>
            <a:r>
              <a:rPr lang="pt-BR" altLang="pt-BR" sz="4000" dirty="0" smtClean="0"/>
              <a:t>Obrigado !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37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18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Evolução das receitas nos três níveis de governo (exclui estatais)</a:t>
            </a:r>
            <a:br>
              <a:rPr lang="pt-BR" sz="2400" dirty="0" smtClean="0"/>
            </a:br>
            <a:r>
              <a:rPr lang="pt-BR" sz="2400" dirty="0" smtClean="0"/>
              <a:t>(Fontes: IBGE e STN)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80928"/>
            <a:ext cx="835292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24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Evolução das </a:t>
            </a:r>
            <a:r>
              <a:rPr lang="pt-BR" sz="2400" dirty="0" smtClean="0"/>
              <a:t>despesas nos </a:t>
            </a:r>
            <a:r>
              <a:rPr lang="pt-BR" sz="2400" dirty="0"/>
              <a:t>três níveis de governo (exclui estatais)</a:t>
            </a:r>
            <a:br>
              <a:rPr lang="pt-BR" sz="2400" dirty="0"/>
            </a:br>
            <a:r>
              <a:rPr lang="pt-BR" sz="2400" dirty="0"/>
              <a:t>(Fontes: IBGE e STN)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8280920" cy="4032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585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Evolução das receitas nos governos estaduais (exclui estatais)</a:t>
            </a:r>
            <a:br>
              <a:rPr lang="pt-BR" sz="2400" dirty="0" smtClean="0"/>
            </a:br>
            <a:r>
              <a:rPr lang="pt-BR" sz="2400" dirty="0" smtClean="0"/>
              <a:t>(Fontes: IBGE e STN)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8487544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99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Evolução das </a:t>
            </a:r>
            <a:r>
              <a:rPr lang="pt-BR" sz="2400" dirty="0" smtClean="0"/>
              <a:t>despesas nos governos estaduais </a:t>
            </a:r>
            <a:r>
              <a:rPr lang="pt-BR" sz="2400" dirty="0"/>
              <a:t>(exclui estatais)</a:t>
            </a:r>
            <a:br>
              <a:rPr lang="pt-BR" sz="2400" dirty="0"/>
            </a:br>
            <a:r>
              <a:rPr lang="pt-BR" sz="2400" dirty="0"/>
              <a:t>(Fontes: IBGE e STN)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8208912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842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pt-BR" sz="4000" dirty="0" smtClean="0">
                <a:solidFill>
                  <a:schemeClr val="tx2"/>
                </a:solidFill>
              </a:rPr>
              <a:t>Quais seriam os impactos da PEC 55 sobre os governos estaduais?</a:t>
            </a: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2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Quais seriam os impactos?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4C59-E6C8-47E0-9458-9BE387496F91}" type="slidenum">
              <a:rPr lang="pt-BR" smtClean="0"/>
              <a:t>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Nelson Marconi - FGV/EESP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As transferências constitucionais estão garantidas</a:t>
            </a:r>
          </a:p>
          <a:p>
            <a:r>
              <a:rPr lang="pt-BR" sz="2800" dirty="0" smtClean="0"/>
              <a:t>Repasses voluntários, se existirem, podem sofrer restrições</a:t>
            </a:r>
          </a:p>
          <a:p>
            <a:r>
              <a:rPr lang="pt-BR" sz="2800" dirty="0" smtClean="0"/>
              <a:t>E o maior impacto indireto será através da redução dos investimentos federais, pois alguns são feitos em conjunto com os estados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453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Geométrico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eomé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omé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étrico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étrico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étrico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é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é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247</TotalTime>
  <Words>970</Words>
  <Application>Microsoft Office PowerPoint</Application>
  <PresentationFormat>Apresentação na tela (4:3)</PresentationFormat>
  <Paragraphs>149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37</vt:i4>
      </vt:variant>
    </vt:vector>
  </HeadingPairs>
  <TitlesOfParts>
    <vt:vector size="40" baseType="lpstr">
      <vt:lpstr>Tema1</vt:lpstr>
      <vt:lpstr>Office Theme</vt:lpstr>
      <vt:lpstr>1_Office Theme</vt:lpstr>
      <vt:lpstr>Os efeitos da PEC do teto de gastos sobre os estados</vt:lpstr>
      <vt:lpstr>A evolução das contas públicas no Brasil</vt:lpstr>
      <vt:lpstr>Evolução das receitas tributárias e despesas primárias nos três níveis de governo, em % do PIB (Fontes: IBGE, STN e Rec. Federal)</vt:lpstr>
      <vt:lpstr>Evolução das receitas nos três níveis de governo (exclui estatais) (Fontes: IBGE e STN)</vt:lpstr>
      <vt:lpstr>Evolução das despesas nos três níveis de governo (exclui estatais) (Fontes: IBGE e STN)</vt:lpstr>
      <vt:lpstr>Evolução das receitas nos governos estaduais (exclui estatais) (Fontes: IBGE e STN)</vt:lpstr>
      <vt:lpstr>Evolução das despesas nos governos estaduais (exclui estatais) (Fontes: IBGE e STN)</vt:lpstr>
      <vt:lpstr>Quais seriam os impactos da PEC 55 sobre os governos estaduais?</vt:lpstr>
      <vt:lpstr>Quais seriam os impactos?</vt:lpstr>
      <vt:lpstr>Para entender os efeitos da PEC, é necessário entender a situação das contas públicas do governo federal</vt:lpstr>
      <vt:lpstr>Para entender os efeitos da PEC, é necessário entender a situação das contas públicas do governo federal</vt:lpstr>
      <vt:lpstr>Para entender os efeitos da PEC, é necessário entender a situação das contas públicas do governo federal</vt:lpstr>
      <vt:lpstr>E se os estados adotassem a PEC, quais seriam os impactos esperados?</vt:lpstr>
      <vt:lpstr>Suposições adotadas</vt:lpstr>
      <vt:lpstr>Resultados esperados</vt:lpstr>
      <vt:lpstr>Como se comportaria a dívida pública?</vt:lpstr>
      <vt:lpstr>Quadro dos recursos humanos no setor público estadual</vt:lpstr>
      <vt:lpstr>Evolução da força de trabalho na administração direta dos estados Fonte: IBGE</vt:lpstr>
      <vt:lpstr>Evolução da força de trabalho na administração direta dos governos estaduais Fonte: IBGE</vt:lpstr>
      <vt:lpstr>Evolução da força de trabalho na administração indireta dos governos estaduais Fonte: IBGE</vt:lpstr>
      <vt:lpstr>Evolução da força de trabalho na administração indireta dos governos estaduais Fonte: IBGE</vt:lpstr>
      <vt:lpstr>O crescimento da força de trabalho nos governos estaduais na área de saúde foi significativo</vt:lpstr>
      <vt:lpstr>Entre os estatutários, o crescimento foi maior em educação, saúde e profissionais de nível superior</vt:lpstr>
      <vt:lpstr>Entre os celetistas, o destaque é a evolução da participação dos profissionais de área de segurança</vt:lpstr>
      <vt:lpstr>A evolução dos temporários não está concentrada nos profissionais de suporte, como poderíamos supor</vt:lpstr>
      <vt:lpstr>Qual foi a evolução salarial dos servidores? (nos três níveis de governo)</vt:lpstr>
      <vt:lpstr>Qual foi a evolução salarial dos servidores? (nos três níveis de governo)</vt:lpstr>
      <vt:lpstr>Qual é a diferença em relação aos salários pagos no setor privado?</vt:lpstr>
      <vt:lpstr>Como proceder frente a esse cenário na área de recursos humanos?</vt:lpstr>
      <vt:lpstr>Medidas de ajuste</vt:lpstr>
      <vt:lpstr>Medidas de ajuste</vt:lpstr>
      <vt:lpstr>Por que as medidas de reestruturação são fundamentais ?</vt:lpstr>
      <vt:lpstr>Quais seriam as medidas de reestruturação ?</vt:lpstr>
      <vt:lpstr>Medidas de reestruturação</vt:lpstr>
      <vt:lpstr>Gestão Estratégica de Recursos Humanos</vt:lpstr>
      <vt:lpstr>Medidas de reestruturação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Tempos de austeridade: estratégias para a gestão das despesas com pessoal</dc:title>
  <dc:creator>Nelson</dc:creator>
  <cp:lastModifiedBy>Nelson</cp:lastModifiedBy>
  <cp:revision>27</cp:revision>
  <dcterms:created xsi:type="dcterms:W3CDTF">2015-03-19T12:51:03Z</dcterms:created>
  <dcterms:modified xsi:type="dcterms:W3CDTF">2016-12-01T18:59:52Z</dcterms:modified>
</cp:coreProperties>
</file>