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5" r:id="rId2"/>
    <p:sldId id="290" r:id="rId3"/>
    <p:sldId id="285" r:id="rId4"/>
    <p:sldId id="291" r:id="rId5"/>
    <p:sldId id="300" r:id="rId6"/>
    <p:sldId id="316" r:id="rId7"/>
    <p:sldId id="313" r:id="rId8"/>
    <p:sldId id="329" r:id="rId9"/>
    <p:sldId id="330" r:id="rId10"/>
    <p:sldId id="331" r:id="rId11"/>
    <p:sldId id="320" r:id="rId12"/>
    <p:sldId id="321" r:id="rId13"/>
    <p:sldId id="332" r:id="rId14"/>
    <p:sldId id="301" r:id="rId15"/>
    <p:sldId id="302" r:id="rId16"/>
    <p:sldId id="303" r:id="rId17"/>
    <p:sldId id="325" r:id="rId18"/>
    <p:sldId id="326" r:id="rId19"/>
    <p:sldId id="327" r:id="rId20"/>
    <p:sldId id="308" r:id="rId21"/>
    <p:sldId id="323" r:id="rId22"/>
    <p:sldId id="296" r:id="rId23"/>
    <p:sldId id="284" r:id="rId24"/>
    <p:sldId id="305" r:id="rId25"/>
    <p:sldId id="328" r:id="rId26"/>
  </p:sldIdLst>
  <p:sldSz cx="9144000" cy="6858000" type="screen4x3"/>
  <p:notesSz cx="9928225" cy="67976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00"/>
    <a:srgbClr val="006600"/>
    <a:srgbClr val="D32D2D"/>
    <a:srgbClr val="008000"/>
    <a:srgbClr val="5ABB4D"/>
    <a:srgbClr val="5A702E"/>
    <a:srgbClr val="6600CC"/>
    <a:srgbClr val="3399FF"/>
    <a:srgbClr val="77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33" autoAdjust="0"/>
  </p:normalViewPr>
  <p:slideViewPr>
    <p:cSldViewPr>
      <p:cViewPr varScale="1">
        <p:scale>
          <a:sx n="42" d="100"/>
          <a:sy n="42" d="100"/>
        </p:scale>
        <p:origin x="13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laudia\Graficos_Claudia_Foru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laudia\Graficos_Claudia_Foru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8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594725253332675E-2"/>
          <c:y val="0.19320131305112748"/>
          <c:w val="0.82349301906465644"/>
          <c:h val="0.79528985507246375"/>
        </c:manualLayout>
      </c:layout>
      <c:pie3DChart>
        <c:varyColors val="1"/>
        <c:ser>
          <c:idx val="0"/>
          <c:order val="0"/>
          <c:explosion val="3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175-499F-A7D9-925C14B62142}"/>
              </c:ext>
            </c:extLst>
          </c:dPt>
          <c:dLbls>
            <c:dLbl>
              <c:idx val="0"/>
              <c:layout>
                <c:manualLayout>
                  <c:x val="0.32074916563554018"/>
                  <c:y val="5.4225730236839359E-3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rgbClr val="002060"/>
                        </a:solidFill>
                      </a:defRPr>
                    </a:pPr>
                    <a:r>
                      <a:rPr lang="en-US" sz="1300" b="1">
                        <a:solidFill>
                          <a:srgbClr val="002060"/>
                        </a:solidFill>
                      </a:rPr>
                      <a:t>ATIVOS </a:t>
                    </a:r>
                  </a:p>
                  <a:p>
                    <a:pPr>
                      <a:defRPr sz="1300" b="1">
                        <a:solidFill>
                          <a:srgbClr val="002060"/>
                        </a:solidFill>
                      </a:defRPr>
                    </a:pPr>
                    <a:r>
                      <a:rPr lang="en-US" sz="1300" b="1">
                        <a:solidFill>
                          <a:srgbClr val="002060"/>
                        </a:solidFill>
                      </a:rPr>
                      <a:t>2.729 </a:t>
                    </a:r>
                  </a:p>
                  <a:p>
                    <a:pPr>
                      <a:defRPr sz="1300" b="1">
                        <a:solidFill>
                          <a:srgbClr val="002060"/>
                        </a:solidFill>
                      </a:defRPr>
                    </a:pPr>
                    <a:r>
                      <a:rPr lang="en-US" sz="1300" b="1">
                        <a:solidFill>
                          <a:srgbClr val="002060"/>
                        </a:solidFill>
                      </a:rPr>
                      <a:t>36%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75-499F-A7D9-925C14B62142}"/>
                </c:ext>
              </c:extLst>
            </c:dLbl>
            <c:dLbl>
              <c:idx val="1"/>
              <c:layout>
                <c:manualLayout>
                  <c:x val="3.980099135623491E-2"/>
                  <c:y val="-0.18457522509958735"/>
                </c:manualLayout>
              </c:layout>
              <c:tx>
                <c:rich>
                  <a:bodyPr/>
                  <a:lstStyle/>
                  <a:p>
                    <a:pPr>
                      <a:defRPr sz="1300" b="1"/>
                    </a:pPr>
                    <a:r>
                      <a:rPr lang="en-US" sz="1300" b="1"/>
                      <a:t>ASSISTIDOS </a:t>
                    </a:r>
                  </a:p>
                  <a:p>
                    <a:pPr>
                      <a:defRPr sz="1300" b="1"/>
                    </a:pPr>
                    <a:r>
                      <a:rPr lang="en-US" sz="1300" b="1"/>
                      <a:t>738 </a:t>
                    </a:r>
                  </a:p>
                  <a:p>
                    <a:pPr>
                      <a:defRPr sz="1300" b="1"/>
                    </a:pPr>
                    <a:r>
                      <a:rPr lang="en-US" sz="1300" b="1"/>
                      <a:t>10%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75-499F-A7D9-925C14B62142}"/>
                </c:ext>
              </c:extLst>
            </c:dLbl>
            <c:dLbl>
              <c:idx val="2"/>
              <c:layout>
                <c:manualLayout>
                  <c:x val="9.5560858380720287E-2"/>
                  <c:y val="8.0784843792074124E-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rgbClr val="002060"/>
                        </a:solidFill>
                      </a:defRPr>
                    </a:pPr>
                    <a:r>
                      <a:rPr lang="en-US" sz="1300" b="1" dirty="0">
                        <a:solidFill>
                          <a:srgbClr val="002060"/>
                        </a:solidFill>
                      </a:rPr>
                      <a:t>DEPENDENTES</a:t>
                    </a:r>
                    <a:r>
                      <a:rPr lang="en-US" sz="1300" b="1" baseline="0" dirty="0">
                        <a:solidFill>
                          <a:srgbClr val="002060"/>
                        </a:solidFill>
                      </a:rPr>
                      <a:t> 4.133</a:t>
                    </a:r>
                    <a:r>
                      <a:rPr lang="en-US" sz="1300" b="1" dirty="0">
                        <a:solidFill>
                          <a:srgbClr val="002060"/>
                        </a:solidFill>
                      </a:rPr>
                      <a:t> </a:t>
                    </a:r>
                  </a:p>
                  <a:p>
                    <a:pPr>
                      <a:defRPr sz="1300" b="1">
                        <a:solidFill>
                          <a:srgbClr val="002060"/>
                        </a:solidFill>
                      </a:defRPr>
                    </a:pPr>
                    <a:r>
                      <a:rPr lang="en-US" sz="1300" b="1" dirty="0">
                        <a:solidFill>
                          <a:srgbClr val="002060"/>
                        </a:solidFill>
                      </a:rPr>
                      <a:t>54%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75-499F-A7D9-925C14B62142}"/>
                </c:ext>
              </c:extLst>
            </c:dLbl>
            <c:dLbl>
              <c:idx val="3"/>
              <c:layout>
                <c:manualLayout>
                  <c:x val="0.14749779149663525"/>
                  <c:y val="0.14855072463768118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DEPENDENTES 4.133</a:t>
                    </a:r>
                  </a:p>
                  <a:p>
                    <a:r>
                      <a:rPr lang="en-US" sz="1400"/>
                      <a:t> 54%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75-499F-A7D9-925C14B621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Participantes!$B$3:$B$5</c:f>
              <c:strCache>
                <c:ptCount val="3"/>
                <c:pt idx="0">
                  <c:v>ATIVOS</c:v>
                </c:pt>
                <c:pt idx="1">
                  <c:v>ASSISTIDOS</c:v>
                </c:pt>
                <c:pt idx="2">
                  <c:v>DEPENDENTES</c:v>
                </c:pt>
              </c:strCache>
            </c:strRef>
          </c:cat>
          <c:val>
            <c:numRef>
              <c:f>Participantes!$C$3:$C$5</c:f>
              <c:numCache>
                <c:formatCode>#,##0</c:formatCode>
                <c:ptCount val="3"/>
                <c:pt idx="0">
                  <c:v>2729</c:v>
                </c:pt>
                <c:pt idx="1">
                  <c:v>738</c:v>
                </c:pt>
                <c:pt idx="2">
                  <c:v>4133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75-499F-A7D9-925C14B62142}"/>
            </c:ext>
          </c:extLst>
        </c:ser>
        <c:ser>
          <c:idx val="1"/>
          <c:order val="1"/>
          <c:tx>
            <c:strRef>
              <c:f>Participantes!$B$5</c:f>
              <c:strCache>
                <c:ptCount val="1"/>
                <c:pt idx="0">
                  <c:v>DEPENDENTES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Participantes!$B$3:$B$5</c:f>
              <c:strCache>
                <c:ptCount val="3"/>
                <c:pt idx="0">
                  <c:v>ATIVOS</c:v>
                </c:pt>
                <c:pt idx="1">
                  <c:v>ASSISTIDOS</c:v>
                </c:pt>
                <c:pt idx="2">
                  <c:v>DEPENDENTES</c:v>
                </c:pt>
              </c:strCache>
            </c:strRef>
          </c:cat>
          <c:val>
            <c:numRef>
              <c:f>Participantes!$C$5</c:f>
              <c:numCache>
                <c:formatCode>#,##0</c:formatCode>
                <c:ptCount val="1"/>
                <c:pt idx="0">
                  <c:v>4133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75-499F-A7D9-925C14B621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308 </a:t>
            </a:r>
            <a:r>
              <a:rPr lang="en-US" dirty="0" err="1" smtClean="0"/>
              <a:t>Entidades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1.100 </a:t>
            </a:r>
            <a:r>
              <a:rPr lang="en-US" dirty="0" err="1" smtClean="0"/>
              <a:t>Planos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Entidades!$K$3</c:f>
              <c:strCache>
                <c:ptCount val="1"/>
                <c:pt idx="0">
                  <c:v>PRIVADO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invertIfNegative val="0"/>
          <c:dLbls>
            <c:dLbl>
              <c:idx val="0"/>
              <c:layout>
                <c:manualLayout>
                  <c:x val="-2.2988509530028966E-2"/>
                  <c:y val="-2.693602693602693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PRIVADA </a:t>
                    </a:r>
                    <a:endParaRPr lang="en-US" sz="1400" dirty="0"/>
                  </a:p>
                  <a:p>
                    <a:r>
                      <a:rPr lang="en-US" sz="1400" dirty="0"/>
                      <a:t>198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CA-4AC7-90F5-6EBF3BA314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Entidades!$L$2</c:f>
              <c:numCache>
                <c:formatCode>General</c:formatCode>
                <c:ptCount val="1"/>
              </c:numCache>
            </c:numRef>
          </c:cat>
          <c:val>
            <c:numRef>
              <c:f>Entidades!$L$3</c:f>
              <c:numCache>
                <c:formatCode>General</c:formatCode>
                <c:ptCount val="1"/>
                <c:pt idx="0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CA-4AC7-90F5-6EBF3BA314C8}"/>
            </c:ext>
          </c:extLst>
        </c:ser>
        <c:ser>
          <c:idx val="1"/>
          <c:order val="1"/>
          <c:tx>
            <c:strRef>
              <c:f>Entidades!$K$4</c:f>
              <c:strCache>
                <c:ptCount val="1"/>
                <c:pt idx="0">
                  <c:v>PÚBLICO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7779E-3"/>
                  <c:y val="-7.870370370370370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PÚBLICA </a:t>
                    </a:r>
                    <a:endParaRPr lang="en-US" sz="1400" dirty="0"/>
                  </a:p>
                  <a:p>
                    <a:r>
                      <a:rPr lang="en-US" sz="1400" dirty="0"/>
                      <a:t>89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CA-4AC7-90F5-6EBF3BA314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Entidades!$L$2</c:f>
              <c:numCache>
                <c:formatCode>General</c:formatCode>
                <c:ptCount val="1"/>
              </c:numCache>
            </c:numRef>
          </c:cat>
          <c:val>
            <c:numRef>
              <c:f>Entidades!$L$4</c:f>
              <c:numCache>
                <c:formatCode>General</c:formatCode>
                <c:ptCount val="1"/>
                <c:pt idx="0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CA-4AC7-90F5-6EBF3BA314C8}"/>
            </c:ext>
          </c:extLst>
        </c:ser>
        <c:ser>
          <c:idx val="2"/>
          <c:order val="2"/>
          <c:tx>
            <c:strRef>
              <c:f>Entidades!$K$5</c:f>
              <c:strCache>
                <c:ptCount val="1"/>
                <c:pt idx="0">
                  <c:v>INSTITUÍDA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596616276916242E-2"/>
                  <c:y val="-6.481481481481481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INSTITUÍDA</a:t>
                    </a:r>
                    <a:endParaRPr lang="en-US" sz="1400" dirty="0"/>
                  </a:p>
                  <a:p>
                    <a:r>
                      <a:rPr lang="en-US" sz="1400" dirty="0"/>
                      <a:t>21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CA-4AC7-90F5-6EBF3BA314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Entidades!$L$2</c:f>
              <c:numCache>
                <c:formatCode>General</c:formatCode>
                <c:ptCount val="1"/>
              </c:numCache>
            </c:numRef>
          </c:cat>
          <c:val>
            <c:numRef>
              <c:f>Entidades!$L$5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CA-4AC7-90F5-6EBF3BA314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"/>
        <c:overlap val="-22"/>
        <c:axId val="81204736"/>
        <c:axId val="81206272"/>
      </c:barChart>
      <c:catAx>
        <c:axId val="8120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81206272"/>
        <c:crosses val="autoZero"/>
        <c:auto val="1"/>
        <c:lblAlgn val="ctr"/>
        <c:lblOffset val="100"/>
        <c:noMultiLvlLbl val="0"/>
      </c:catAx>
      <c:valAx>
        <c:axId val="81206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8120473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86E53-E81C-4047-B5B3-998AF98F2D39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5CFEA1E-72F6-44D9-9EDF-940F48432C55}">
      <dgm:prSet phldrT="[Texto]"/>
      <dgm:spPr/>
      <dgm:t>
        <a:bodyPr/>
        <a:lstStyle/>
        <a:p>
          <a:r>
            <a:rPr lang="pt-BR" dirty="0" err="1"/>
            <a:t>Previc</a:t>
          </a:r>
          <a:endParaRPr lang="pt-BR" dirty="0"/>
        </a:p>
      </dgm:t>
    </dgm:pt>
    <dgm:pt modelId="{CB904A30-FA73-495F-B22F-1F91B8B10A76}" type="parTrans" cxnId="{4BF08489-3361-468C-A899-A061DBB89E87}">
      <dgm:prSet/>
      <dgm:spPr/>
      <dgm:t>
        <a:bodyPr/>
        <a:lstStyle/>
        <a:p>
          <a:endParaRPr lang="pt-BR"/>
        </a:p>
      </dgm:t>
    </dgm:pt>
    <dgm:pt modelId="{D7F86C41-DA49-4049-B27B-EB065FDA7F44}" type="sibTrans" cxnId="{4BF08489-3361-468C-A899-A061DBB89E87}">
      <dgm:prSet/>
      <dgm:spPr/>
      <dgm:t>
        <a:bodyPr/>
        <a:lstStyle/>
        <a:p>
          <a:endParaRPr lang="pt-BR"/>
        </a:p>
      </dgm:t>
    </dgm:pt>
    <dgm:pt modelId="{745E705C-AA0D-424D-BA98-B5B683E0B599}">
      <dgm:prSet phldrT="[Texto]" custT="1"/>
      <dgm:spPr/>
      <dgm:t>
        <a:bodyPr/>
        <a:lstStyle/>
        <a:p>
          <a:r>
            <a:rPr lang="pt-BR" sz="1200" b="1" dirty="0" smtClean="0"/>
            <a:t>Incentivos Regulatórios</a:t>
          </a:r>
          <a:endParaRPr lang="pt-BR" sz="1200" b="1" dirty="0"/>
        </a:p>
      </dgm:t>
    </dgm:pt>
    <dgm:pt modelId="{A9C7A520-3833-403C-9514-DD5ECC54C675}" type="parTrans" cxnId="{308D475D-1BD6-4CBF-97E3-EC8F3D0F0743}">
      <dgm:prSet/>
      <dgm:spPr/>
      <dgm:t>
        <a:bodyPr/>
        <a:lstStyle/>
        <a:p>
          <a:endParaRPr lang="pt-BR"/>
        </a:p>
      </dgm:t>
    </dgm:pt>
    <dgm:pt modelId="{BCDE5B2B-B7BB-4CFF-A2FE-78852F950BFF}" type="sibTrans" cxnId="{308D475D-1BD6-4CBF-97E3-EC8F3D0F0743}">
      <dgm:prSet/>
      <dgm:spPr/>
      <dgm:t>
        <a:bodyPr/>
        <a:lstStyle/>
        <a:p>
          <a:endParaRPr lang="pt-BR"/>
        </a:p>
      </dgm:t>
    </dgm:pt>
    <dgm:pt modelId="{750D157F-3841-45CE-8351-151E13E37594}">
      <dgm:prSet phldrT="[Texto]" custT="1"/>
      <dgm:spPr/>
      <dgm:t>
        <a:bodyPr/>
        <a:lstStyle/>
        <a:p>
          <a:pPr algn="ctr"/>
          <a:endParaRPr lang="pt-BR" sz="1200" b="1" dirty="0">
            <a:latin typeface="+mj-lt"/>
          </a:endParaRPr>
        </a:p>
      </dgm:t>
    </dgm:pt>
    <dgm:pt modelId="{AA300E8F-9359-4575-BA0F-4EC072C0636C}" type="parTrans" cxnId="{A41ECF1B-BDEB-4CB3-B113-D67497BA3174}">
      <dgm:prSet/>
      <dgm:spPr/>
      <dgm:t>
        <a:bodyPr/>
        <a:lstStyle/>
        <a:p>
          <a:endParaRPr lang="pt-BR"/>
        </a:p>
      </dgm:t>
    </dgm:pt>
    <dgm:pt modelId="{366A2D84-43B8-4C11-8488-704ED66FF393}" type="sibTrans" cxnId="{A41ECF1B-BDEB-4CB3-B113-D67497BA3174}">
      <dgm:prSet/>
      <dgm:spPr/>
      <dgm:t>
        <a:bodyPr/>
        <a:lstStyle/>
        <a:p>
          <a:endParaRPr lang="pt-BR"/>
        </a:p>
      </dgm:t>
    </dgm:pt>
    <dgm:pt modelId="{2F0A45FC-CEC5-4D67-B6C9-4983FE209D2E}">
      <dgm:prSet phldrT="[Texto]" custT="1"/>
      <dgm:spPr/>
      <dgm:t>
        <a:bodyPr/>
        <a:lstStyle/>
        <a:p>
          <a:r>
            <a:rPr lang="pt-BR" sz="1200" b="1" dirty="0"/>
            <a:t>Governança</a:t>
          </a:r>
        </a:p>
      </dgm:t>
    </dgm:pt>
    <dgm:pt modelId="{4FD57B1A-305E-4D46-AD5C-3F9A5B18CBBD}" type="parTrans" cxnId="{0E03BF6D-ECFD-4C98-BE0E-6D76C91C9088}">
      <dgm:prSet/>
      <dgm:spPr/>
      <dgm:t>
        <a:bodyPr/>
        <a:lstStyle/>
        <a:p>
          <a:endParaRPr lang="pt-BR"/>
        </a:p>
      </dgm:t>
    </dgm:pt>
    <dgm:pt modelId="{76868A40-694E-4933-BF5D-15C8652E97B3}" type="sibTrans" cxnId="{0E03BF6D-ECFD-4C98-BE0E-6D76C91C9088}">
      <dgm:prSet/>
      <dgm:spPr/>
      <dgm:t>
        <a:bodyPr/>
        <a:lstStyle/>
        <a:p>
          <a:endParaRPr lang="pt-BR"/>
        </a:p>
      </dgm:t>
    </dgm:pt>
    <dgm:pt modelId="{9ACB6D71-D282-4426-9BF0-F9C40CB48C7A}">
      <dgm:prSet phldrT="[Texto]" custT="1"/>
      <dgm:spPr/>
      <dgm:t>
        <a:bodyPr/>
        <a:lstStyle/>
        <a:p>
          <a:r>
            <a:rPr lang="pt-BR" sz="1200" b="1" dirty="0"/>
            <a:t>Qualificação dos Dirigentes</a:t>
          </a:r>
        </a:p>
      </dgm:t>
    </dgm:pt>
    <dgm:pt modelId="{C27D3F33-4655-4A7D-8135-0C6CCC77ADE8}" type="parTrans" cxnId="{903701FF-BFFA-4F38-9534-D38F1467D53B}">
      <dgm:prSet/>
      <dgm:spPr/>
      <dgm:t>
        <a:bodyPr/>
        <a:lstStyle/>
        <a:p>
          <a:endParaRPr lang="pt-BR"/>
        </a:p>
      </dgm:t>
    </dgm:pt>
    <dgm:pt modelId="{D66930BF-21AB-4608-A086-AA82BA909756}" type="sibTrans" cxnId="{903701FF-BFFA-4F38-9534-D38F1467D53B}">
      <dgm:prSet/>
      <dgm:spPr/>
      <dgm:t>
        <a:bodyPr/>
        <a:lstStyle/>
        <a:p>
          <a:endParaRPr lang="pt-BR"/>
        </a:p>
      </dgm:t>
    </dgm:pt>
    <dgm:pt modelId="{B796B26E-CBEC-40B1-9663-8420668C14DD}">
      <dgm:prSet phldrT="[Texto]" custT="1"/>
      <dgm:spPr/>
      <dgm:t>
        <a:bodyPr/>
        <a:lstStyle/>
        <a:p>
          <a:r>
            <a:rPr lang="pt-BR" sz="1200" b="1" smtClean="0"/>
            <a:t>Autorregulação</a:t>
          </a:r>
          <a:endParaRPr lang="pt-BR" sz="1200" b="1" dirty="0"/>
        </a:p>
      </dgm:t>
    </dgm:pt>
    <dgm:pt modelId="{1CBEB1B1-EB98-4166-9890-0161B972F303}" type="parTrans" cxnId="{84B725A7-5232-4D67-BED9-500A86631150}">
      <dgm:prSet/>
      <dgm:spPr/>
      <dgm:t>
        <a:bodyPr/>
        <a:lstStyle/>
        <a:p>
          <a:endParaRPr lang="pt-BR"/>
        </a:p>
      </dgm:t>
    </dgm:pt>
    <dgm:pt modelId="{3F15110B-D002-4470-A51D-ED35C8A7F1BE}" type="sibTrans" cxnId="{84B725A7-5232-4D67-BED9-500A86631150}">
      <dgm:prSet/>
      <dgm:spPr/>
      <dgm:t>
        <a:bodyPr/>
        <a:lstStyle/>
        <a:p>
          <a:endParaRPr lang="pt-BR"/>
        </a:p>
      </dgm:t>
    </dgm:pt>
    <dgm:pt modelId="{D5989F18-402B-4774-87AE-1B7CCC031F00}">
      <dgm:prSet phldrT="[Texto]" custT="1"/>
      <dgm:spPr/>
      <dgm:t>
        <a:bodyPr/>
        <a:lstStyle/>
        <a:p>
          <a:r>
            <a:rPr lang="pt-BR" sz="1200" b="1" dirty="0"/>
            <a:t>Auditorias Internas e Externas</a:t>
          </a:r>
        </a:p>
      </dgm:t>
    </dgm:pt>
    <dgm:pt modelId="{8C26E85D-1303-43A5-A0F5-73FDD06CC5D1}" type="parTrans" cxnId="{428F5BBA-CA26-4C52-B450-F0E6A9DBFCFE}">
      <dgm:prSet/>
      <dgm:spPr/>
      <dgm:t>
        <a:bodyPr/>
        <a:lstStyle/>
        <a:p>
          <a:endParaRPr lang="pt-BR"/>
        </a:p>
      </dgm:t>
    </dgm:pt>
    <dgm:pt modelId="{970BAF43-C1B2-4811-8E72-D31CA784B27A}" type="sibTrans" cxnId="{428F5BBA-CA26-4C52-B450-F0E6A9DBFCFE}">
      <dgm:prSet/>
      <dgm:spPr/>
      <dgm:t>
        <a:bodyPr/>
        <a:lstStyle/>
        <a:p>
          <a:endParaRPr lang="pt-BR"/>
        </a:p>
      </dgm:t>
    </dgm:pt>
    <dgm:pt modelId="{1E793F20-A0BC-406E-9EF8-64555B3F423B}">
      <dgm:prSet phldrT="[Texto]" custT="1"/>
      <dgm:spPr/>
      <dgm:t>
        <a:bodyPr/>
        <a:lstStyle/>
        <a:p>
          <a:r>
            <a:rPr lang="pt-BR" sz="1200" b="1" dirty="0"/>
            <a:t>Fiscalização do Patrocinador</a:t>
          </a:r>
        </a:p>
      </dgm:t>
    </dgm:pt>
    <dgm:pt modelId="{51EF7FE2-7CBA-4E0F-A086-16FC84A7CBE5}" type="parTrans" cxnId="{ABC8AFE7-C619-4143-A686-E100920131BF}">
      <dgm:prSet/>
      <dgm:spPr/>
      <dgm:t>
        <a:bodyPr/>
        <a:lstStyle/>
        <a:p>
          <a:endParaRPr lang="pt-BR"/>
        </a:p>
      </dgm:t>
    </dgm:pt>
    <dgm:pt modelId="{F36C2436-F690-423D-B5CF-AB33AF3CDA90}" type="sibTrans" cxnId="{ABC8AFE7-C619-4143-A686-E100920131BF}">
      <dgm:prSet/>
      <dgm:spPr/>
      <dgm:t>
        <a:bodyPr/>
        <a:lstStyle/>
        <a:p>
          <a:endParaRPr lang="pt-BR"/>
        </a:p>
      </dgm:t>
    </dgm:pt>
    <dgm:pt modelId="{C184AE67-558B-42BE-BE97-30CA8801F509}">
      <dgm:prSet phldrT="[Texto]" custT="1"/>
      <dgm:spPr/>
      <dgm:t>
        <a:bodyPr/>
        <a:lstStyle/>
        <a:p>
          <a:r>
            <a:rPr lang="pt-BR" sz="1200" b="1" dirty="0" err="1"/>
            <a:t>Disclosure</a:t>
          </a:r>
          <a:r>
            <a:rPr lang="pt-BR" sz="1200" b="1" dirty="0"/>
            <a:t> Informações</a:t>
          </a:r>
        </a:p>
      </dgm:t>
    </dgm:pt>
    <dgm:pt modelId="{02FB0A58-BB7B-4C6D-A93A-044CFB14A442}" type="parTrans" cxnId="{5F89DF84-75FD-4774-88E6-E8002AB9F7A7}">
      <dgm:prSet/>
      <dgm:spPr/>
      <dgm:t>
        <a:bodyPr/>
        <a:lstStyle/>
        <a:p>
          <a:endParaRPr lang="pt-BR"/>
        </a:p>
      </dgm:t>
    </dgm:pt>
    <dgm:pt modelId="{6F26459B-4EB0-4EBF-9A7A-EFF79D1B3AF9}" type="sibTrans" cxnId="{5F89DF84-75FD-4774-88E6-E8002AB9F7A7}">
      <dgm:prSet/>
      <dgm:spPr/>
      <dgm:t>
        <a:bodyPr/>
        <a:lstStyle/>
        <a:p>
          <a:endParaRPr lang="pt-BR"/>
        </a:p>
      </dgm:t>
    </dgm:pt>
    <dgm:pt modelId="{CE10AB2D-F1AC-43FD-8347-BE12979A0331}">
      <dgm:prSet phldrT="[Texto]" custT="1"/>
      <dgm:spPr/>
      <dgm:t>
        <a:bodyPr/>
        <a:lstStyle/>
        <a:p>
          <a:r>
            <a:rPr lang="pt-BR" sz="1200" b="1" dirty="0"/>
            <a:t>Processo Punitivo</a:t>
          </a:r>
        </a:p>
      </dgm:t>
    </dgm:pt>
    <dgm:pt modelId="{B39B902D-36BC-4D05-BF73-8D711AF813AC}" type="parTrans" cxnId="{FD7051BC-9272-4F1E-BA43-3AB19A9981FF}">
      <dgm:prSet/>
      <dgm:spPr/>
      <dgm:t>
        <a:bodyPr/>
        <a:lstStyle/>
        <a:p>
          <a:endParaRPr lang="pt-BR"/>
        </a:p>
      </dgm:t>
    </dgm:pt>
    <dgm:pt modelId="{8BD3E858-B7A1-4742-A4D3-7D9FF74B8C77}" type="sibTrans" cxnId="{FD7051BC-9272-4F1E-BA43-3AB19A9981FF}">
      <dgm:prSet/>
      <dgm:spPr/>
      <dgm:t>
        <a:bodyPr/>
        <a:lstStyle/>
        <a:p>
          <a:endParaRPr lang="pt-BR"/>
        </a:p>
      </dgm:t>
    </dgm:pt>
    <dgm:pt modelId="{BADE85CB-E3F7-45A6-ADF1-E6FF36ED7E7E}" type="pres">
      <dgm:prSet presAssocID="{79186E53-E81C-4047-B5B3-998AF98F2D3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0DF7531-B5B2-447F-9B54-ED64F7165A9D}" type="pres">
      <dgm:prSet presAssocID="{05CFEA1E-72F6-44D9-9EDF-940F48432C55}" presName="centerShape" presStyleLbl="node0" presStyleIdx="0" presStyleCnt="1" custScaleX="132682" custScaleY="127664"/>
      <dgm:spPr/>
      <dgm:t>
        <a:bodyPr/>
        <a:lstStyle/>
        <a:p>
          <a:endParaRPr lang="pt-BR"/>
        </a:p>
      </dgm:t>
    </dgm:pt>
    <dgm:pt modelId="{584DFD33-2422-4CAB-B2C4-ED3E5673140C}" type="pres">
      <dgm:prSet presAssocID="{A9C7A520-3833-403C-9514-DD5ECC54C675}" presName="parTrans" presStyleLbl="sibTrans2D1" presStyleIdx="0" presStyleCnt="9"/>
      <dgm:spPr/>
      <dgm:t>
        <a:bodyPr/>
        <a:lstStyle/>
        <a:p>
          <a:endParaRPr lang="pt-BR"/>
        </a:p>
      </dgm:t>
    </dgm:pt>
    <dgm:pt modelId="{A8FE07B2-091F-46EF-B171-2D51AA4AD526}" type="pres">
      <dgm:prSet presAssocID="{A9C7A520-3833-403C-9514-DD5ECC54C675}" presName="connectorText" presStyleLbl="sibTrans2D1" presStyleIdx="0" presStyleCnt="9"/>
      <dgm:spPr/>
      <dgm:t>
        <a:bodyPr/>
        <a:lstStyle/>
        <a:p>
          <a:endParaRPr lang="pt-BR"/>
        </a:p>
      </dgm:t>
    </dgm:pt>
    <dgm:pt modelId="{6D9433C4-A714-4C57-B125-19222AC8760F}" type="pres">
      <dgm:prSet presAssocID="{745E705C-AA0D-424D-BA98-B5B683E0B59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EE8917-2025-40AF-989C-DBF4D0889D79}" type="pres">
      <dgm:prSet presAssocID="{AA300E8F-9359-4575-BA0F-4EC072C0636C}" presName="parTrans" presStyleLbl="sibTrans2D1" presStyleIdx="1" presStyleCnt="9"/>
      <dgm:spPr/>
      <dgm:t>
        <a:bodyPr/>
        <a:lstStyle/>
        <a:p>
          <a:endParaRPr lang="pt-BR"/>
        </a:p>
      </dgm:t>
    </dgm:pt>
    <dgm:pt modelId="{A788C4F8-7126-41C5-8BED-EA1C5B0C7F79}" type="pres">
      <dgm:prSet presAssocID="{AA300E8F-9359-4575-BA0F-4EC072C0636C}" presName="connectorText" presStyleLbl="sibTrans2D1" presStyleIdx="1" presStyleCnt="9"/>
      <dgm:spPr/>
      <dgm:t>
        <a:bodyPr/>
        <a:lstStyle/>
        <a:p>
          <a:endParaRPr lang="pt-BR"/>
        </a:p>
      </dgm:t>
    </dgm:pt>
    <dgm:pt modelId="{DF49277F-E958-4C35-B8E3-CA3739A408F1}" type="pres">
      <dgm:prSet presAssocID="{750D157F-3841-45CE-8351-151E13E3759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E224F5-8628-4F1C-9D35-149DBBEC0A6D}" type="pres">
      <dgm:prSet presAssocID="{4FD57B1A-305E-4D46-AD5C-3F9A5B18CBBD}" presName="parTrans" presStyleLbl="sibTrans2D1" presStyleIdx="2" presStyleCnt="9"/>
      <dgm:spPr/>
      <dgm:t>
        <a:bodyPr/>
        <a:lstStyle/>
        <a:p>
          <a:endParaRPr lang="pt-BR"/>
        </a:p>
      </dgm:t>
    </dgm:pt>
    <dgm:pt modelId="{455893FB-ADA7-48D8-AFBE-F07BCA7F8B8F}" type="pres">
      <dgm:prSet presAssocID="{4FD57B1A-305E-4D46-AD5C-3F9A5B18CBBD}" presName="connectorText" presStyleLbl="sibTrans2D1" presStyleIdx="2" presStyleCnt="9"/>
      <dgm:spPr/>
      <dgm:t>
        <a:bodyPr/>
        <a:lstStyle/>
        <a:p>
          <a:endParaRPr lang="pt-BR"/>
        </a:p>
      </dgm:t>
    </dgm:pt>
    <dgm:pt modelId="{C6DDC15A-AE6E-4276-A0F2-14DF72589CE8}" type="pres">
      <dgm:prSet presAssocID="{2F0A45FC-CEC5-4D67-B6C9-4983FE209D2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098894-2360-4018-88A0-19B5FF19F623}" type="pres">
      <dgm:prSet presAssocID="{C27D3F33-4655-4A7D-8135-0C6CCC77ADE8}" presName="parTrans" presStyleLbl="sibTrans2D1" presStyleIdx="3" presStyleCnt="9"/>
      <dgm:spPr/>
      <dgm:t>
        <a:bodyPr/>
        <a:lstStyle/>
        <a:p>
          <a:endParaRPr lang="pt-BR"/>
        </a:p>
      </dgm:t>
    </dgm:pt>
    <dgm:pt modelId="{462DE7E8-125E-4FB6-9467-6877E6C7717D}" type="pres">
      <dgm:prSet presAssocID="{C27D3F33-4655-4A7D-8135-0C6CCC77ADE8}" presName="connectorText" presStyleLbl="sibTrans2D1" presStyleIdx="3" presStyleCnt="9"/>
      <dgm:spPr/>
      <dgm:t>
        <a:bodyPr/>
        <a:lstStyle/>
        <a:p>
          <a:endParaRPr lang="pt-BR"/>
        </a:p>
      </dgm:t>
    </dgm:pt>
    <dgm:pt modelId="{0B82F106-82A3-40B6-A7D0-EFF85D6ED88D}" type="pres">
      <dgm:prSet presAssocID="{9ACB6D71-D282-4426-9BF0-F9C40CB48C7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5E1B5C-15D0-4EDB-84BE-7441147122E9}" type="pres">
      <dgm:prSet presAssocID="{1CBEB1B1-EB98-4166-9890-0161B972F303}" presName="parTrans" presStyleLbl="sibTrans2D1" presStyleIdx="4" presStyleCnt="9"/>
      <dgm:spPr/>
      <dgm:t>
        <a:bodyPr/>
        <a:lstStyle/>
        <a:p>
          <a:endParaRPr lang="pt-BR"/>
        </a:p>
      </dgm:t>
    </dgm:pt>
    <dgm:pt modelId="{23BDF22F-11FC-46A7-B575-F94378C400C9}" type="pres">
      <dgm:prSet presAssocID="{1CBEB1B1-EB98-4166-9890-0161B972F303}" presName="connectorText" presStyleLbl="sibTrans2D1" presStyleIdx="4" presStyleCnt="9"/>
      <dgm:spPr/>
      <dgm:t>
        <a:bodyPr/>
        <a:lstStyle/>
        <a:p>
          <a:endParaRPr lang="pt-BR"/>
        </a:p>
      </dgm:t>
    </dgm:pt>
    <dgm:pt modelId="{B5682193-835F-4434-A311-3F90476A8FA7}" type="pres">
      <dgm:prSet presAssocID="{B796B26E-CBEC-40B1-9663-8420668C14DD}" presName="node" presStyleLbl="node1" presStyleIdx="4" presStyleCnt="9" custScaleX="107937" custScaleY="946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CE3F94-4591-44E5-BF42-FC000FF3AD85}" type="pres">
      <dgm:prSet presAssocID="{8C26E85D-1303-43A5-A0F5-73FDD06CC5D1}" presName="parTrans" presStyleLbl="sibTrans2D1" presStyleIdx="5" presStyleCnt="9"/>
      <dgm:spPr/>
      <dgm:t>
        <a:bodyPr/>
        <a:lstStyle/>
        <a:p>
          <a:endParaRPr lang="pt-BR"/>
        </a:p>
      </dgm:t>
    </dgm:pt>
    <dgm:pt modelId="{6AED1B0F-78C4-4C54-B0B8-B3C07C5B6EF9}" type="pres">
      <dgm:prSet presAssocID="{8C26E85D-1303-43A5-A0F5-73FDD06CC5D1}" presName="connectorText" presStyleLbl="sibTrans2D1" presStyleIdx="5" presStyleCnt="9"/>
      <dgm:spPr/>
      <dgm:t>
        <a:bodyPr/>
        <a:lstStyle/>
        <a:p>
          <a:endParaRPr lang="pt-BR"/>
        </a:p>
      </dgm:t>
    </dgm:pt>
    <dgm:pt modelId="{F51233DE-B336-4174-A4A5-4A6C59673D55}" type="pres">
      <dgm:prSet presAssocID="{D5989F18-402B-4774-87AE-1B7CCC031F0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EBFE36-99F8-4CD0-A564-717EA205B93D}" type="pres">
      <dgm:prSet presAssocID="{51EF7FE2-7CBA-4E0F-A086-16FC84A7CBE5}" presName="parTrans" presStyleLbl="sibTrans2D1" presStyleIdx="6" presStyleCnt="9"/>
      <dgm:spPr/>
      <dgm:t>
        <a:bodyPr/>
        <a:lstStyle/>
        <a:p>
          <a:endParaRPr lang="pt-BR"/>
        </a:p>
      </dgm:t>
    </dgm:pt>
    <dgm:pt modelId="{C130B8FE-C290-4E64-A17D-0820E14DDC45}" type="pres">
      <dgm:prSet presAssocID="{51EF7FE2-7CBA-4E0F-A086-16FC84A7CBE5}" presName="connectorText" presStyleLbl="sibTrans2D1" presStyleIdx="6" presStyleCnt="9"/>
      <dgm:spPr/>
      <dgm:t>
        <a:bodyPr/>
        <a:lstStyle/>
        <a:p>
          <a:endParaRPr lang="pt-BR"/>
        </a:p>
      </dgm:t>
    </dgm:pt>
    <dgm:pt modelId="{2DE598C3-87C0-4C7E-A971-393843CBA4A1}" type="pres">
      <dgm:prSet presAssocID="{1E793F20-A0BC-406E-9EF8-64555B3F423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E9DC7E-EA64-4B93-BBD8-0EDAE2A07C9E}" type="pres">
      <dgm:prSet presAssocID="{02FB0A58-BB7B-4C6D-A93A-044CFB14A442}" presName="parTrans" presStyleLbl="sibTrans2D1" presStyleIdx="7" presStyleCnt="9"/>
      <dgm:spPr/>
      <dgm:t>
        <a:bodyPr/>
        <a:lstStyle/>
        <a:p>
          <a:endParaRPr lang="pt-BR"/>
        </a:p>
      </dgm:t>
    </dgm:pt>
    <dgm:pt modelId="{23A10DF7-6590-4103-AE47-6964F85101FE}" type="pres">
      <dgm:prSet presAssocID="{02FB0A58-BB7B-4C6D-A93A-044CFB14A442}" presName="connectorText" presStyleLbl="sibTrans2D1" presStyleIdx="7" presStyleCnt="9"/>
      <dgm:spPr/>
      <dgm:t>
        <a:bodyPr/>
        <a:lstStyle/>
        <a:p>
          <a:endParaRPr lang="pt-BR"/>
        </a:p>
      </dgm:t>
    </dgm:pt>
    <dgm:pt modelId="{6DB2F083-2019-4F3F-81C8-197D773D8CB7}" type="pres">
      <dgm:prSet presAssocID="{C184AE67-558B-42BE-BE97-30CA8801F50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1C8542-A670-469D-8DD7-883C996AB6BF}" type="pres">
      <dgm:prSet presAssocID="{B39B902D-36BC-4D05-BF73-8D711AF813AC}" presName="parTrans" presStyleLbl="sibTrans2D1" presStyleIdx="8" presStyleCnt="9"/>
      <dgm:spPr/>
      <dgm:t>
        <a:bodyPr/>
        <a:lstStyle/>
        <a:p>
          <a:endParaRPr lang="pt-BR"/>
        </a:p>
      </dgm:t>
    </dgm:pt>
    <dgm:pt modelId="{91C77C69-4BFA-4BEB-9191-60AA4CD09985}" type="pres">
      <dgm:prSet presAssocID="{B39B902D-36BC-4D05-BF73-8D711AF813AC}" presName="connectorText" presStyleLbl="sibTrans2D1" presStyleIdx="8" presStyleCnt="9"/>
      <dgm:spPr/>
      <dgm:t>
        <a:bodyPr/>
        <a:lstStyle/>
        <a:p>
          <a:endParaRPr lang="pt-BR"/>
        </a:p>
      </dgm:t>
    </dgm:pt>
    <dgm:pt modelId="{D912DC3C-F309-4639-8FBA-85FD33BACA7C}" type="pres">
      <dgm:prSet presAssocID="{CE10AB2D-F1AC-43FD-8347-BE12979A033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B40B52D-E26A-41CA-A823-C3368DD16C78}" type="presOf" srcId="{C27D3F33-4655-4A7D-8135-0C6CCC77ADE8}" destId="{82098894-2360-4018-88A0-19B5FF19F623}" srcOrd="0" destOrd="0" presId="urn:microsoft.com/office/officeart/2005/8/layout/radial5"/>
    <dgm:cxn modelId="{9539A11C-A20B-4252-86F0-4DE3EE367E9E}" type="presOf" srcId="{2F0A45FC-CEC5-4D67-B6C9-4983FE209D2E}" destId="{C6DDC15A-AE6E-4276-A0F2-14DF72589CE8}" srcOrd="0" destOrd="0" presId="urn:microsoft.com/office/officeart/2005/8/layout/radial5"/>
    <dgm:cxn modelId="{DDBBAB4B-F3CC-49C7-9A9D-437E2E643FAA}" type="presOf" srcId="{4FD57B1A-305E-4D46-AD5C-3F9A5B18CBBD}" destId="{455893FB-ADA7-48D8-AFBE-F07BCA7F8B8F}" srcOrd="1" destOrd="0" presId="urn:microsoft.com/office/officeart/2005/8/layout/radial5"/>
    <dgm:cxn modelId="{55EB29CB-BA4D-44F0-A61F-2EFB72AAB06A}" type="presOf" srcId="{B39B902D-36BC-4D05-BF73-8D711AF813AC}" destId="{91C77C69-4BFA-4BEB-9191-60AA4CD09985}" srcOrd="1" destOrd="0" presId="urn:microsoft.com/office/officeart/2005/8/layout/radial5"/>
    <dgm:cxn modelId="{601EDE43-58AC-486B-A986-B2D087FB62CF}" type="presOf" srcId="{1E793F20-A0BC-406E-9EF8-64555B3F423B}" destId="{2DE598C3-87C0-4C7E-A971-393843CBA4A1}" srcOrd="0" destOrd="0" presId="urn:microsoft.com/office/officeart/2005/8/layout/radial5"/>
    <dgm:cxn modelId="{5F6A0FD1-874F-4198-862B-5C3E11E511C5}" type="presOf" srcId="{1CBEB1B1-EB98-4166-9890-0161B972F303}" destId="{23BDF22F-11FC-46A7-B575-F94378C400C9}" srcOrd="1" destOrd="0" presId="urn:microsoft.com/office/officeart/2005/8/layout/radial5"/>
    <dgm:cxn modelId="{FD7051BC-9272-4F1E-BA43-3AB19A9981FF}" srcId="{05CFEA1E-72F6-44D9-9EDF-940F48432C55}" destId="{CE10AB2D-F1AC-43FD-8347-BE12979A0331}" srcOrd="8" destOrd="0" parTransId="{B39B902D-36BC-4D05-BF73-8D711AF813AC}" sibTransId="{8BD3E858-B7A1-4742-A4D3-7D9FF74B8C77}"/>
    <dgm:cxn modelId="{BE99D8BB-237F-476C-9C61-8B5BF6C43845}" type="presOf" srcId="{745E705C-AA0D-424D-BA98-B5B683E0B599}" destId="{6D9433C4-A714-4C57-B125-19222AC8760F}" srcOrd="0" destOrd="0" presId="urn:microsoft.com/office/officeart/2005/8/layout/radial5"/>
    <dgm:cxn modelId="{903701FF-BFFA-4F38-9534-D38F1467D53B}" srcId="{05CFEA1E-72F6-44D9-9EDF-940F48432C55}" destId="{9ACB6D71-D282-4426-9BF0-F9C40CB48C7A}" srcOrd="3" destOrd="0" parTransId="{C27D3F33-4655-4A7D-8135-0C6CCC77ADE8}" sibTransId="{D66930BF-21AB-4608-A086-AA82BA909756}"/>
    <dgm:cxn modelId="{58B5C20B-8197-4C0A-A989-03A7C9FBDBBD}" type="presOf" srcId="{51EF7FE2-7CBA-4E0F-A086-16FC84A7CBE5}" destId="{C130B8FE-C290-4E64-A17D-0820E14DDC45}" srcOrd="1" destOrd="0" presId="urn:microsoft.com/office/officeart/2005/8/layout/radial5"/>
    <dgm:cxn modelId="{C324E83E-FD60-4F29-A20A-E208B242927A}" type="presOf" srcId="{CE10AB2D-F1AC-43FD-8347-BE12979A0331}" destId="{D912DC3C-F309-4639-8FBA-85FD33BACA7C}" srcOrd="0" destOrd="0" presId="urn:microsoft.com/office/officeart/2005/8/layout/radial5"/>
    <dgm:cxn modelId="{2D1EF965-3DB5-47F4-A57B-2FF0C6219513}" type="presOf" srcId="{B796B26E-CBEC-40B1-9663-8420668C14DD}" destId="{B5682193-835F-4434-A311-3F90476A8FA7}" srcOrd="0" destOrd="0" presId="urn:microsoft.com/office/officeart/2005/8/layout/radial5"/>
    <dgm:cxn modelId="{4BF08489-3361-468C-A899-A061DBB89E87}" srcId="{79186E53-E81C-4047-B5B3-998AF98F2D39}" destId="{05CFEA1E-72F6-44D9-9EDF-940F48432C55}" srcOrd="0" destOrd="0" parTransId="{CB904A30-FA73-495F-B22F-1F91B8B10A76}" sibTransId="{D7F86C41-DA49-4049-B27B-EB065FDA7F44}"/>
    <dgm:cxn modelId="{5F89DF84-75FD-4774-88E6-E8002AB9F7A7}" srcId="{05CFEA1E-72F6-44D9-9EDF-940F48432C55}" destId="{C184AE67-558B-42BE-BE97-30CA8801F509}" srcOrd="7" destOrd="0" parTransId="{02FB0A58-BB7B-4C6D-A93A-044CFB14A442}" sibTransId="{6F26459B-4EB0-4EBF-9A7A-EFF79D1B3AF9}"/>
    <dgm:cxn modelId="{84B725A7-5232-4D67-BED9-500A86631150}" srcId="{05CFEA1E-72F6-44D9-9EDF-940F48432C55}" destId="{B796B26E-CBEC-40B1-9663-8420668C14DD}" srcOrd="4" destOrd="0" parTransId="{1CBEB1B1-EB98-4166-9890-0161B972F303}" sibTransId="{3F15110B-D002-4470-A51D-ED35C8A7F1BE}"/>
    <dgm:cxn modelId="{456E9A04-96E9-4A74-8C8F-526A542CE483}" type="presOf" srcId="{4FD57B1A-305E-4D46-AD5C-3F9A5B18CBBD}" destId="{1FE224F5-8628-4F1C-9D35-149DBBEC0A6D}" srcOrd="0" destOrd="0" presId="urn:microsoft.com/office/officeart/2005/8/layout/radial5"/>
    <dgm:cxn modelId="{95F747E4-3D99-45A0-9B5D-A085A27861B5}" type="presOf" srcId="{A9C7A520-3833-403C-9514-DD5ECC54C675}" destId="{584DFD33-2422-4CAB-B2C4-ED3E5673140C}" srcOrd="0" destOrd="0" presId="urn:microsoft.com/office/officeart/2005/8/layout/radial5"/>
    <dgm:cxn modelId="{ABC8AFE7-C619-4143-A686-E100920131BF}" srcId="{05CFEA1E-72F6-44D9-9EDF-940F48432C55}" destId="{1E793F20-A0BC-406E-9EF8-64555B3F423B}" srcOrd="6" destOrd="0" parTransId="{51EF7FE2-7CBA-4E0F-A086-16FC84A7CBE5}" sibTransId="{F36C2436-F690-423D-B5CF-AB33AF3CDA90}"/>
    <dgm:cxn modelId="{F4ED7BFF-F62C-4A01-8DFF-21F0986CAB4A}" type="presOf" srcId="{C184AE67-558B-42BE-BE97-30CA8801F509}" destId="{6DB2F083-2019-4F3F-81C8-197D773D8CB7}" srcOrd="0" destOrd="0" presId="urn:microsoft.com/office/officeart/2005/8/layout/radial5"/>
    <dgm:cxn modelId="{AB68F9FC-AE3D-40CE-BEA5-64FA325CEB13}" type="presOf" srcId="{A9C7A520-3833-403C-9514-DD5ECC54C675}" destId="{A8FE07B2-091F-46EF-B171-2D51AA4AD526}" srcOrd="1" destOrd="0" presId="urn:microsoft.com/office/officeart/2005/8/layout/radial5"/>
    <dgm:cxn modelId="{C9D2681C-D6BC-4857-9192-67D3EF9C6F36}" type="presOf" srcId="{9ACB6D71-D282-4426-9BF0-F9C40CB48C7A}" destId="{0B82F106-82A3-40B6-A7D0-EFF85D6ED88D}" srcOrd="0" destOrd="0" presId="urn:microsoft.com/office/officeart/2005/8/layout/radial5"/>
    <dgm:cxn modelId="{308D475D-1BD6-4CBF-97E3-EC8F3D0F0743}" srcId="{05CFEA1E-72F6-44D9-9EDF-940F48432C55}" destId="{745E705C-AA0D-424D-BA98-B5B683E0B599}" srcOrd="0" destOrd="0" parTransId="{A9C7A520-3833-403C-9514-DD5ECC54C675}" sibTransId="{BCDE5B2B-B7BB-4CFF-A2FE-78852F950BFF}"/>
    <dgm:cxn modelId="{B6C1A389-10D3-433F-8D27-FAEBD2DE2BFD}" type="presOf" srcId="{C27D3F33-4655-4A7D-8135-0C6CCC77ADE8}" destId="{462DE7E8-125E-4FB6-9467-6877E6C7717D}" srcOrd="1" destOrd="0" presId="urn:microsoft.com/office/officeart/2005/8/layout/radial5"/>
    <dgm:cxn modelId="{9FC38111-29E3-4C45-A326-CA0DB1A517C0}" type="presOf" srcId="{05CFEA1E-72F6-44D9-9EDF-940F48432C55}" destId="{60DF7531-B5B2-447F-9B54-ED64F7165A9D}" srcOrd="0" destOrd="0" presId="urn:microsoft.com/office/officeart/2005/8/layout/radial5"/>
    <dgm:cxn modelId="{CB04216C-BA82-4C2D-94E1-4EC6645272D7}" type="presOf" srcId="{D5989F18-402B-4774-87AE-1B7CCC031F00}" destId="{F51233DE-B336-4174-A4A5-4A6C59673D55}" srcOrd="0" destOrd="0" presId="urn:microsoft.com/office/officeart/2005/8/layout/radial5"/>
    <dgm:cxn modelId="{F0CB8181-FD36-4BAE-956B-47E14C4FABD8}" type="presOf" srcId="{750D157F-3841-45CE-8351-151E13E37594}" destId="{DF49277F-E958-4C35-B8E3-CA3739A408F1}" srcOrd="0" destOrd="0" presId="urn:microsoft.com/office/officeart/2005/8/layout/radial5"/>
    <dgm:cxn modelId="{79A3F876-69A7-4A82-8B0F-B162047D266C}" type="presOf" srcId="{B39B902D-36BC-4D05-BF73-8D711AF813AC}" destId="{A71C8542-A670-469D-8DD7-883C996AB6BF}" srcOrd="0" destOrd="0" presId="urn:microsoft.com/office/officeart/2005/8/layout/radial5"/>
    <dgm:cxn modelId="{3D7541F6-3482-4617-A130-BA5B2D348F6B}" type="presOf" srcId="{02FB0A58-BB7B-4C6D-A93A-044CFB14A442}" destId="{97E9DC7E-EA64-4B93-BBD8-0EDAE2A07C9E}" srcOrd="0" destOrd="0" presId="urn:microsoft.com/office/officeart/2005/8/layout/radial5"/>
    <dgm:cxn modelId="{FE2B9122-B9A7-42CB-9C7C-A432D10DE48A}" type="presOf" srcId="{8C26E85D-1303-43A5-A0F5-73FDD06CC5D1}" destId="{25CE3F94-4591-44E5-BF42-FC000FF3AD85}" srcOrd="0" destOrd="0" presId="urn:microsoft.com/office/officeart/2005/8/layout/radial5"/>
    <dgm:cxn modelId="{428F5BBA-CA26-4C52-B450-F0E6A9DBFCFE}" srcId="{05CFEA1E-72F6-44D9-9EDF-940F48432C55}" destId="{D5989F18-402B-4774-87AE-1B7CCC031F00}" srcOrd="5" destOrd="0" parTransId="{8C26E85D-1303-43A5-A0F5-73FDD06CC5D1}" sibTransId="{970BAF43-C1B2-4811-8E72-D31CA784B27A}"/>
    <dgm:cxn modelId="{9A1E5245-0B8E-46E3-829A-7EC443ED5F35}" type="presOf" srcId="{02FB0A58-BB7B-4C6D-A93A-044CFB14A442}" destId="{23A10DF7-6590-4103-AE47-6964F85101FE}" srcOrd="1" destOrd="0" presId="urn:microsoft.com/office/officeart/2005/8/layout/radial5"/>
    <dgm:cxn modelId="{4BF3B457-817C-4C89-BB75-94931501E5E3}" type="presOf" srcId="{8C26E85D-1303-43A5-A0F5-73FDD06CC5D1}" destId="{6AED1B0F-78C4-4C54-B0B8-B3C07C5B6EF9}" srcOrd="1" destOrd="0" presId="urn:microsoft.com/office/officeart/2005/8/layout/radial5"/>
    <dgm:cxn modelId="{0E03BF6D-ECFD-4C98-BE0E-6D76C91C9088}" srcId="{05CFEA1E-72F6-44D9-9EDF-940F48432C55}" destId="{2F0A45FC-CEC5-4D67-B6C9-4983FE209D2E}" srcOrd="2" destOrd="0" parTransId="{4FD57B1A-305E-4D46-AD5C-3F9A5B18CBBD}" sibTransId="{76868A40-694E-4933-BF5D-15C8652E97B3}"/>
    <dgm:cxn modelId="{8007DBAC-71FB-459D-88D6-EF41FF3230CA}" type="presOf" srcId="{79186E53-E81C-4047-B5B3-998AF98F2D39}" destId="{BADE85CB-E3F7-45A6-ADF1-E6FF36ED7E7E}" srcOrd="0" destOrd="0" presId="urn:microsoft.com/office/officeart/2005/8/layout/radial5"/>
    <dgm:cxn modelId="{64EE009B-40DD-47C4-BB48-6AAA07388DF4}" type="presOf" srcId="{51EF7FE2-7CBA-4E0F-A086-16FC84A7CBE5}" destId="{C0EBFE36-99F8-4CD0-A564-717EA205B93D}" srcOrd="0" destOrd="0" presId="urn:microsoft.com/office/officeart/2005/8/layout/radial5"/>
    <dgm:cxn modelId="{B72F02E6-3A3E-44B7-8AD2-E94DA81DEFF6}" type="presOf" srcId="{AA300E8F-9359-4575-BA0F-4EC072C0636C}" destId="{19EE8917-2025-40AF-989C-DBF4D0889D79}" srcOrd="0" destOrd="0" presId="urn:microsoft.com/office/officeart/2005/8/layout/radial5"/>
    <dgm:cxn modelId="{28B3CC0D-0036-4B1C-A3F7-BE8C5F8B9E5A}" type="presOf" srcId="{AA300E8F-9359-4575-BA0F-4EC072C0636C}" destId="{A788C4F8-7126-41C5-8BED-EA1C5B0C7F79}" srcOrd="1" destOrd="0" presId="urn:microsoft.com/office/officeart/2005/8/layout/radial5"/>
    <dgm:cxn modelId="{E84903FC-77B2-43F2-AC38-F351CCB77B0B}" type="presOf" srcId="{1CBEB1B1-EB98-4166-9890-0161B972F303}" destId="{005E1B5C-15D0-4EDB-84BE-7441147122E9}" srcOrd="0" destOrd="0" presId="urn:microsoft.com/office/officeart/2005/8/layout/radial5"/>
    <dgm:cxn modelId="{A41ECF1B-BDEB-4CB3-B113-D67497BA3174}" srcId="{05CFEA1E-72F6-44D9-9EDF-940F48432C55}" destId="{750D157F-3841-45CE-8351-151E13E37594}" srcOrd="1" destOrd="0" parTransId="{AA300E8F-9359-4575-BA0F-4EC072C0636C}" sibTransId="{366A2D84-43B8-4C11-8488-704ED66FF393}"/>
    <dgm:cxn modelId="{9A2DAA69-5BF5-493D-8705-1ACABBC30398}" type="presParOf" srcId="{BADE85CB-E3F7-45A6-ADF1-E6FF36ED7E7E}" destId="{60DF7531-B5B2-447F-9B54-ED64F7165A9D}" srcOrd="0" destOrd="0" presId="urn:microsoft.com/office/officeart/2005/8/layout/radial5"/>
    <dgm:cxn modelId="{DD43F4D2-D8FA-49AC-AAFB-DDA8CA680934}" type="presParOf" srcId="{BADE85CB-E3F7-45A6-ADF1-E6FF36ED7E7E}" destId="{584DFD33-2422-4CAB-B2C4-ED3E5673140C}" srcOrd="1" destOrd="0" presId="urn:microsoft.com/office/officeart/2005/8/layout/radial5"/>
    <dgm:cxn modelId="{16E29A92-EDD8-4AE2-AD6A-0DB8B13A856F}" type="presParOf" srcId="{584DFD33-2422-4CAB-B2C4-ED3E5673140C}" destId="{A8FE07B2-091F-46EF-B171-2D51AA4AD526}" srcOrd="0" destOrd="0" presId="urn:microsoft.com/office/officeart/2005/8/layout/radial5"/>
    <dgm:cxn modelId="{0902A074-9C2A-4E3D-860D-AC7CD21F8F00}" type="presParOf" srcId="{BADE85CB-E3F7-45A6-ADF1-E6FF36ED7E7E}" destId="{6D9433C4-A714-4C57-B125-19222AC8760F}" srcOrd="2" destOrd="0" presId="urn:microsoft.com/office/officeart/2005/8/layout/radial5"/>
    <dgm:cxn modelId="{37C16D9D-6FBD-45D3-8CF2-842F347B51A2}" type="presParOf" srcId="{BADE85CB-E3F7-45A6-ADF1-E6FF36ED7E7E}" destId="{19EE8917-2025-40AF-989C-DBF4D0889D79}" srcOrd="3" destOrd="0" presId="urn:microsoft.com/office/officeart/2005/8/layout/radial5"/>
    <dgm:cxn modelId="{D51C853A-634B-4743-93F2-FDB70D351459}" type="presParOf" srcId="{19EE8917-2025-40AF-989C-DBF4D0889D79}" destId="{A788C4F8-7126-41C5-8BED-EA1C5B0C7F79}" srcOrd="0" destOrd="0" presId="urn:microsoft.com/office/officeart/2005/8/layout/radial5"/>
    <dgm:cxn modelId="{3D960733-F25F-4142-86A5-47D328B48470}" type="presParOf" srcId="{BADE85CB-E3F7-45A6-ADF1-E6FF36ED7E7E}" destId="{DF49277F-E958-4C35-B8E3-CA3739A408F1}" srcOrd="4" destOrd="0" presId="urn:microsoft.com/office/officeart/2005/8/layout/radial5"/>
    <dgm:cxn modelId="{89EB21AD-0266-4CAD-9E26-04457A1CAF9E}" type="presParOf" srcId="{BADE85CB-E3F7-45A6-ADF1-E6FF36ED7E7E}" destId="{1FE224F5-8628-4F1C-9D35-149DBBEC0A6D}" srcOrd="5" destOrd="0" presId="urn:microsoft.com/office/officeart/2005/8/layout/radial5"/>
    <dgm:cxn modelId="{9255A9E8-8D6A-4C13-AD9A-9DC73820453B}" type="presParOf" srcId="{1FE224F5-8628-4F1C-9D35-149DBBEC0A6D}" destId="{455893FB-ADA7-48D8-AFBE-F07BCA7F8B8F}" srcOrd="0" destOrd="0" presId="urn:microsoft.com/office/officeart/2005/8/layout/radial5"/>
    <dgm:cxn modelId="{E12D01DA-B6E2-4E7F-8660-E2E59515AA71}" type="presParOf" srcId="{BADE85CB-E3F7-45A6-ADF1-E6FF36ED7E7E}" destId="{C6DDC15A-AE6E-4276-A0F2-14DF72589CE8}" srcOrd="6" destOrd="0" presId="urn:microsoft.com/office/officeart/2005/8/layout/radial5"/>
    <dgm:cxn modelId="{3BB3FAE9-BBDA-48DA-8981-F599BCA01502}" type="presParOf" srcId="{BADE85CB-E3F7-45A6-ADF1-E6FF36ED7E7E}" destId="{82098894-2360-4018-88A0-19B5FF19F623}" srcOrd="7" destOrd="0" presId="urn:microsoft.com/office/officeart/2005/8/layout/radial5"/>
    <dgm:cxn modelId="{200199EC-9290-4706-84E2-85ECE237B330}" type="presParOf" srcId="{82098894-2360-4018-88A0-19B5FF19F623}" destId="{462DE7E8-125E-4FB6-9467-6877E6C7717D}" srcOrd="0" destOrd="0" presId="urn:microsoft.com/office/officeart/2005/8/layout/radial5"/>
    <dgm:cxn modelId="{2EB83716-E518-4AFE-869D-23465CEE93D1}" type="presParOf" srcId="{BADE85CB-E3F7-45A6-ADF1-E6FF36ED7E7E}" destId="{0B82F106-82A3-40B6-A7D0-EFF85D6ED88D}" srcOrd="8" destOrd="0" presId="urn:microsoft.com/office/officeart/2005/8/layout/radial5"/>
    <dgm:cxn modelId="{BC607B43-E0FC-43FA-9F87-E602E72D4E7D}" type="presParOf" srcId="{BADE85CB-E3F7-45A6-ADF1-E6FF36ED7E7E}" destId="{005E1B5C-15D0-4EDB-84BE-7441147122E9}" srcOrd="9" destOrd="0" presId="urn:microsoft.com/office/officeart/2005/8/layout/radial5"/>
    <dgm:cxn modelId="{8BC5B223-1F3F-4325-8554-41A855A20D25}" type="presParOf" srcId="{005E1B5C-15D0-4EDB-84BE-7441147122E9}" destId="{23BDF22F-11FC-46A7-B575-F94378C400C9}" srcOrd="0" destOrd="0" presId="urn:microsoft.com/office/officeart/2005/8/layout/radial5"/>
    <dgm:cxn modelId="{610FB278-B977-47F6-A4AE-286ED2BD46CC}" type="presParOf" srcId="{BADE85CB-E3F7-45A6-ADF1-E6FF36ED7E7E}" destId="{B5682193-835F-4434-A311-3F90476A8FA7}" srcOrd="10" destOrd="0" presId="urn:microsoft.com/office/officeart/2005/8/layout/radial5"/>
    <dgm:cxn modelId="{140E5843-5780-4789-AA58-BF9CD859F5C3}" type="presParOf" srcId="{BADE85CB-E3F7-45A6-ADF1-E6FF36ED7E7E}" destId="{25CE3F94-4591-44E5-BF42-FC000FF3AD85}" srcOrd="11" destOrd="0" presId="urn:microsoft.com/office/officeart/2005/8/layout/radial5"/>
    <dgm:cxn modelId="{AF5F076D-E46A-4CD1-8C39-8CDCDFEAFD1A}" type="presParOf" srcId="{25CE3F94-4591-44E5-BF42-FC000FF3AD85}" destId="{6AED1B0F-78C4-4C54-B0B8-B3C07C5B6EF9}" srcOrd="0" destOrd="0" presId="urn:microsoft.com/office/officeart/2005/8/layout/radial5"/>
    <dgm:cxn modelId="{E5901536-E6A4-4FE3-95F8-895912BCDAA9}" type="presParOf" srcId="{BADE85CB-E3F7-45A6-ADF1-E6FF36ED7E7E}" destId="{F51233DE-B336-4174-A4A5-4A6C59673D55}" srcOrd="12" destOrd="0" presId="urn:microsoft.com/office/officeart/2005/8/layout/radial5"/>
    <dgm:cxn modelId="{13D6C19D-67B4-4D19-B9CB-D4579695B84A}" type="presParOf" srcId="{BADE85CB-E3F7-45A6-ADF1-E6FF36ED7E7E}" destId="{C0EBFE36-99F8-4CD0-A564-717EA205B93D}" srcOrd="13" destOrd="0" presId="urn:microsoft.com/office/officeart/2005/8/layout/radial5"/>
    <dgm:cxn modelId="{29C5355B-F1A9-43C7-8DC6-90E82D7251E8}" type="presParOf" srcId="{C0EBFE36-99F8-4CD0-A564-717EA205B93D}" destId="{C130B8FE-C290-4E64-A17D-0820E14DDC45}" srcOrd="0" destOrd="0" presId="urn:microsoft.com/office/officeart/2005/8/layout/radial5"/>
    <dgm:cxn modelId="{73455D66-9B6B-4F52-AB2F-8192D95E84F3}" type="presParOf" srcId="{BADE85CB-E3F7-45A6-ADF1-E6FF36ED7E7E}" destId="{2DE598C3-87C0-4C7E-A971-393843CBA4A1}" srcOrd="14" destOrd="0" presId="urn:microsoft.com/office/officeart/2005/8/layout/radial5"/>
    <dgm:cxn modelId="{3591D730-38ED-4506-A266-85C09BDFDDD0}" type="presParOf" srcId="{BADE85CB-E3F7-45A6-ADF1-E6FF36ED7E7E}" destId="{97E9DC7E-EA64-4B93-BBD8-0EDAE2A07C9E}" srcOrd="15" destOrd="0" presId="urn:microsoft.com/office/officeart/2005/8/layout/radial5"/>
    <dgm:cxn modelId="{E4300241-C603-4257-ACD6-2DCD6BD37A0E}" type="presParOf" srcId="{97E9DC7E-EA64-4B93-BBD8-0EDAE2A07C9E}" destId="{23A10DF7-6590-4103-AE47-6964F85101FE}" srcOrd="0" destOrd="0" presId="urn:microsoft.com/office/officeart/2005/8/layout/radial5"/>
    <dgm:cxn modelId="{CA36539D-DBC5-452D-B42C-553AECCF719B}" type="presParOf" srcId="{BADE85CB-E3F7-45A6-ADF1-E6FF36ED7E7E}" destId="{6DB2F083-2019-4F3F-81C8-197D773D8CB7}" srcOrd="16" destOrd="0" presId="urn:microsoft.com/office/officeart/2005/8/layout/radial5"/>
    <dgm:cxn modelId="{CEACB198-8B10-4875-8E3F-8DFBB5DB3AD9}" type="presParOf" srcId="{BADE85CB-E3F7-45A6-ADF1-E6FF36ED7E7E}" destId="{A71C8542-A670-469D-8DD7-883C996AB6BF}" srcOrd="17" destOrd="0" presId="urn:microsoft.com/office/officeart/2005/8/layout/radial5"/>
    <dgm:cxn modelId="{E4B72B40-6503-4FF0-8329-12FF2FD4B990}" type="presParOf" srcId="{A71C8542-A670-469D-8DD7-883C996AB6BF}" destId="{91C77C69-4BFA-4BEB-9191-60AA4CD09985}" srcOrd="0" destOrd="0" presId="urn:microsoft.com/office/officeart/2005/8/layout/radial5"/>
    <dgm:cxn modelId="{9FEA36C8-0627-45A9-A5B5-CB20879495F1}" type="presParOf" srcId="{BADE85CB-E3F7-45A6-ADF1-E6FF36ED7E7E}" destId="{D912DC3C-F309-4639-8FBA-85FD33BACA7C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F7531-B5B2-447F-9B54-ED64F7165A9D}">
      <dsp:nvSpPr>
        <dsp:cNvPr id="0" name=""/>
        <dsp:cNvSpPr/>
      </dsp:nvSpPr>
      <dsp:spPr>
        <a:xfrm>
          <a:off x="4133936" y="2467797"/>
          <a:ext cx="1525215" cy="146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err="1"/>
            <a:t>Previc</a:t>
          </a:r>
          <a:endParaRPr lang="pt-BR" sz="3200" kern="1200" dirty="0"/>
        </a:p>
      </dsp:txBody>
      <dsp:txXfrm>
        <a:off x="4357299" y="2682712"/>
        <a:ext cx="1078489" cy="1037702"/>
      </dsp:txXfrm>
    </dsp:sp>
    <dsp:sp modelId="{584DFD33-2422-4CAB-B2C4-ED3E5673140C}">
      <dsp:nvSpPr>
        <dsp:cNvPr id="0" name=""/>
        <dsp:cNvSpPr/>
      </dsp:nvSpPr>
      <dsp:spPr>
        <a:xfrm rot="16200000">
          <a:off x="4596612" y="1635977"/>
          <a:ext cx="599862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>
        <a:off x="4681479" y="1834000"/>
        <a:ext cx="430128" cy="339468"/>
      </dsp:txXfrm>
    </dsp:sp>
    <dsp:sp modelId="{6D9433C4-A714-4C57-B125-19222AC8760F}">
      <dsp:nvSpPr>
        <dsp:cNvPr id="0" name=""/>
        <dsp:cNvSpPr/>
      </dsp:nvSpPr>
      <dsp:spPr>
        <a:xfrm>
          <a:off x="4230920" y="4734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/>
            <a:t>Incentivos Regulatórios</a:t>
          </a:r>
          <a:endParaRPr lang="pt-BR" sz="1200" b="1" kern="1200" dirty="0"/>
        </a:p>
      </dsp:txBody>
      <dsp:txXfrm>
        <a:off x="4425877" y="199691"/>
        <a:ext cx="941333" cy="941333"/>
      </dsp:txXfrm>
    </dsp:sp>
    <dsp:sp modelId="{19EE8917-2025-40AF-989C-DBF4D0889D79}">
      <dsp:nvSpPr>
        <dsp:cNvPr id="0" name=""/>
        <dsp:cNvSpPr/>
      </dsp:nvSpPr>
      <dsp:spPr>
        <a:xfrm rot="18600000">
          <a:off x="5427977" y="1931528"/>
          <a:ext cx="593759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>
        <a:off x="5458293" y="2109696"/>
        <a:ext cx="424025" cy="339468"/>
      </dsp:txXfrm>
    </dsp:sp>
    <dsp:sp modelId="{DF49277F-E958-4C35-B8E3-CA3739A408F1}">
      <dsp:nvSpPr>
        <dsp:cNvPr id="0" name=""/>
        <dsp:cNvSpPr/>
      </dsp:nvSpPr>
      <dsp:spPr>
        <a:xfrm>
          <a:off x="5857947" y="596924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>
            <a:latin typeface="+mj-lt"/>
          </a:endParaRPr>
        </a:p>
      </dsp:txBody>
      <dsp:txXfrm>
        <a:off x="6052904" y="791881"/>
        <a:ext cx="941333" cy="941333"/>
      </dsp:txXfrm>
    </dsp:sp>
    <dsp:sp modelId="{1FE224F5-8628-4F1C-9D35-149DBBEC0A6D}">
      <dsp:nvSpPr>
        <dsp:cNvPr id="0" name=""/>
        <dsp:cNvSpPr/>
      </dsp:nvSpPr>
      <dsp:spPr>
        <a:xfrm rot="21000000">
          <a:off x="5881383" y="2693439"/>
          <a:ext cx="585063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>
        <a:off x="5882672" y="2821332"/>
        <a:ext cx="415329" cy="339468"/>
      </dsp:txXfrm>
    </dsp:sp>
    <dsp:sp modelId="{C6DDC15A-AE6E-4276-A0F2-14DF72589CE8}">
      <dsp:nvSpPr>
        <dsp:cNvPr id="0" name=""/>
        <dsp:cNvSpPr/>
      </dsp:nvSpPr>
      <dsp:spPr>
        <a:xfrm>
          <a:off x="6723670" y="2096401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/>
            <a:t>Governança</a:t>
          </a:r>
        </a:p>
      </dsp:txBody>
      <dsp:txXfrm>
        <a:off x="6918627" y="2291358"/>
        <a:ext cx="941333" cy="941333"/>
      </dsp:txXfrm>
    </dsp:sp>
    <dsp:sp modelId="{82098894-2360-4018-88A0-19B5FF19F623}">
      <dsp:nvSpPr>
        <dsp:cNvPr id="0" name=""/>
        <dsp:cNvSpPr/>
      </dsp:nvSpPr>
      <dsp:spPr>
        <a:xfrm rot="1800000">
          <a:off x="5722614" y="3565510"/>
          <a:ext cx="588566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>
        <a:off x="5733984" y="3636233"/>
        <a:ext cx="418832" cy="339468"/>
      </dsp:txXfrm>
    </dsp:sp>
    <dsp:sp modelId="{0B82F106-82A3-40B6-A7D0-EFF85D6ED88D}">
      <dsp:nvSpPr>
        <dsp:cNvPr id="0" name=""/>
        <dsp:cNvSpPr/>
      </dsp:nvSpPr>
      <dsp:spPr>
        <a:xfrm>
          <a:off x="6423008" y="3801543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/>
            <a:t>Qualificação dos Dirigentes</a:t>
          </a:r>
        </a:p>
      </dsp:txBody>
      <dsp:txXfrm>
        <a:off x="6617965" y="3996500"/>
        <a:ext cx="941333" cy="941333"/>
      </dsp:txXfrm>
    </dsp:sp>
    <dsp:sp modelId="{005E1B5C-15D0-4EDB-84BE-7441147122E9}">
      <dsp:nvSpPr>
        <dsp:cNvPr id="0" name=""/>
        <dsp:cNvSpPr/>
      </dsp:nvSpPr>
      <dsp:spPr>
        <a:xfrm rot="4200000">
          <a:off x="5034071" y="4137815"/>
          <a:ext cx="612408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>
        <a:off x="5089912" y="4171222"/>
        <a:ext cx="442674" cy="339468"/>
      </dsp:txXfrm>
    </dsp:sp>
    <dsp:sp modelId="{B5682193-835F-4434-A311-3F90476A8FA7}">
      <dsp:nvSpPr>
        <dsp:cNvPr id="0" name=""/>
        <dsp:cNvSpPr/>
      </dsp:nvSpPr>
      <dsp:spPr>
        <a:xfrm>
          <a:off x="5043812" y="4950059"/>
          <a:ext cx="1436909" cy="12601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smtClean="0"/>
            <a:t>Autorregulação</a:t>
          </a:r>
          <a:endParaRPr lang="pt-BR" sz="1200" b="1" kern="1200" dirty="0"/>
        </a:p>
      </dsp:txBody>
      <dsp:txXfrm>
        <a:off x="5254242" y="5134599"/>
        <a:ext cx="1016049" cy="891039"/>
      </dsp:txXfrm>
    </dsp:sp>
    <dsp:sp modelId="{25CE3F94-4591-44E5-BF42-FC000FF3AD85}">
      <dsp:nvSpPr>
        <dsp:cNvPr id="0" name=""/>
        <dsp:cNvSpPr/>
      </dsp:nvSpPr>
      <dsp:spPr>
        <a:xfrm rot="6600000">
          <a:off x="4158189" y="4125566"/>
          <a:ext cx="598163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 rot="10800000">
        <a:off x="4272082" y="4158973"/>
        <a:ext cx="428429" cy="339468"/>
      </dsp:txXfrm>
    </dsp:sp>
    <dsp:sp modelId="{F51233DE-B336-4174-A4A5-4A6C59673D55}">
      <dsp:nvSpPr>
        <dsp:cNvPr id="0" name=""/>
        <dsp:cNvSpPr/>
      </dsp:nvSpPr>
      <dsp:spPr>
        <a:xfrm>
          <a:off x="3365196" y="4914495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/>
            <a:t>Auditorias Internas e Externas</a:t>
          </a:r>
        </a:p>
      </dsp:txBody>
      <dsp:txXfrm>
        <a:off x="3560153" y="5109452"/>
        <a:ext cx="941333" cy="941333"/>
      </dsp:txXfrm>
    </dsp:sp>
    <dsp:sp modelId="{C0EBFE36-99F8-4CD0-A564-717EA205B93D}">
      <dsp:nvSpPr>
        <dsp:cNvPr id="0" name=""/>
        <dsp:cNvSpPr/>
      </dsp:nvSpPr>
      <dsp:spPr>
        <a:xfrm rot="9000000">
          <a:off x="3481907" y="3565510"/>
          <a:ext cx="588566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 rot="10800000">
        <a:off x="3640271" y="3636233"/>
        <a:ext cx="418832" cy="339468"/>
      </dsp:txXfrm>
    </dsp:sp>
    <dsp:sp modelId="{2DE598C3-87C0-4C7E-A971-393843CBA4A1}">
      <dsp:nvSpPr>
        <dsp:cNvPr id="0" name=""/>
        <dsp:cNvSpPr/>
      </dsp:nvSpPr>
      <dsp:spPr>
        <a:xfrm>
          <a:off x="2038831" y="3801543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/>
            <a:t>Fiscalização do Patrocinador</a:t>
          </a:r>
        </a:p>
      </dsp:txBody>
      <dsp:txXfrm>
        <a:off x="2233788" y="3996500"/>
        <a:ext cx="941333" cy="941333"/>
      </dsp:txXfrm>
    </dsp:sp>
    <dsp:sp modelId="{97E9DC7E-EA64-4B93-BBD8-0EDAE2A07C9E}">
      <dsp:nvSpPr>
        <dsp:cNvPr id="0" name=""/>
        <dsp:cNvSpPr/>
      </dsp:nvSpPr>
      <dsp:spPr>
        <a:xfrm rot="11400000">
          <a:off x="3326641" y="2693439"/>
          <a:ext cx="585063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 rot="10800000">
        <a:off x="3495086" y="2821332"/>
        <a:ext cx="415329" cy="339468"/>
      </dsp:txXfrm>
    </dsp:sp>
    <dsp:sp modelId="{6DB2F083-2019-4F3F-81C8-197D773D8CB7}">
      <dsp:nvSpPr>
        <dsp:cNvPr id="0" name=""/>
        <dsp:cNvSpPr/>
      </dsp:nvSpPr>
      <dsp:spPr>
        <a:xfrm>
          <a:off x="1738169" y="2096401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err="1"/>
            <a:t>Disclosure</a:t>
          </a:r>
          <a:r>
            <a:rPr lang="pt-BR" sz="1200" b="1" kern="1200" dirty="0"/>
            <a:t> Informações</a:t>
          </a:r>
        </a:p>
      </dsp:txBody>
      <dsp:txXfrm>
        <a:off x="1933126" y="2291358"/>
        <a:ext cx="941333" cy="941333"/>
      </dsp:txXfrm>
    </dsp:sp>
    <dsp:sp modelId="{A71C8542-A670-469D-8DD7-883C996AB6BF}">
      <dsp:nvSpPr>
        <dsp:cNvPr id="0" name=""/>
        <dsp:cNvSpPr/>
      </dsp:nvSpPr>
      <dsp:spPr>
        <a:xfrm rot="13800000">
          <a:off x="3771351" y="1931528"/>
          <a:ext cx="593759" cy="565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/>
        </a:p>
      </dsp:txBody>
      <dsp:txXfrm rot="10800000">
        <a:off x="3910769" y="2109696"/>
        <a:ext cx="424025" cy="339468"/>
      </dsp:txXfrm>
    </dsp:sp>
    <dsp:sp modelId="{D912DC3C-F309-4639-8FBA-85FD33BACA7C}">
      <dsp:nvSpPr>
        <dsp:cNvPr id="0" name=""/>
        <dsp:cNvSpPr/>
      </dsp:nvSpPr>
      <dsp:spPr>
        <a:xfrm>
          <a:off x="2603892" y="596924"/>
          <a:ext cx="1331247" cy="13312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/>
            <a:t>Processo Punitivo</a:t>
          </a:r>
        </a:p>
      </dsp:txBody>
      <dsp:txXfrm>
        <a:off x="2798849" y="791881"/>
        <a:ext cx="941333" cy="941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93" cy="34145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3248" y="0"/>
            <a:ext cx="4303393" cy="34145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pPr>
              <a:defRPr/>
            </a:pPr>
            <a:fld id="{EFEAAA59-D12F-4996-BD76-FDE0304F1223}" type="datetimeFigureOut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303393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3248" y="6456218"/>
            <a:ext cx="4303393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3F7D2091-16BB-4D7D-B3C3-D696F66332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296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93" cy="34145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248" y="0"/>
            <a:ext cx="4303393" cy="34145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pPr>
              <a:defRPr/>
            </a:pPr>
            <a:fld id="{86925C0B-1663-4CF1-8804-AEABB4F66FED}" type="datetimeFigureOut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1872" y="3228895"/>
            <a:ext cx="7944481" cy="3058954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3393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248" y="6456218"/>
            <a:ext cx="4303393" cy="339884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0E8717C0-E1E1-4507-B2D2-42AAB6B929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107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6226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7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7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72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2158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1781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7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7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6147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431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9384" indent="-28437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3751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92519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47524" indent="-22750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02530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57535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12541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67546" indent="-2275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E96BFA3-C2E9-4678-9109-EE343B544DAC}" type="slidenum">
              <a:rPr lang="pt-BR" altLang="pt-BR" smtClean="0"/>
              <a:pPr eaLnBrk="1" hangingPunct="1"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55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3FAE5-DAD4-411A-8D09-F0FB8F7B75E3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54FB-B29E-4659-B53F-3FA20E2B0C8D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B4A5E-9C39-4F65-A20B-83A3D7A8F1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12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269F-1B91-4007-9E1F-E6763B4E4AE8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2B73-F40E-4918-A87D-4AF911C26A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54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2A2E8-CDC3-4D4E-9312-7F2CB5D6541F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1073-E817-4534-BE7D-990CA5A282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00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48A2-FB5A-4884-9F8E-43A40EFFBCB9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16C8-2DB2-464B-81E2-726BCED0A0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00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02970-A25D-482C-8135-9541E84A88C6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CF93-5DC4-4972-96F8-13A221C489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14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A856-43F0-4FF4-AFDC-D816382C7CA0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D5834-594D-47F3-A7CF-9386E8816C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29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6499-BB2F-4B5B-848F-A4112DA0D7DD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EA297-EBCF-407E-949E-F03F5BBA7D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6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7A673-2C0A-4669-9593-6FBF5637198D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36C8-CC22-450F-A441-22C2904484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24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FDA8-C181-43D8-8904-9F9F2F1F45A3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54FE-051F-42ED-B904-5897B9F436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1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0D5A0-E4CB-46F2-B3F5-D1270D1906F3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55A4B-43E0-4DF3-930E-C89C180D94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66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D7DB-9EAC-4741-96AF-36C411966EEE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E2D1E-C65E-4C6B-85C8-B2411C2D79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15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C0CB25-9E78-4DC1-A1BF-3E3836616A72}" type="datetime1">
              <a:rPr lang="pt-BR"/>
              <a:pPr>
                <a:defRPr/>
              </a:pPr>
              <a:t>14/09/2017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5AECFA-49F9-4CE1-9F14-18AE95D1F6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A16B9B1-442B-4D9D-9F77-79D7B7AC6228}"/>
              </a:ext>
            </a:extLst>
          </p:cNvPr>
          <p:cNvSpPr/>
          <p:nvPr/>
        </p:nvSpPr>
        <p:spPr>
          <a:xfrm>
            <a:off x="263979" y="2204864"/>
            <a:ext cx="835645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0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Questão Previdenciária </a:t>
            </a:r>
          </a:p>
          <a:p>
            <a:pPr algn="ctr"/>
            <a:r>
              <a:rPr lang="pt-BR" sz="50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 a ótica de Empresa Pública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0648C58-0E1E-4B24-8FEA-82B276693A03}"/>
              </a:ext>
            </a:extLst>
          </p:cNvPr>
          <p:cNvSpPr/>
          <p:nvPr/>
        </p:nvSpPr>
        <p:spPr>
          <a:xfrm>
            <a:off x="135625" y="5517232"/>
            <a:ext cx="410933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2500" b="1" cap="none" spc="0" dirty="0">
                <a:ln/>
                <a:effectLst/>
              </a:rPr>
              <a:t>Cláudia Trindade</a:t>
            </a:r>
          </a:p>
          <a:p>
            <a:r>
              <a:rPr lang="pt-BR" sz="1500" b="1" dirty="0">
                <a:ln/>
              </a:rPr>
              <a:t>Diretora-Presidente da Fundação Sanepar - Fusan</a:t>
            </a:r>
          </a:p>
          <a:p>
            <a:r>
              <a:rPr lang="pt-BR" sz="1500" b="1" dirty="0">
                <a:ln/>
              </a:rPr>
              <a:t>Companhia de Saneamento do Paraná </a:t>
            </a:r>
            <a:r>
              <a:rPr lang="pt-BR" sz="1500" b="1" dirty="0" smtClean="0">
                <a:ln/>
              </a:rPr>
              <a:t>– Sanepar</a:t>
            </a:r>
          </a:p>
          <a:p>
            <a:r>
              <a:rPr lang="pt-BR" sz="1500" b="1" dirty="0" smtClean="0">
                <a:ln/>
              </a:rPr>
              <a:t>14.09.2017</a:t>
            </a:r>
            <a:endParaRPr lang="pt-BR" sz="1500" b="1" dirty="0">
              <a:ln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A16B9B1-442B-4D9D-9F77-79D7B7AC6228}"/>
              </a:ext>
            </a:extLst>
          </p:cNvPr>
          <p:cNvSpPr/>
          <p:nvPr/>
        </p:nvSpPr>
        <p:spPr>
          <a:xfrm>
            <a:off x="230879" y="188640"/>
            <a:ext cx="547829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5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104º FÓRUM CONSAD</a:t>
            </a:r>
            <a:endParaRPr lang="pt-BR" sz="45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16B9B1-442B-4D9D-9F77-79D7B7AC6228}"/>
              </a:ext>
            </a:extLst>
          </p:cNvPr>
          <p:cNvSpPr/>
          <p:nvPr/>
        </p:nvSpPr>
        <p:spPr>
          <a:xfrm>
            <a:off x="238894" y="711860"/>
            <a:ext cx="58005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8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Reforma Previdenciária nos Estados</a:t>
            </a:r>
            <a:endParaRPr lang="pt-BR" sz="28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43002" y="202630"/>
            <a:ext cx="8229600" cy="994122"/>
          </a:xfrm>
        </p:spPr>
        <p:txBody>
          <a:bodyPr>
            <a:noAutofit/>
          </a:bodyPr>
          <a:lstStyle/>
          <a:p>
            <a:pPr algn="l"/>
            <a:r>
              <a:rPr lang="pt-BR" sz="4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PREVIDÊNCIA COMPLEMENTAR </a:t>
            </a:r>
            <a:r>
              <a:rPr lang="pt-BR" sz="32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FECHADA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35284" y="1369405"/>
            <a:ext cx="49127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É oferecida e administrada pelas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entidades </a:t>
            </a:r>
            <a:r>
              <a:rPr lang="pt-BR" sz="2000" b="1" dirty="0" smtClean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fechadas</a:t>
            </a:r>
            <a:r>
              <a:rPr lang="pt-BR" sz="2000" b="1" dirty="0" smtClean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instituições privadas </a:t>
            </a:r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ctr" rotWithShape="0">
                    <a:srgbClr val="C0C0C0"/>
                  </a:outerShdw>
                </a:effectLst>
                <a:latin typeface="Myriad Pro"/>
                <a:cs typeface="Arial" panose="020B0604020202020204" pitchFamily="34" charset="0"/>
              </a:rPr>
              <a:t>sem fins lucrativos</a:t>
            </a:r>
          </a:p>
        </p:txBody>
      </p:sp>
      <p:sp>
        <p:nvSpPr>
          <p:cNvPr id="7" name="Retângulo de cantos arredondados 6"/>
          <p:cNvSpPr>
            <a:spLocks noChangeArrowheads="1"/>
          </p:cNvSpPr>
          <p:nvPr/>
        </p:nvSpPr>
        <p:spPr bwMode="auto">
          <a:xfrm>
            <a:off x="810153" y="2840249"/>
            <a:ext cx="5112568" cy="146423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prstClr val="white"/>
                </a:solidFill>
                <a:latin typeface="Myriad Pro"/>
                <a:cs typeface="Arial" panose="020B0604020202020204" pitchFamily="34" charset="0"/>
              </a:rPr>
              <a:t>Acesso é condicionado </a:t>
            </a: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rPr>
              <a:t>ao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rPr>
              <a:t>vínculo empregatício ou associativo</a:t>
            </a: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rPr>
              <a:t> à empresa/entidade de classe</a:t>
            </a:r>
            <a:r>
              <a:rPr lang="pt-BR" sz="2000" b="1" dirty="0">
                <a:solidFill>
                  <a:prstClr val="white"/>
                </a:solidFill>
                <a:latin typeface="Myriad Pro"/>
                <a:cs typeface="Arial" panose="020B0604020202020204" pitchFamily="34" charset="0"/>
              </a:rPr>
              <a:t> que a constituiu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475656" y="5069223"/>
            <a:ext cx="39604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previdência complementar fechada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é facultativa</a:t>
            </a:r>
          </a:p>
        </p:txBody>
      </p:sp>
      <p:pic>
        <p:nvPicPr>
          <p:cNvPr id="9" name="Imagem 8" descr="S17_nica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8" t="21176"/>
          <a:stretch>
            <a:fillRect/>
          </a:stretch>
        </p:blipFill>
        <p:spPr bwMode="auto">
          <a:xfrm>
            <a:off x="5758298" y="1466696"/>
            <a:ext cx="3325519" cy="46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S17_nica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b="11896"/>
          <a:stretch>
            <a:fillRect/>
          </a:stretch>
        </p:blipFill>
        <p:spPr bwMode="auto">
          <a:xfrm>
            <a:off x="5897248" y="778837"/>
            <a:ext cx="2753093" cy="41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>
            <a:spLocks/>
          </p:cNvSpPr>
          <p:nvPr/>
        </p:nvSpPr>
        <p:spPr bwMode="auto">
          <a:xfrm>
            <a:off x="144016" y="312994"/>
            <a:ext cx="8820472" cy="48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algn="l">
              <a:lnSpc>
                <a:spcPts val="3560"/>
              </a:lnSpc>
            </a:pPr>
            <a:r>
              <a:rPr lang="pt-BR" sz="4000" b="1" spc="-5" dirty="0" smtClean="0"/>
              <a:t>Previdência </a:t>
            </a:r>
            <a:r>
              <a:rPr lang="pt-BR" sz="4000" b="1" spc="-10" dirty="0" smtClean="0"/>
              <a:t>Complementar</a:t>
            </a:r>
            <a:r>
              <a:rPr lang="pt-BR" sz="4000" b="1" spc="-75" dirty="0" smtClean="0"/>
              <a:t> </a:t>
            </a:r>
            <a:r>
              <a:rPr lang="pt-BR" sz="4000" b="1" spc="-5" dirty="0" smtClean="0"/>
              <a:t>Fechada</a:t>
            </a:r>
          </a:p>
        </p:txBody>
      </p:sp>
      <p:graphicFrame>
        <p:nvGraphicFramePr>
          <p:cNvPr id="3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4783"/>
              </p:ext>
            </p:extLst>
          </p:nvPr>
        </p:nvGraphicFramePr>
        <p:xfrm>
          <a:off x="96790" y="1844824"/>
          <a:ext cx="8723682" cy="4271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Nome/Sigla</a:t>
                      </a:r>
                      <a:r>
                        <a:rPr sz="20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EFPC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85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Início</a:t>
                      </a:r>
                      <a:r>
                        <a:rPr sz="20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Atividades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Situação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EFPC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Bahia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PREVBAHIA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mar/16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Espírito</a:t>
                      </a:r>
                      <a:r>
                        <a:rPr sz="20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Santo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PREVES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dez/13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Minas</a:t>
                      </a:r>
                      <a:r>
                        <a:rPr sz="20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Gerais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PREVCOM-MG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set/14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Rio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Janeiro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5" dirty="0">
                          <a:latin typeface="Calibri"/>
                          <a:cs typeface="Calibri"/>
                        </a:rPr>
                        <a:t>RJPREV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set/13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9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Rio 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Grande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 Sul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RS-PREV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abr/16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São</a:t>
                      </a:r>
                      <a:r>
                        <a:rPr sz="20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Paulo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SP-PREVCOM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mar/12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Santa</a:t>
                      </a:r>
                      <a:r>
                        <a:rPr sz="20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Catarina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b="1" spc="-5" dirty="0">
                          <a:latin typeface="Calibri"/>
                          <a:cs typeface="Calibri"/>
                        </a:rPr>
                        <a:t>SCPREV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mai/16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34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Goiás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PREVCOM-GO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abr/17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789"/>
                        </a:lnSpc>
                      </a:pPr>
                      <a:r>
                        <a:rPr sz="2000" spc="-20" dirty="0">
                          <a:latin typeface="Calibri"/>
                          <a:cs typeface="Calibri"/>
                        </a:rPr>
                        <a:t>AUTORIZADA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Aguardando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início de</a:t>
                      </a:r>
                      <a:r>
                        <a:rPr sz="20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funcionamento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  <p:pic>
        <p:nvPicPr>
          <p:cNvPr id="1026" name="Picture 2" descr="D:\Users\Sanepar\Desktop\bras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164">
            <a:off x="7761500" y="332656"/>
            <a:ext cx="1119731" cy="15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35896" y="794664"/>
            <a:ext cx="404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5" dirty="0">
                <a:solidFill>
                  <a:srgbClr val="7E7E7E"/>
                </a:solidFill>
                <a:latin typeface="Calibri"/>
                <a:cs typeface="Calibri"/>
              </a:rPr>
              <a:t>Servidores </a:t>
            </a:r>
            <a:r>
              <a:rPr lang="pt-BR" b="1" spc="-10" dirty="0">
                <a:solidFill>
                  <a:srgbClr val="7E7E7E"/>
                </a:solidFill>
                <a:latin typeface="Calibri"/>
                <a:cs typeface="Calibri"/>
              </a:rPr>
              <a:t>Públicos </a:t>
            </a:r>
            <a:r>
              <a:rPr lang="pt-BR" b="1" spc="-15" dirty="0">
                <a:solidFill>
                  <a:srgbClr val="7E7E7E"/>
                </a:solidFill>
                <a:latin typeface="Calibri"/>
                <a:cs typeface="Calibri"/>
              </a:rPr>
              <a:t>Estados </a:t>
            </a:r>
            <a:r>
              <a:rPr lang="pt-BR" b="1"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lang="pt-BR" b="1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pt-BR" b="1" spc="-10" dirty="0" smtClean="0">
                <a:solidFill>
                  <a:srgbClr val="7E7E7E"/>
                </a:solidFill>
                <a:latin typeface="Calibri"/>
                <a:cs typeface="Calibri"/>
              </a:rPr>
              <a:t>Municípios</a:t>
            </a:r>
            <a:endParaRPr lang="pt-BR" b="1" dirty="0">
              <a:latin typeface="Calibri"/>
              <a:cs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0286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 txBox="1">
            <a:spLocks/>
          </p:cNvSpPr>
          <p:nvPr/>
        </p:nvSpPr>
        <p:spPr bwMode="auto">
          <a:xfrm>
            <a:off x="89515" y="316668"/>
            <a:ext cx="9739069" cy="87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algn="l">
              <a:lnSpc>
                <a:spcPts val="3560"/>
              </a:lnSpc>
            </a:pPr>
            <a:r>
              <a:rPr lang="pt-BR" sz="4000" b="1" dirty="0" smtClean="0"/>
              <a:t>A </a:t>
            </a:r>
            <a:r>
              <a:rPr lang="pt-BR" sz="4000" b="1" spc="-5" dirty="0" smtClean="0"/>
              <a:t>Previdência </a:t>
            </a:r>
            <a:r>
              <a:rPr lang="pt-BR" sz="4000" b="1" spc="-10" dirty="0" smtClean="0"/>
              <a:t>Complementar</a:t>
            </a:r>
            <a:r>
              <a:rPr lang="pt-BR" sz="4000" b="1" spc="-75" dirty="0" smtClean="0"/>
              <a:t> </a:t>
            </a:r>
            <a:r>
              <a:rPr lang="pt-BR" sz="4000" b="1" spc="-5" dirty="0" smtClean="0"/>
              <a:t>Fechada</a:t>
            </a:r>
          </a:p>
          <a:p>
            <a:pPr marL="12700" algn="l">
              <a:lnSpc>
                <a:spcPts val="3080"/>
              </a:lnSpc>
            </a:pPr>
            <a:r>
              <a:rPr lang="pt-BR" sz="2800" b="1" spc="-15" dirty="0" smtClean="0">
                <a:solidFill>
                  <a:srgbClr val="7E7E7E"/>
                </a:solidFill>
                <a:latin typeface="Calibri"/>
                <a:cs typeface="Calibri"/>
              </a:rPr>
              <a:t>Estados </a:t>
            </a:r>
            <a:r>
              <a:rPr lang="pt-BR" sz="2800" b="1" spc="-5" dirty="0" smtClean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lang="pt-BR" sz="2800" b="1" spc="-30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pt-BR" sz="2800" b="1" spc="-10" dirty="0" smtClean="0">
                <a:solidFill>
                  <a:srgbClr val="7E7E7E"/>
                </a:solidFill>
                <a:latin typeface="Calibri"/>
                <a:cs typeface="Calibri"/>
              </a:rPr>
              <a:t>Municípios</a:t>
            </a:r>
            <a:endParaRPr lang="pt-BR" sz="2800" b="1" dirty="0">
              <a:latin typeface="Calibri"/>
              <a:cs typeface="Calibri"/>
            </a:endParaRPr>
          </a:p>
        </p:txBody>
      </p:sp>
      <p:graphicFrame>
        <p:nvGraphicFramePr>
          <p:cNvPr id="13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82563"/>
              </p:ext>
            </p:extLst>
          </p:nvPr>
        </p:nvGraphicFramePr>
        <p:xfrm>
          <a:off x="827584" y="1340768"/>
          <a:ext cx="5872846" cy="5091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5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235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endParaRPr sz="23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4023">
                      <a:solidFill>
                        <a:srgbClr val="000000"/>
                      </a:solidFill>
                      <a:prstDash val="solid"/>
                    </a:lnR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23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Situação</a:t>
                      </a:r>
                      <a:endParaRPr sz="2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25" dirty="0">
                          <a:latin typeface="Calibri"/>
                          <a:cs typeface="Calibri"/>
                        </a:rPr>
                        <a:t>CEARÁ</a:t>
                      </a:r>
                      <a:endParaRPr sz="17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aprovada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-10" dirty="0">
                          <a:latin typeface="Calibri"/>
                          <a:cs typeface="Calibri"/>
                        </a:rPr>
                        <a:t>PIAUÍ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aprovada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5" dirty="0">
                          <a:latin typeface="Calibri"/>
                          <a:cs typeface="Calibri"/>
                        </a:rPr>
                        <a:t>PERNAMBUCO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aprovada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72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RONDÔNIA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Lei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aprovada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10" dirty="0">
                          <a:latin typeface="Calibri"/>
                          <a:cs typeface="Calibri"/>
                        </a:rPr>
                        <a:t>MARANHÃO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2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75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0" dirty="0">
                          <a:latin typeface="Calibri"/>
                          <a:cs typeface="Calibri"/>
                        </a:rPr>
                        <a:t>estudos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dirty="0">
                          <a:latin typeface="Calibri"/>
                          <a:cs typeface="Calibri"/>
                        </a:rPr>
                        <a:t>PARÁ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2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75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-10" dirty="0">
                          <a:latin typeface="Calibri"/>
                          <a:cs typeface="Calibri"/>
                        </a:rPr>
                        <a:t>estudos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15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5" dirty="0">
                          <a:latin typeface="Calibri"/>
                          <a:cs typeface="Calibri"/>
                        </a:rPr>
                        <a:t>ALAGOAS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Assembleia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10" dirty="0">
                          <a:latin typeface="Calibri"/>
                          <a:cs typeface="Calibri"/>
                        </a:rPr>
                        <a:t>DISTRITO</a:t>
                      </a:r>
                      <a:r>
                        <a:rPr sz="17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FEDERAL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Assembleia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43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-5" dirty="0">
                          <a:latin typeface="Calibri"/>
                          <a:cs typeface="Calibri"/>
                        </a:rPr>
                        <a:t>PARANÁ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63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Assembleia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63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15" dirty="0">
                          <a:latin typeface="Calibri"/>
                          <a:cs typeface="Calibri"/>
                        </a:rPr>
                        <a:t>RIO GR. </a:t>
                      </a:r>
                      <a:r>
                        <a:rPr sz="1750" spc="2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7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20" dirty="0">
                          <a:latin typeface="Calibri"/>
                          <a:cs typeface="Calibri"/>
                        </a:rPr>
                        <a:t>NORTE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635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Assembleia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635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dirty="0">
                          <a:latin typeface="Calibri"/>
                          <a:cs typeface="Calibri"/>
                        </a:rPr>
                        <a:t>SERGIPE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10" dirty="0">
                          <a:latin typeface="Calibri"/>
                          <a:cs typeface="Calibri"/>
                        </a:rPr>
                        <a:t>Assembleia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200"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15" dirty="0">
                          <a:latin typeface="Calibri"/>
                          <a:cs typeface="Calibri"/>
                        </a:rPr>
                        <a:t>SÃO </a:t>
                      </a:r>
                      <a:r>
                        <a:rPr sz="1750" spc="-5" dirty="0">
                          <a:latin typeface="Calibri"/>
                          <a:cs typeface="Calibri"/>
                        </a:rPr>
                        <a:t>PAULO</a:t>
                      </a:r>
                      <a:r>
                        <a:rPr sz="175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dirty="0">
                          <a:latin typeface="Calibri"/>
                          <a:cs typeface="Calibri"/>
                        </a:rPr>
                        <a:t>(MUNICÍPIO)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50" spc="-20" dirty="0">
                          <a:latin typeface="Calibri"/>
                          <a:cs typeface="Calibri"/>
                        </a:rPr>
                        <a:t>Projeto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750" spc="15" dirty="0">
                          <a:latin typeface="Calibri"/>
                          <a:cs typeface="Calibri"/>
                        </a:rPr>
                        <a:t>Lei </a:t>
                      </a:r>
                      <a:r>
                        <a:rPr sz="1750" spc="-1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75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50" spc="5" dirty="0">
                          <a:latin typeface="Calibri"/>
                          <a:cs typeface="Calibri"/>
                        </a:rPr>
                        <a:t>Câmara</a:t>
                      </a:r>
                      <a:endParaRPr sz="17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4023">
                      <a:solidFill>
                        <a:srgbClr val="000000"/>
                      </a:solidFill>
                      <a:prstDash val="solid"/>
                    </a:lnL>
                    <a:lnR w="14023">
                      <a:solidFill>
                        <a:srgbClr val="000000"/>
                      </a:solidFill>
                      <a:prstDash val="solid"/>
                    </a:lnR>
                    <a:lnT w="14163">
                      <a:solidFill>
                        <a:srgbClr val="000000"/>
                      </a:solidFill>
                      <a:prstDash val="solid"/>
                    </a:lnT>
                    <a:lnB w="14163">
                      <a:solidFill>
                        <a:srgbClr val="000000"/>
                      </a:solidFill>
                      <a:prstDash val="solid"/>
                    </a:lnB>
                    <a:solidFill>
                      <a:srgbClr val="D9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  <p:pic>
        <p:nvPicPr>
          <p:cNvPr id="6" name="Picture 2" descr="D:\Users\Sanepar\Desktop\bras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144">
            <a:off x="7020272" y="2420888"/>
            <a:ext cx="1512168" cy="20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97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PREVIDÊNCIA COMPLEMENTAR </a:t>
            </a:r>
            <a:r>
              <a:rPr lang="pt-BR" sz="36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FECHADA - UNIÃO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D48A2-FB5A-4884-9F8E-43A40EFFBCB9}" type="datetime1">
              <a:rPr lang="pt-BR" smtClean="0"/>
              <a:pPr>
                <a:defRPr/>
              </a:pPr>
              <a:t>14/09/2017</a:t>
            </a:fld>
            <a:endParaRPr lang="pt-BR"/>
          </a:p>
        </p:txBody>
      </p:sp>
      <p:pic>
        <p:nvPicPr>
          <p:cNvPr id="6" name="Picture 2" descr="D:\Users\Sanepar\Desktop\brasi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144">
            <a:off x="7673043" y="962915"/>
            <a:ext cx="1122272" cy="15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899592" y="2132856"/>
            <a:ext cx="6408712" cy="326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r>
              <a:rPr lang="pt-BR" sz="2400" b="1" dirty="0" err="1">
                <a:solidFill>
                  <a:srgbClr val="F79646">
                    <a:lumMod val="75000"/>
                  </a:srgbClr>
                </a:solidFill>
                <a:latin typeface="Myriad Pro"/>
                <a:cs typeface="Arial" panose="020B0604020202020204" pitchFamily="34" charset="0"/>
              </a:rPr>
              <a:t>Funpresp</a:t>
            </a:r>
            <a:r>
              <a:rPr lang="pt-BR" sz="2400" b="1" dirty="0">
                <a:solidFill>
                  <a:srgbClr val="F79646">
                    <a:lumMod val="75000"/>
                  </a:srgbClr>
                </a:solidFill>
                <a:latin typeface="Myriad Pro"/>
                <a:cs typeface="Arial" panose="020B0604020202020204" pitchFamily="34" charset="0"/>
              </a:rPr>
              <a:t> - Fundação de Previdência Complementar do Servidor Público Federal, primeira entre as entidades fechadas de previdência complementar dirigida a estes profissionais </a:t>
            </a:r>
          </a:p>
          <a:p>
            <a:pPr lvl="0"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endParaRPr lang="pt-BR" sz="2400" dirty="0">
              <a:solidFill>
                <a:prstClr val="black">
                  <a:lumMod val="95000"/>
                  <a:lumOff val="5000"/>
                </a:prstClr>
              </a:solidFill>
              <a:latin typeface="Myriad Pro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r>
              <a:rPr lang="pt-BR" sz="24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Na aposentadoria os servidores terão um benefício adicional decorrente da sua filiação ao plano administrado pela </a:t>
            </a:r>
            <a:r>
              <a:rPr lang="pt-BR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Funpresp</a:t>
            </a:r>
            <a:r>
              <a:rPr lang="pt-BR" sz="24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334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/>
          <a:stretch>
            <a:fillRect/>
          </a:stretch>
        </p:blipFill>
        <p:spPr bwMode="auto">
          <a:xfrm>
            <a:off x="179512" y="1268759"/>
            <a:ext cx="3743078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m 6" descr="S76_Vini.png"/>
          <p:cNvPicPr>
            <a:picLocks noChangeAspect="1"/>
          </p:cNvPicPr>
          <p:nvPr/>
        </p:nvPicPr>
        <p:blipFill>
          <a:blip r:embed="rId4" cstate="print"/>
          <a:srcRect l="46988" t="38715" r="1"/>
          <a:stretch>
            <a:fillRect/>
          </a:stretch>
        </p:blipFill>
        <p:spPr>
          <a:xfrm>
            <a:off x="4139952" y="1180148"/>
            <a:ext cx="5688632" cy="4927282"/>
          </a:xfrm>
          <a:prstGeom prst="rect">
            <a:avLst/>
          </a:prstGeom>
        </p:spPr>
      </p:pic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4860032" y="1517903"/>
            <a:ext cx="3888432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5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QUEM PODE </a:t>
            </a:r>
            <a:r>
              <a:rPr lang="pt-BR" sz="2500" b="1" dirty="0" smtClean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INSTITUIR</a:t>
            </a:r>
          </a:p>
          <a:p>
            <a:pPr algn="l"/>
            <a:endParaRPr lang="pt-BR" sz="2000" dirty="0" smtClean="0">
              <a:solidFill>
                <a:srgbClr val="3D3D3D"/>
              </a:solidFill>
              <a:latin typeface="Myriad Pro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Sindicatos</a:t>
            </a:r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Cooperativas;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Associações;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Órgãos de classe;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Outras entidades de caráter classista, profissional e setorial.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t-BR" sz="1000" dirty="0">
              <a:solidFill>
                <a:srgbClr val="3D3D3D"/>
              </a:solidFill>
              <a:latin typeface="Myriad Pro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FORTALECIMENTO DA ENTIDADE INSTITUIDORA</a:t>
            </a:r>
            <a:endParaRPr lang="pt-BR" sz="2000" dirty="0">
              <a:solidFill>
                <a:srgbClr val="002060"/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6843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0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PREVIDÊNCIA </a:t>
            </a:r>
            <a:r>
              <a:rPr lang="pt-BR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COMPLEMENTAR FECHADA </a:t>
            </a:r>
          </a:p>
          <a:p>
            <a:r>
              <a:rPr lang="pt-BR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INSTITUIDORES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6454907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/>
          <a:stretch>
            <a:fillRect/>
          </a:stretch>
        </p:blipFill>
        <p:spPr bwMode="auto">
          <a:xfrm>
            <a:off x="107504" y="1160034"/>
            <a:ext cx="3669909" cy="558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m 6" descr="S76_Vini.png"/>
          <p:cNvPicPr>
            <a:picLocks noChangeAspect="1"/>
          </p:cNvPicPr>
          <p:nvPr/>
        </p:nvPicPr>
        <p:blipFill>
          <a:blip r:embed="rId4" cstate="print"/>
          <a:srcRect l="46988" t="38715" r="1"/>
          <a:stretch>
            <a:fillRect/>
          </a:stretch>
        </p:blipFill>
        <p:spPr>
          <a:xfrm>
            <a:off x="4139952" y="1180148"/>
            <a:ext cx="5256584" cy="4927282"/>
          </a:xfrm>
          <a:prstGeom prst="rect">
            <a:avLst/>
          </a:prstGeom>
        </p:spPr>
      </p:pic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4517994" y="1517903"/>
            <a:ext cx="3582398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5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ALGUNS INSTITUIDORES</a:t>
            </a:r>
          </a:p>
          <a:p>
            <a:pPr algn="ctr"/>
            <a:endParaRPr lang="pt-BR" sz="2500" dirty="0">
              <a:solidFill>
                <a:srgbClr val="002060"/>
              </a:solidFill>
              <a:latin typeface="Myriad Pro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OAB (GO, MG, PR, SC, SP, RJ, RS.)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Anapar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Acricel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Jusprev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Unicred / Sul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Unimed /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cs typeface="Arial" panose="020B0604020202020204" pitchFamily="34" charset="0"/>
              </a:rPr>
              <a:t>BH</a:t>
            </a:r>
            <a:endParaRPr lang="pt-BR" sz="2000" b="1" dirty="0">
              <a:solidFill>
                <a:srgbClr val="3D3D3D"/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843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0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PREVIDÊNCIA </a:t>
            </a:r>
            <a:r>
              <a:rPr lang="pt-BR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COMPLEMENTAR FECHADA </a:t>
            </a:r>
          </a:p>
          <a:p>
            <a:r>
              <a:rPr lang="pt-BR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INSTITUIDORES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"/>
          <p:cNvSpPr>
            <a:spLocks noChangeArrowheads="1"/>
          </p:cNvSpPr>
          <p:nvPr/>
        </p:nvSpPr>
        <p:spPr bwMode="auto">
          <a:xfrm>
            <a:off x="2268282" y="1611066"/>
            <a:ext cx="6875718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308 </a:t>
            </a:r>
            <a:r>
              <a:rPr lang="pt-BR" sz="2000" b="1" dirty="0" smtClean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Entidades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Fechadas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  <a:latin typeface="Myriad Pro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pitchFamily="34" charset="0"/>
              <a:buChar char="•"/>
            </a:pP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1.100</a:t>
            </a:r>
            <a:r>
              <a:rPr lang="pt-BR" sz="2000" b="1" dirty="0" smtClean="0">
                <a:solidFill>
                  <a:srgbClr val="086D97"/>
                </a:solidFill>
                <a:latin typeface="Myriad Pro"/>
                <a:cs typeface="Arial" panose="020B0604020202020204" pitchFamily="34" charset="0"/>
              </a:rPr>
              <a:t>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Planos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de Benefícios Previdenciários</a:t>
            </a:r>
          </a:p>
        </p:txBody>
      </p:sp>
      <p:sp>
        <p:nvSpPr>
          <p:cNvPr id="7" name="Retângulo 5"/>
          <p:cNvSpPr>
            <a:spLocks noChangeArrowheads="1"/>
          </p:cNvSpPr>
          <p:nvPr/>
        </p:nvSpPr>
        <p:spPr bwMode="auto">
          <a:xfrm>
            <a:off x="2302362" y="2679573"/>
            <a:ext cx="6336704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086D97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7,6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milhões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de pessoas </a:t>
            </a:r>
          </a:p>
          <a:p>
            <a:pPr marL="549275" lvl="1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2,7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milhões de participantes</a:t>
            </a:r>
          </a:p>
          <a:p>
            <a:pPr marL="549275" lvl="1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0,7 mil aposentados e pensionistas</a:t>
            </a:r>
          </a:p>
          <a:p>
            <a:pPr marL="549275" lvl="1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4,1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milhões de dependentes</a:t>
            </a:r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2330202" y="4351051"/>
            <a:ext cx="571687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2.707 </a:t>
            </a:r>
            <a:r>
              <a:rPr lang="pt-BR" sz="2000" b="1" dirty="0" smtClean="0">
                <a:latin typeface="Myriad Pro"/>
                <a:cs typeface="Arial" panose="020B0604020202020204" pitchFamily="34" charset="0"/>
              </a:rPr>
              <a:t>Patrocinadores</a:t>
            </a:r>
            <a:endParaRPr lang="pt-BR" sz="2000" b="1" dirty="0">
              <a:latin typeface="Myriad Pro"/>
              <a:cs typeface="Arial" panose="020B0604020202020204" pitchFamily="34" charset="0"/>
            </a:endParaRPr>
          </a:p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409   </a:t>
            </a:r>
            <a:r>
              <a:rPr lang="pt-BR" sz="2000" b="1" dirty="0" smtClean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I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nstituidores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2372909" y="5564524"/>
            <a:ext cx="6649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086D97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R$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28,32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bilhões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Pagamentos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de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Benefícios </a:t>
            </a: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(em 2017)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</a:t>
            </a:r>
          </a:p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R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$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809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bilhões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de Ativo Total</a:t>
            </a:r>
          </a:p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  <a:latin typeface="Myriad Pro"/>
                <a:cs typeface="Arial" panose="020B0604020202020204" pitchFamily="34" charset="0"/>
              </a:rPr>
              <a:t>12,7% do PIB</a:t>
            </a:r>
            <a:endParaRPr lang="pt-BR" sz="2000" b="1" dirty="0">
              <a:solidFill>
                <a:schemeClr val="accent6">
                  <a:lumMod val="75000"/>
                </a:schemeClr>
              </a:solidFill>
              <a:latin typeface="Myriad Pro"/>
              <a:cs typeface="Arial" panose="020B0604020202020204" pitchFamily="34" charset="0"/>
            </a:endParaRPr>
          </a:p>
        </p:txBody>
      </p:sp>
      <p:pic>
        <p:nvPicPr>
          <p:cNvPr id="11" name="Picture 11" descr="S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81944" b="65926"/>
          <a:stretch>
            <a:fillRect/>
          </a:stretch>
        </p:blipFill>
        <p:spPr bwMode="auto">
          <a:xfrm>
            <a:off x="452066" y="1280239"/>
            <a:ext cx="1750717" cy="11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81944" b="65926"/>
          <a:stretch>
            <a:fillRect/>
          </a:stretch>
        </p:blipFill>
        <p:spPr bwMode="auto">
          <a:xfrm>
            <a:off x="452065" y="2618487"/>
            <a:ext cx="1837327" cy="13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81944" b="65926"/>
          <a:stretch>
            <a:fillRect/>
          </a:stretch>
        </p:blipFill>
        <p:spPr bwMode="auto">
          <a:xfrm>
            <a:off x="497310" y="5397109"/>
            <a:ext cx="1770971" cy="10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S43_ly.png"/>
          <p:cNvPicPr>
            <a:picLocks noChangeAspect="1"/>
          </p:cNvPicPr>
          <p:nvPr/>
        </p:nvPicPr>
        <p:blipFill>
          <a:blip r:embed="rId4" cstate="print"/>
          <a:srcRect l="52344" b="36458"/>
          <a:stretch>
            <a:fillRect/>
          </a:stretch>
        </p:blipFill>
        <p:spPr>
          <a:xfrm>
            <a:off x="827084" y="2679573"/>
            <a:ext cx="1375699" cy="1194777"/>
          </a:xfrm>
          <a:prstGeom prst="rect">
            <a:avLst/>
          </a:prstGeom>
        </p:spPr>
      </p:pic>
      <p:pic>
        <p:nvPicPr>
          <p:cNvPr id="17" name="Picture 7" descr="S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4074" r="62917" b="10925"/>
          <a:stretch>
            <a:fillRect/>
          </a:stretch>
        </p:blipFill>
        <p:spPr bwMode="auto">
          <a:xfrm>
            <a:off x="776293" y="5459606"/>
            <a:ext cx="1205503" cy="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SOAP-PROD\Historico\Criacao\Clientes\ABRAPP\9093_Material Educativo\PNG\S27_Rafa_3.png"/>
          <p:cNvPicPr>
            <a:picLocks noChangeAspect="1" noChangeArrowheads="1"/>
          </p:cNvPicPr>
          <p:nvPr/>
        </p:nvPicPr>
        <p:blipFill>
          <a:blip r:embed="rId5" cstate="print"/>
          <a:srcRect t="16666" r="75000" b="15000"/>
          <a:stretch>
            <a:fillRect/>
          </a:stretch>
        </p:blipFill>
        <p:spPr bwMode="auto">
          <a:xfrm>
            <a:off x="993005" y="1375060"/>
            <a:ext cx="771359" cy="869226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0" y="0"/>
            <a:ext cx="89535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PREVIDÊNCIA COMPLEMENTAR FECHADA</a:t>
            </a:r>
            <a:br>
              <a:rPr lang="pt-BR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t-BR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PERFIL</a:t>
            </a:r>
            <a:endParaRPr lang="pt-BR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Picture 11" descr="S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81944" b="65926"/>
          <a:stretch>
            <a:fillRect/>
          </a:stretch>
        </p:blipFill>
        <p:spPr bwMode="auto">
          <a:xfrm>
            <a:off x="464956" y="4177178"/>
            <a:ext cx="1803326" cy="10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r="54578"/>
          <a:stretch>
            <a:fillRect/>
          </a:stretch>
        </p:blipFill>
        <p:spPr bwMode="auto">
          <a:xfrm>
            <a:off x="963978" y="4292294"/>
            <a:ext cx="653166" cy="84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r="54578"/>
          <a:stretch>
            <a:fillRect/>
          </a:stretch>
        </p:blipFill>
        <p:spPr bwMode="auto">
          <a:xfrm>
            <a:off x="1251154" y="4483870"/>
            <a:ext cx="509946" cy="65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4192" y="6567272"/>
            <a:ext cx="230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Dados junho/2017</a:t>
            </a:r>
            <a:endParaRPr lang="pt-BR" sz="1200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892458"/>
              </p:ext>
            </p:extLst>
          </p:nvPr>
        </p:nvGraphicFramePr>
        <p:xfrm>
          <a:off x="0" y="490764"/>
          <a:ext cx="5436096" cy="434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eta para cima 12"/>
          <p:cNvSpPr/>
          <p:nvPr/>
        </p:nvSpPr>
        <p:spPr>
          <a:xfrm>
            <a:off x="8718" y="4293096"/>
            <a:ext cx="2547058" cy="1368152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dirty="0">
                <a:solidFill>
                  <a:sysClr val="windowText" lastClr="000000"/>
                </a:solidFill>
              </a:rPr>
              <a:t>1,67% </a:t>
            </a:r>
            <a:r>
              <a:rPr lang="pt-BR" sz="1200" b="1" baseline="0" dirty="0">
                <a:solidFill>
                  <a:sysClr val="windowText" lastClr="000000"/>
                </a:solidFill>
              </a:rPr>
              <a:t> população do Brasil</a:t>
            </a:r>
            <a:endParaRPr lang="pt-BR" sz="1200" b="1" dirty="0">
              <a:solidFill>
                <a:sysClr val="windowText" lastClr="000000"/>
              </a:solidFill>
            </a:endParaRPr>
          </a:p>
          <a:p>
            <a:pPr algn="ctr"/>
            <a:endParaRPr lang="pt-BR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331638" y="1153019"/>
            <a:ext cx="2934755" cy="4715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 smtClean="0"/>
              <a:t>7,6 mi BENEFICIÁRIOS</a:t>
            </a:r>
            <a:endParaRPr lang="pt-BR" sz="1600" b="1" dirty="0"/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987950"/>
              </p:ext>
            </p:extLst>
          </p:nvPr>
        </p:nvGraphicFramePr>
        <p:xfrm>
          <a:off x="4499992" y="3086100"/>
          <a:ext cx="4644008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7"/>
          <p:cNvSpPr/>
          <p:nvPr/>
        </p:nvSpPr>
        <p:spPr>
          <a:xfrm>
            <a:off x="8132" y="-9056"/>
            <a:ext cx="89535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PREVIDÊNCIA COMPLEMENTAR FECHADA</a:t>
            </a:r>
            <a:br>
              <a:rPr lang="pt-BR" sz="4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t-BR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PERFIL</a:t>
            </a:r>
            <a:endParaRPr lang="pt-BR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56670"/>
            <a:ext cx="1423693" cy="41767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177069" y="2784392"/>
            <a:ext cx="938077" cy="22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pt-BR" sz="800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Dados </a:t>
            </a:r>
            <a:r>
              <a:rPr lang="pt-BR" sz="800" dirty="0" err="1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jun</a:t>
            </a:r>
            <a:r>
              <a:rPr lang="pt-BR" sz="800" dirty="0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/2017 </a:t>
            </a:r>
            <a:endParaRPr lang="pt-BR" sz="800" noProof="1">
              <a:solidFill>
                <a:srgbClr val="002060"/>
              </a:solidFill>
              <a:latin typeface="Myriad Pr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81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295A486-F851-4EBF-9008-2E1A804ECE62}"/>
              </a:ext>
            </a:extLst>
          </p:cNvPr>
          <p:cNvSpPr/>
          <p:nvPr/>
        </p:nvSpPr>
        <p:spPr>
          <a:xfrm>
            <a:off x="80557" y="89070"/>
            <a:ext cx="90634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000" b="1" dirty="0" smtClean="0">
                <a:ln/>
                <a:solidFill>
                  <a:schemeClr val="accent3"/>
                </a:solidFill>
              </a:rPr>
              <a:t>Ranking por Investimentos </a:t>
            </a:r>
            <a:r>
              <a:rPr lang="pt-BR" sz="3000" b="1" dirty="0" smtClean="0">
                <a:ln/>
                <a:solidFill>
                  <a:schemeClr val="accent3"/>
                </a:solidFill>
              </a:rPr>
              <a:t>(12,7% do PIB)</a:t>
            </a:r>
            <a:endParaRPr lang="pt-BR" sz="3000" b="1" dirty="0">
              <a:ln/>
              <a:solidFill>
                <a:schemeClr val="accent3"/>
              </a:solidFill>
            </a:endParaRPr>
          </a:p>
          <a:p>
            <a:r>
              <a:rPr lang="pt-BR" sz="2000" b="1" cap="none" spc="0" dirty="0">
                <a:ln/>
                <a:solidFill>
                  <a:schemeClr val="accent3"/>
                </a:solidFill>
                <a:effectLst/>
              </a:rPr>
              <a:t>R$ Bilhões</a:t>
            </a:r>
          </a:p>
        </p:txBody>
      </p:sp>
      <p:pic>
        <p:nvPicPr>
          <p:cNvPr id="6" name="Espaço Reservado para Conteúdo 6" descr="slide2_inter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70784"/>
            <a:ext cx="5257800" cy="419100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4308" y="2757438"/>
            <a:ext cx="4199384" cy="17526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 sz="2400" b="1" dirty="0">
              <a:latin typeface="Arial Narrow" pitchFamily="34" charset="0"/>
            </a:endParaRPr>
          </a:p>
          <a:p>
            <a:pPr marL="0" indent="0" eaLnBrk="1" hangingPunct="1"/>
            <a:r>
              <a:rPr lang="pt-BR" altLang="pt-BR" sz="1700" b="1" dirty="0" smtClean="0">
                <a:latin typeface="Arial Narrow" pitchFamily="34" charset="0"/>
              </a:rPr>
              <a:t>1. PREVI </a:t>
            </a:r>
            <a:r>
              <a:rPr lang="pt-BR" altLang="pt-BR" sz="1700" b="1" dirty="0">
                <a:latin typeface="Arial Narrow" pitchFamily="34" charset="0"/>
              </a:rPr>
              <a:t>- </a:t>
            </a:r>
            <a:r>
              <a:rPr lang="pt-BR" altLang="pt-BR" sz="1700" b="1" dirty="0" err="1">
                <a:latin typeface="Arial Narrow" pitchFamily="34" charset="0"/>
              </a:rPr>
              <a:t>B.Brasil</a:t>
            </a:r>
            <a:r>
              <a:rPr lang="pt-BR" altLang="pt-BR" sz="1700" b="1" dirty="0">
                <a:latin typeface="Arial Narrow" pitchFamily="34" charset="0"/>
              </a:rPr>
              <a:t>	</a:t>
            </a:r>
            <a:r>
              <a:rPr lang="pt-BR" altLang="pt-BR" sz="1700" b="1" dirty="0" smtClean="0">
                <a:latin typeface="Arial Narrow" pitchFamily="34" charset="0"/>
              </a:rPr>
              <a:t> 	R</a:t>
            </a:r>
            <a:r>
              <a:rPr lang="pt-BR" altLang="pt-BR" sz="1700" b="1" dirty="0">
                <a:latin typeface="Arial Narrow" pitchFamily="34" charset="0"/>
              </a:rPr>
              <a:t>$ </a:t>
            </a:r>
            <a:r>
              <a:rPr lang="pt-BR" altLang="pt-BR" sz="1700" b="1" dirty="0" smtClean="0">
                <a:latin typeface="Arial Narrow" pitchFamily="34" charset="0"/>
              </a:rPr>
              <a:t>173</a:t>
            </a:r>
          </a:p>
          <a:p>
            <a:pPr marL="0" indent="0" eaLnBrk="1" hangingPunct="1"/>
            <a:r>
              <a:rPr lang="pt-BR" altLang="pt-BR" sz="1700" b="1" dirty="0" smtClean="0">
                <a:latin typeface="Arial Narrow" pitchFamily="34" charset="0"/>
              </a:rPr>
              <a:t>2</a:t>
            </a:r>
            <a:r>
              <a:rPr lang="pt-BR" altLang="pt-BR" sz="1700" b="1" dirty="0">
                <a:latin typeface="Arial Narrow" pitchFamily="34" charset="0"/>
              </a:rPr>
              <a:t>. PETROS -Petrobrás	R$   </a:t>
            </a:r>
            <a:r>
              <a:rPr lang="pt-BR" altLang="pt-BR" sz="1700" b="1" dirty="0" smtClean="0">
                <a:latin typeface="Arial Narrow" pitchFamily="34" charset="0"/>
              </a:rPr>
              <a:t>87 </a:t>
            </a:r>
          </a:p>
          <a:p>
            <a:pPr eaLnBrk="1" hangingPunct="1"/>
            <a:r>
              <a:rPr lang="pt-BR" altLang="pt-BR" sz="1700" b="1" dirty="0" smtClean="0">
                <a:latin typeface="Arial Narrow" pitchFamily="34" charset="0"/>
              </a:rPr>
              <a:t>3</a:t>
            </a:r>
            <a:r>
              <a:rPr lang="pt-BR" altLang="pt-BR" sz="1700" b="1" dirty="0">
                <a:latin typeface="Arial Narrow" pitchFamily="34" charset="0"/>
              </a:rPr>
              <a:t>. FUNCEF - Caixa Econômica	R$   </a:t>
            </a:r>
            <a:r>
              <a:rPr lang="pt-BR" altLang="pt-BR" sz="1700" b="1" dirty="0" smtClean="0">
                <a:latin typeface="Arial Narrow" pitchFamily="34" charset="0"/>
              </a:rPr>
              <a:t>60 </a:t>
            </a:r>
          </a:p>
          <a:p>
            <a:pPr eaLnBrk="1" hangingPunct="1"/>
            <a:r>
              <a:rPr lang="pt-BR" altLang="pt-BR" sz="1700" b="1" dirty="0" smtClean="0">
                <a:latin typeface="Arial Narrow" pitchFamily="34" charset="0"/>
              </a:rPr>
              <a:t>4</a:t>
            </a:r>
            <a:r>
              <a:rPr lang="pt-BR" altLang="pt-BR" sz="1700" b="1" dirty="0">
                <a:latin typeface="Arial Narrow" pitchFamily="34" charset="0"/>
              </a:rPr>
              <a:t>. CESP - Energia </a:t>
            </a:r>
            <a:r>
              <a:rPr lang="pt-BR" altLang="pt-BR" sz="1700" b="1" dirty="0" err="1">
                <a:latin typeface="Arial Narrow" pitchFamily="34" charset="0"/>
              </a:rPr>
              <a:t>Eletr.S.P</a:t>
            </a:r>
            <a:r>
              <a:rPr lang="pt-BR" altLang="pt-BR" sz="1700" b="1" dirty="0">
                <a:latin typeface="Arial Narrow" pitchFamily="34" charset="0"/>
              </a:rPr>
              <a:t>.	R$   </a:t>
            </a:r>
            <a:r>
              <a:rPr lang="pt-BR" altLang="pt-BR" sz="1700" b="1" dirty="0" smtClean="0">
                <a:latin typeface="Arial Narrow" pitchFamily="34" charset="0"/>
              </a:rPr>
              <a:t>29 </a:t>
            </a:r>
          </a:p>
          <a:p>
            <a:pPr eaLnBrk="1" hangingPunct="1"/>
            <a:r>
              <a:rPr lang="pt-BR" altLang="pt-BR" sz="1700" b="1" dirty="0" smtClean="0">
                <a:latin typeface="Arial Narrow" pitchFamily="34" charset="0"/>
              </a:rPr>
              <a:t>5</a:t>
            </a:r>
            <a:r>
              <a:rPr lang="pt-BR" altLang="pt-BR" sz="1700" b="1" dirty="0">
                <a:latin typeface="Arial Narrow" pitchFamily="34" charset="0"/>
              </a:rPr>
              <a:t>. </a:t>
            </a:r>
            <a:r>
              <a:rPr lang="pt-BR" altLang="pt-BR" sz="1700" b="1" dirty="0" smtClean="0">
                <a:latin typeface="Arial Narrow" pitchFamily="34" charset="0"/>
              </a:rPr>
              <a:t>FUND. ITAÚ - Unibanco</a:t>
            </a:r>
            <a:r>
              <a:rPr lang="pt-BR" altLang="pt-BR" sz="1700" b="1" dirty="0">
                <a:latin typeface="Arial Narrow" pitchFamily="34" charset="0"/>
              </a:rPr>
              <a:t>	R$   </a:t>
            </a:r>
            <a:r>
              <a:rPr lang="pt-BR" altLang="pt-BR" sz="1700" b="1" dirty="0" smtClean="0">
                <a:latin typeface="Arial Narrow" pitchFamily="34" charset="0"/>
              </a:rPr>
              <a:t>25 </a:t>
            </a:r>
          </a:p>
          <a:p>
            <a:pPr eaLnBrk="1" hangingPunct="1"/>
            <a:r>
              <a:rPr lang="pt-BR" altLang="pt-BR" sz="1700" b="1" dirty="0" smtClean="0">
                <a:latin typeface="Arial Narrow" pitchFamily="34" charset="0"/>
              </a:rPr>
              <a:t>78. </a:t>
            </a:r>
            <a:r>
              <a:rPr lang="pt-BR" altLang="pt-BR" sz="1700" b="1" dirty="0">
                <a:latin typeface="Arial Narrow" pitchFamily="34" charset="0"/>
              </a:rPr>
              <a:t>FUSAN - Sanepar		R$  </a:t>
            </a:r>
            <a:r>
              <a:rPr lang="pt-BR" altLang="pt-BR" sz="1700" b="1" dirty="0" smtClean="0">
                <a:latin typeface="Arial Narrow" pitchFamily="34" charset="0"/>
              </a:rPr>
              <a:t>1,3 </a:t>
            </a:r>
          </a:p>
          <a:p>
            <a:pPr eaLnBrk="1" hangingPunct="1"/>
            <a:endParaRPr lang="pt-BR" altLang="pt-BR" sz="1900" b="1" dirty="0">
              <a:latin typeface="Arial Narrow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4308" y="1677938"/>
            <a:ext cx="4224588" cy="10795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prstShdw prst="shdw17" dist="17961" dir="2700000">
              <a:srgbClr val="995C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3200" b="1" dirty="0" smtClean="0">
                <a:solidFill>
                  <a:schemeClr val="bg1"/>
                </a:solidFill>
                <a:latin typeface="Arial Narrow" pitchFamily="34" charset="0"/>
              </a:rPr>
              <a:t>Brasil – R$ 809 bi </a:t>
            </a:r>
            <a:endParaRPr lang="pt-BR" altLang="pt-B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860032" y="3143782"/>
            <a:ext cx="4038600" cy="321554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prstShdw prst="shdw17" dist="17961" dir="2700000">
              <a:srgbClr val="0080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pt-BR" altLang="pt-BR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pt-BR" altLang="pt-BR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pt-BR" altLang="pt-BR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r>
              <a:rPr lang="pt-BR" altLang="pt-BR" sz="1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14</a:t>
            </a:r>
            <a:r>
              <a:rPr lang="pt-BR" altLang="pt-BR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.   FUNDAÇÃO COPEL       R$ 9 bilhões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29.   FUNBEP – Banestado    R$ 4 bilhões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35.   FIBRA - Itaipu	            R$ 3 bilhões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78.   FUSAN – Sanepar           R$  1 bilhão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136. VIKINGPREV 	            R$ 558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156. FAPA                                 R$ 413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188. OAPPREV PR                   R$ 264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190. SUPRE                              R$ 234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191. PREVICEL                        R$ 232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204. BOTICÁRIOPREV            R$ 182 milhões</a:t>
            </a:r>
          </a:p>
          <a:p>
            <a:pPr eaLnBrk="1" hangingPunct="1">
              <a:defRPr/>
            </a:pPr>
            <a:r>
              <a:rPr lang="pt-BR" altLang="pt-BR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207. ALPHA                              R$ 164 milhões</a:t>
            </a:r>
            <a:endParaRPr lang="pt-BR" altLang="pt-BR" sz="19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pt-BR" altLang="pt-BR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pt-BR" altLang="pt-BR" sz="19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eaLnBrk="1" hangingPunct="1">
              <a:defRPr/>
            </a:pPr>
            <a:endParaRPr lang="pt-BR" altLang="pt-BR" sz="19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60032" y="2060848"/>
            <a:ext cx="4038600" cy="10795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prstShdw prst="shdw17" dist="17961" dir="2700000">
              <a:srgbClr val="004D00"/>
            </a:prst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3200" b="1">
                <a:solidFill>
                  <a:schemeClr val="bg1"/>
                </a:solidFill>
                <a:latin typeface="Arial Narrow" pitchFamily="34" charset="0"/>
              </a:rPr>
              <a:t>Paraná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06" y="6413963"/>
            <a:ext cx="1423693" cy="41767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4308" y="6510030"/>
            <a:ext cx="938077" cy="22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pt-BR" sz="800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Dados </a:t>
            </a:r>
            <a:r>
              <a:rPr lang="pt-BR" sz="800" dirty="0" err="1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jun</a:t>
            </a:r>
            <a:r>
              <a:rPr lang="pt-BR" sz="800" dirty="0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/2017 </a:t>
            </a:r>
            <a:endParaRPr lang="pt-BR" sz="800" noProof="1">
              <a:solidFill>
                <a:srgbClr val="002060"/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4" name="AutoShape 2" descr="Cifrão, Blue, Brilhante, Dó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09" y="836712"/>
            <a:ext cx="1591623" cy="106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37728F9-5F9C-4C4E-B55F-E99D497F4970}"/>
              </a:ext>
            </a:extLst>
          </p:cNvPr>
          <p:cNvSpPr/>
          <p:nvPr/>
        </p:nvSpPr>
        <p:spPr>
          <a:xfrm>
            <a:off x="11970" y="0"/>
            <a:ext cx="4513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000" b="1" cap="none" spc="0" dirty="0">
                <a:ln/>
                <a:solidFill>
                  <a:schemeClr val="accent4"/>
                </a:solidFill>
                <a:effectLst/>
              </a:rPr>
              <a:t>Fortalecer o Sistema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BB15B16-3F39-4234-AD73-E593CAA99468}"/>
              </a:ext>
            </a:extLst>
          </p:cNvPr>
          <p:cNvSpPr/>
          <p:nvPr/>
        </p:nvSpPr>
        <p:spPr>
          <a:xfrm>
            <a:off x="251520" y="430887"/>
            <a:ext cx="37210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3000" b="1" cap="none" spc="0" dirty="0">
                <a:ln/>
                <a:effectLst/>
              </a:rPr>
              <a:t>Supervisão Prudencial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2E0A797-507C-449C-A704-2A672B2C6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231093"/>
              </p:ext>
            </p:extLst>
          </p:nvPr>
        </p:nvGraphicFramePr>
        <p:xfrm>
          <a:off x="-396552" y="607522"/>
          <a:ext cx="9793088" cy="625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o Explicativo: Linha Dobrada Dupla 8">
            <a:extLst>
              <a:ext uri="{FF2B5EF4-FFF2-40B4-BE49-F238E27FC236}">
                <a16:creationId xmlns:a16="http://schemas.microsoft.com/office/drawing/2014/main" id="{6F2A1A5C-F3C8-429A-8F4F-3A30DB03E04D}"/>
              </a:ext>
            </a:extLst>
          </p:cNvPr>
          <p:cNvSpPr/>
          <p:nvPr/>
        </p:nvSpPr>
        <p:spPr>
          <a:xfrm>
            <a:off x="258809" y="4941168"/>
            <a:ext cx="936104" cy="7920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95733"/>
              <a:gd name="adj8" fmla="val 2176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002060"/>
                </a:solidFill>
              </a:rPr>
              <a:t>Lei 13.303/16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BB15B16-3F39-4234-AD73-E593CAA99468}"/>
              </a:ext>
            </a:extLst>
          </p:cNvPr>
          <p:cNvSpPr/>
          <p:nvPr/>
        </p:nvSpPr>
        <p:spPr>
          <a:xfrm>
            <a:off x="6287064" y="5842337"/>
            <a:ext cx="28569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pt-BR" sz="3000" b="1" cap="none" spc="0" dirty="0" smtClean="0">
                <a:ln/>
                <a:effectLst/>
              </a:rPr>
              <a:t>Fortalecer </a:t>
            </a:r>
          </a:p>
          <a:p>
            <a:pPr algn="r"/>
            <a:r>
              <a:rPr lang="pt-BR" sz="3000" b="1" cap="none" spc="0" dirty="0" smtClean="0">
                <a:ln/>
                <a:effectLst/>
              </a:rPr>
              <a:t>Linhas de Defesa</a:t>
            </a:r>
            <a:endParaRPr lang="pt-BR" sz="3000" b="1" cap="none" spc="0" dirty="0">
              <a:ln/>
              <a:effectLst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" y="6356671"/>
            <a:ext cx="1423693" cy="41767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537587" y="1610216"/>
            <a:ext cx="1164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pt-BR" sz="1200" b="1" dirty="0">
                <a:solidFill>
                  <a:schemeClr val="bg1"/>
                </a:solidFill>
              </a:rPr>
              <a:t>Contratos </a:t>
            </a:r>
            <a:endParaRPr lang="pt-BR" sz="1200" b="1" dirty="0" smtClean="0">
              <a:solidFill>
                <a:schemeClr val="bg1"/>
              </a:solidFill>
            </a:endParaRPr>
          </a:p>
          <a:p>
            <a:pPr lvl="0" algn="ctr"/>
            <a:r>
              <a:rPr lang="pt-BR" sz="1200" b="1" dirty="0" smtClean="0">
                <a:solidFill>
                  <a:schemeClr val="bg1"/>
                </a:solidFill>
              </a:rPr>
              <a:t>Previdenciários</a:t>
            </a:r>
            <a:endParaRPr lang="pt-BR" sz="12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85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76_mari.png"/>
          <p:cNvPicPr>
            <a:picLocks noChangeAspect="1"/>
          </p:cNvPicPr>
          <p:nvPr/>
        </p:nvPicPr>
        <p:blipFill>
          <a:blip r:embed="rId3" cstate="print"/>
          <a:srcRect r="16552"/>
          <a:stretch>
            <a:fillRect/>
          </a:stretch>
        </p:blipFill>
        <p:spPr>
          <a:xfrm>
            <a:off x="395536" y="1412776"/>
            <a:ext cx="4837761" cy="434798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658883" y="1844824"/>
            <a:ext cx="52167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pt-BR" sz="4000" b="1" cap="none" spc="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Visão Geral dos </a:t>
            </a:r>
          </a:p>
          <a:p>
            <a:pPr algn="r"/>
            <a:r>
              <a:rPr lang="pt-BR" sz="4000" b="1" cap="none" spc="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Regimes de Previdência</a:t>
            </a:r>
            <a:endParaRPr lang="pt-BR" sz="4000" b="1" cap="none" spc="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Sanepar\Desktop\Aperfeiçoamentos recent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65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62131"/>
              </p:ext>
            </p:extLst>
          </p:nvPr>
        </p:nvGraphicFramePr>
        <p:xfrm>
          <a:off x="13648" y="260648"/>
          <a:ext cx="8856984" cy="60508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452">
                <a:tc>
                  <a:txBody>
                    <a:bodyPr/>
                    <a:lstStyle/>
                    <a:p>
                      <a:pPr marL="325755" marR="248285" indent="-704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416559" marR="59690" indent="-3460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pt-BR" sz="1400" b="1" kern="1200" spc="-15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      Patrocinador</a:t>
                      </a:r>
                      <a:endParaRPr sz="1400" b="1" kern="1200" spc="-15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Principal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Patrocinador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tc>
                  <a:txBody>
                    <a:bodyPr/>
                    <a:lstStyle/>
                    <a:p>
                      <a:pPr marL="416559" marR="59690" indent="-346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Ativo 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(R$ </a:t>
                      </a:r>
                      <a:r>
                        <a:rPr lang="pt-BR" sz="14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</a:t>
                      </a:r>
                      <a:r>
                        <a:rPr sz="14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Mar/2017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004B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Previ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4569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Banco do</a:t>
                      </a:r>
                      <a:r>
                        <a:rPr sz="1600" spc="-7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Brasil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173.498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2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Petros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2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Petrobras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87.049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Funcef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6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Caixa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Econômica</a:t>
                      </a:r>
                      <a:r>
                        <a:rPr sz="1600" spc="-3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60.714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Funcesp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Companhia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Energética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600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pt-BR" sz="1600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.P.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28.776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Itau</a:t>
                      </a:r>
                      <a:r>
                        <a:rPr sz="1600" spc="-9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Unibanco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36319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Itau</a:t>
                      </a:r>
                      <a:r>
                        <a:rPr sz="1600" spc="-9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Unibanco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25.147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2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Valia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2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Vale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21.612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Sistel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3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Telebras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17.508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5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Banesprev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6292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Banco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Santander</a:t>
                      </a:r>
                      <a:r>
                        <a:rPr sz="1600" spc="-3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(Brasil)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17.287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5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Forluz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Estadual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Cemig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15.866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5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Real</a:t>
                      </a:r>
                      <a:r>
                        <a:rPr sz="1600" spc="-8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Grandeza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l..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5746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Furnas-Centrais</a:t>
                      </a:r>
                      <a:r>
                        <a:rPr sz="1600" spc="-3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Elétricas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15.142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2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Fatl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Privado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Empresas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telefonia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(Oi e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outras)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11.212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54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Fapes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Bndes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11.246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Postalis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Correios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10.462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67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Fundação</a:t>
                      </a:r>
                      <a:r>
                        <a:rPr sz="1600" spc="30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Copel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Estadual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Companhia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Paranaense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600" spc="-7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Energia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9.752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54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SP-Prevcom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Estadual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29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Estado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São</a:t>
                      </a:r>
                      <a:r>
                        <a:rPr sz="1600" spc="-4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Paulo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696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459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Funpresp-EXE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6292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União -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Poder</a:t>
                      </a:r>
                      <a:r>
                        <a:rPr sz="1600" spc="-4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Executivo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546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50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Funpres-JUD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 err="1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Públ</a:t>
                      </a:r>
                      <a:r>
                        <a:rPr lang="pt-BR" sz="1600" spc="-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95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Federal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37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União - </a:t>
                      </a:r>
                      <a:r>
                        <a:rPr sz="1600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Poder</a:t>
                      </a:r>
                      <a:r>
                        <a:rPr sz="1600" spc="-3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Judiciário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109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517">
                <a:tc gridSpan="4"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3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600" b="1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600" b="1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Ativos </a:t>
                      </a:r>
                      <a:r>
                        <a:rPr sz="1600" b="1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das </a:t>
                      </a:r>
                      <a:r>
                        <a:rPr sz="1600" b="1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17</a:t>
                      </a:r>
                      <a:r>
                        <a:rPr sz="1600" b="1" spc="3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ESI</a:t>
                      </a:r>
                      <a:r>
                        <a:rPr lang="pt-BR" sz="1600" b="1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– 62%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506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  <a:solidFill>
                      <a:srgbClr val="DF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0517">
                <a:tc gridSpan="4">
                  <a:txBody>
                    <a:bodyPr/>
                    <a:lstStyle/>
                    <a:p>
                      <a:pPr marL="24999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b="1" spc="-3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600" b="1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600" b="1" spc="-1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Ativos </a:t>
                      </a:r>
                      <a:r>
                        <a:rPr sz="1600" b="1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das </a:t>
                      </a:r>
                      <a:r>
                        <a:rPr sz="1600" b="1" spc="-5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EFPC</a:t>
                      </a:r>
                      <a:r>
                        <a:rPr sz="1600" b="1" spc="6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(SISTEMA)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b="1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lang="pt-BR" sz="1600" b="1" spc="-10" dirty="0" smtClean="0">
                          <a:solidFill>
                            <a:srgbClr val="004B75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9091B"/>
                      </a:solidFill>
                      <a:prstDash val="solid"/>
                    </a:lnL>
                    <a:lnR w="12700">
                      <a:solidFill>
                        <a:srgbClr val="09091B"/>
                      </a:solidFill>
                      <a:prstDash val="solid"/>
                    </a:lnR>
                    <a:lnT w="12700">
                      <a:solidFill>
                        <a:srgbClr val="09091B"/>
                      </a:solidFill>
                      <a:prstDash val="solid"/>
                    </a:lnT>
                    <a:lnB w="12700">
                      <a:solidFill>
                        <a:srgbClr val="0909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74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246153"/>
            <a:ext cx="4720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rgbClr val="FF0000"/>
                </a:solidFill>
                <a:latin typeface="Myriad Pro"/>
                <a:ea typeface="MS PGothic" charset="0"/>
              </a:rPr>
              <a:t>Nos últimos </a:t>
            </a:r>
            <a:r>
              <a:rPr lang="pt-BR" sz="2000" b="1" i="1" dirty="0" smtClean="0">
                <a:solidFill>
                  <a:srgbClr val="FF0000"/>
                </a:solidFill>
                <a:latin typeface="Myriad Pro"/>
                <a:ea typeface="MS PGothic" charset="0"/>
              </a:rPr>
              <a:t>5 </a:t>
            </a:r>
            <a:r>
              <a:rPr lang="pt-BR" sz="2000" b="1" i="1" dirty="0">
                <a:solidFill>
                  <a:srgbClr val="FF0000"/>
                </a:solidFill>
                <a:latin typeface="Myriad Pro"/>
                <a:ea typeface="MS PGothic" charset="0"/>
              </a:rPr>
              <a:t>anos....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" y="2549498"/>
            <a:ext cx="2967734" cy="29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804597" y="1585162"/>
            <a:ext cx="4720443" cy="40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EFPC:  de 368 para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308 </a:t>
            </a: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(-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16%) </a:t>
            </a:r>
            <a:endParaRPr lang="pt-BR" sz="2000" b="1" dirty="0">
              <a:solidFill>
                <a:srgbClr val="3D3D3D"/>
              </a:solidFill>
              <a:latin typeface="Myriad Pro"/>
              <a:ea typeface="MS PGothic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3846750" y="2147365"/>
            <a:ext cx="531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Planos de Benefícios: de 1.070 para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1.100 </a:t>
            </a: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(+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3%)</a:t>
            </a:r>
            <a:endParaRPr lang="pt-BR" sz="2000" b="1" dirty="0">
              <a:solidFill>
                <a:srgbClr val="3D3D3D"/>
              </a:solidFill>
              <a:latin typeface="Myriad Pro"/>
              <a:ea typeface="MS PGothic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3827696" y="2974345"/>
            <a:ext cx="5169815" cy="74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Participantes Ativos: de 2,1 para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2,7milhões (+28%) </a:t>
            </a:r>
            <a:endParaRPr lang="pt-BR" sz="2000" b="1" dirty="0">
              <a:solidFill>
                <a:srgbClr val="3D3D3D"/>
              </a:solidFill>
              <a:latin typeface="Myriad Pro"/>
              <a:ea typeface="MS PGothic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3864336" y="3828349"/>
            <a:ext cx="4720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Patrocinadoras e Instituidores: </a:t>
            </a: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de 2.884 para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3.116 (+8,04%) </a:t>
            </a:r>
            <a:endParaRPr lang="pt-BR" sz="2000" b="1" dirty="0">
              <a:solidFill>
                <a:srgbClr val="3D3D3D"/>
              </a:solidFill>
              <a:latin typeface="Myriad Pro"/>
              <a:ea typeface="MS PGothic" charset="0"/>
            </a:endParaRPr>
          </a:p>
          <a:p>
            <a:pPr>
              <a:lnSpc>
                <a:spcPct val="110000"/>
              </a:lnSpc>
            </a:pPr>
            <a:r>
              <a:rPr lang="pt-BR" sz="2000" b="1" i="1" dirty="0">
                <a:solidFill>
                  <a:srgbClr val="3D3D3D"/>
                </a:solidFill>
                <a:latin typeface="Myriad Pro"/>
                <a:ea typeface="MS PGothic" charset="0"/>
              </a:rPr>
              <a:t>Previdência Associativa e dos Servidores Públicos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3864336" y="5460025"/>
            <a:ext cx="531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Ativos:  de R$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558 </a:t>
            </a: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bi para R$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809 </a:t>
            </a:r>
            <a:r>
              <a:rPr lang="pt-BR" sz="2000" b="1" dirty="0">
                <a:solidFill>
                  <a:srgbClr val="3D3D3D"/>
                </a:solidFill>
                <a:latin typeface="Myriad Pro"/>
                <a:ea typeface="MS PGothic" charset="0"/>
              </a:rPr>
              <a:t>bi </a:t>
            </a:r>
            <a:r>
              <a:rPr lang="pt-BR" sz="2000" b="1" dirty="0" smtClean="0">
                <a:solidFill>
                  <a:srgbClr val="3D3D3D"/>
                </a:solidFill>
                <a:latin typeface="Myriad Pro"/>
                <a:ea typeface="MS PGothic" charset="0"/>
              </a:rPr>
              <a:t>(+44,98%) – Inflação no período 42,82% </a:t>
            </a:r>
            <a:endParaRPr lang="pt-BR" sz="2000" b="1" dirty="0">
              <a:solidFill>
                <a:srgbClr val="3D3D3D"/>
              </a:solidFill>
              <a:latin typeface="Myriad Pro"/>
              <a:ea typeface="MS PGothic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4911" y="0"/>
            <a:ext cx="8316829" cy="13696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FUNDOS DE PENSÃO NO BRASIL</a:t>
            </a:r>
            <a:r>
              <a:rPr lang="pt-BR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t-BR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CHOQUE DE REALIDADE</a:t>
            </a:r>
          </a:p>
        </p:txBody>
      </p:sp>
      <p:sp>
        <p:nvSpPr>
          <p:cNvPr id="4" name="Seta para a direita listrada 3"/>
          <p:cNvSpPr/>
          <p:nvPr/>
        </p:nvSpPr>
        <p:spPr>
          <a:xfrm rot="16200000">
            <a:off x="3297073" y="2321124"/>
            <a:ext cx="648072" cy="456750"/>
          </a:xfrm>
          <a:prstGeom prst="strip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direita listrada 24"/>
          <p:cNvSpPr/>
          <p:nvPr/>
        </p:nvSpPr>
        <p:spPr>
          <a:xfrm rot="5400000">
            <a:off x="3297073" y="1594954"/>
            <a:ext cx="648072" cy="456750"/>
          </a:xfrm>
          <a:prstGeom prst="stripedRightArrow">
            <a:avLst/>
          </a:prstGeom>
          <a:solidFill>
            <a:srgbClr val="D32D2D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a direita listrada 25"/>
          <p:cNvSpPr/>
          <p:nvPr/>
        </p:nvSpPr>
        <p:spPr>
          <a:xfrm rot="16200000">
            <a:off x="3307552" y="3070007"/>
            <a:ext cx="648072" cy="456750"/>
          </a:xfrm>
          <a:prstGeom prst="strip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listrada 26"/>
          <p:cNvSpPr/>
          <p:nvPr/>
        </p:nvSpPr>
        <p:spPr>
          <a:xfrm rot="5400000">
            <a:off x="3307552" y="3907861"/>
            <a:ext cx="648072" cy="456750"/>
          </a:xfrm>
          <a:prstGeom prst="stripedRightArrow">
            <a:avLst/>
          </a:prstGeom>
          <a:solidFill>
            <a:srgbClr val="D32D2D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listrada 27"/>
          <p:cNvSpPr/>
          <p:nvPr/>
        </p:nvSpPr>
        <p:spPr>
          <a:xfrm rot="16200000">
            <a:off x="3311110" y="4632766"/>
            <a:ext cx="648072" cy="456750"/>
          </a:xfrm>
          <a:prstGeom prst="strip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154308" y="6510030"/>
            <a:ext cx="938077" cy="22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pt-BR" sz="800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Dados </a:t>
            </a:r>
            <a:r>
              <a:rPr lang="pt-BR" sz="800" dirty="0" err="1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jun</a:t>
            </a:r>
            <a:r>
              <a:rPr lang="pt-BR" sz="800" dirty="0" smtClean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/2017 </a:t>
            </a:r>
            <a:endParaRPr lang="pt-BR" sz="800" noProof="1">
              <a:solidFill>
                <a:srgbClr val="002060"/>
              </a:solidFill>
              <a:latin typeface="Myriad Pro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733" y="5458149"/>
            <a:ext cx="5175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9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/>
          <p:cNvSpPr/>
          <p:nvPr/>
        </p:nvSpPr>
        <p:spPr>
          <a:xfrm>
            <a:off x="1555354" y="5276743"/>
            <a:ext cx="2572924" cy="711326"/>
          </a:xfrm>
          <a:custGeom>
            <a:avLst/>
            <a:gdLst>
              <a:gd name="connsiteX0" fmla="*/ 0 w 2710737"/>
              <a:gd name="connsiteY0" fmla="*/ 121163 h 726962"/>
              <a:gd name="connsiteX1" fmla="*/ 121163 w 2710737"/>
              <a:gd name="connsiteY1" fmla="*/ 0 h 726962"/>
              <a:gd name="connsiteX2" fmla="*/ 2589574 w 2710737"/>
              <a:gd name="connsiteY2" fmla="*/ 0 h 726962"/>
              <a:gd name="connsiteX3" fmla="*/ 2710737 w 2710737"/>
              <a:gd name="connsiteY3" fmla="*/ 121163 h 726962"/>
              <a:gd name="connsiteX4" fmla="*/ 2710737 w 2710737"/>
              <a:gd name="connsiteY4" fmla="*/ 605799 h 726962"/>
              <a:gd name="connsiteX5" fmla="*/ 2589574 w 2710737"/>
              <a:gd name="connsiteY5" fmla="*/ 726962 h 726962"/>
              <a:gd name="connsiteX6" fmla="*/ 121163 w 2710737"/>
              <a:gd name="connsiteY6" fmla="*/ 726962 h 726962"/>
              <a:gd name="connsiteX7" fmla="*/ 0 w 2710737"/>
              <a:gd name="connsiteY7" fmla="*/ 605799 h 726962"/>
              <a:gd name="connsiteX8" fmla="*/ 0 w 2710737"/>
              <a:gd name="connsiteY8" fmla="*/ 121163 h 72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0737" h="726962">
                <a:moveTo>
                  <a:pt x="0" y="121163"/>
                </a:moveTo>
                <a:cubicBezTo>
                  <a:pt x="0" y="54247"/>
                  <a:pt x="54247" y="0"/>
                  <a:pt x="121163" y="0"/>
                </a:cubicBezTo>
                <a:lnTo>
                  <a:pt x="2589574" y="0"/>
                </a:lnTo>
                <a:cubicBezTo>
                  <a:pt x="2656490" y="0"/>
                  <a:pt x="2710737" y="54247"/>
                  <a:pt x="2710737" y="121163"/>
                </a:cubicBezTo>
                <a:lnTo>
                  <a:pt x="2710737" y="605799"/>
                </a:lnTo>
                <a:cubicBezTo>
                  <a:pt x="2710737" y="672715"/>
                  <a:pt x="2656490" y="726962"/>
                  <a:pt x="2589574" y="726962"/>
                </a:cubicBezTo>
                <a:lnTo>
                  <a:pt x="121163" y="726962"/>
                </a:lnTo>
                <a:cubicBezTo>
                  <a:pt x="54247" y="726962"/>
                  <a:pt x="0" y="672715"/>
                  <a:pt x="0" y="605799"/>
                </a:cubicBezTo>
                <a:lnTo>
                  <a:pt x="0" y="121163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260" tIns="104067" rIns="104067" bIns="104067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700" b="1" kern="1200" dirty="0" smtClean="0">
                <a:solidFill>
                  <a:srgbClr val="002060"/>
                </a:solidFill>
              </a:rPr>
              <a:t>Fomento e Educação Previdenciária</a:t>
            </a:r>
            <a:endParaRPr lang="pt-BR" sz="1700" b="1" kern="1200" dirty="0">
              <a:solidFill>
                <a:srgbClr val="002060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4873925" y="5280105"/>
            <a:ext cx="2710737" cy="726962"/>
          </a:xfrm>
          <a:custGeom>
            <a:avLst/>
            <a:gdLst>
              <a:gd name="connsiteX0" fmla="*/ 0 w 2710737"/>
              <a:gd name="connsiteY0" fmla="*/ 121163 h 726962"/>
              <a:gd name="connsiteX1" fmla="*/ 121163 w 2710737"/>
              <a:gd name="connsiteY1" fmla="*/ 0 h 726962"/>
              <a:gd name="connsiteX2" fmla="*/ 2589574 w 2710737"/>
              <a:gd name="connsiteY2" fmla="*/ 0 h 726962"/>
              <a:gd name="connsiteX3" fmla="*/ 2710737 w 2710737"/>
              <a:gd name="connsiteY3" fmla="*/ 121163 h 726962"/>
              <a:gd name="connsiteX4" fmla="*/ 2710737 w 2710737"/>
              <a:gd name="connsiteY4" fmla="*/ 605799 h 726962"/>
              <a:gd name="connsiteX5" fmla="*/ 2589574 w 2710737"/>
              <a:gd name="connsiteY5" fmla="*/ 726962 h 726962"/>
              <a:gd name="connsiteX6" fmla="*/ 121163 w 2710737"/>
              <a:gd name="connsiteY6" fmla="*/ 726962 h 726962"/>
              <a:gd name="connsiteX7" fmla="*/ 0 w 2710737"/>
              <a:gd name="connsiteY7" fmla="*/ 605799 h 726962"/>
              <a:gd name="connsiteX8" fmla="*/ 0 w 2710737"/>
              <a:gd name="connsiteY8" fmla="*/ 121163 h 72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0737" h="726962">
                <a:moveTo>
                  <a:pt x="0" y="121163"/>
                </a:moveTo>
                <a:cubicBezTo>
                  <a:pt x="0" y="54247"/>
                  <a:pt x="54247" y="0"/>
                  <a:pt x="121163" y="0"/>
                </a:cubicBezTo>
                <a:lnTo>
                  <a:pt x="2589574" y="0"/>
                </a:lnTo>
                <a:cubicBezTo>
                  <a:pt x="2656490" y="0"/>
                  <a:pt x="2710737" y="54247"/>
                  <a:pt x="2710737" y="121163"/>
                </a:cubicBezTo>
                <a:lnTo>
                  <a:pt x="2710737" y="605799"/>
                </a:lnTo>
                <a:cubicBezTo>
                  <a:pt x="2710737" y="672715"/>
                  <a:pt x="2656490" y="726962"/>
                  <a:pt x="2589574" y="726962"/>
                </a:cubicBezTo>
                <a:lnTo>
                  <a:pt x="121163" y="726962"/>
                </a:lnTo>
                <a:cubicBezTo>
                  <a:pt x="54247" y="726962"/>
                  <a:pt x="0" y="672715"/>
                  <a:pt x="0" y="605799"/>
                </a:cubicBezTo>
                <a:lnTo>
                  <a:pt x="0" y="121163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260" tIns="104067" rIns="104067" bIns="104067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kern="1200" dirty="0">
                <a:solidFill>
                  <a:srgbClr val="002060"/>
                </a:solidFill>
              </a:rPr>
              <a:t>Gerenciamento dos Riscos</a:t>
            </a:r>
          </a:p>
        </p:txBody>
      </p:sp>
      <p:sp>
        <p:nvSpPr>
          <p:cNvPr id="23" name="Forma livre 22"/>
          <p:cNvSpPr/>
          <p:nvPr/>
        </p:nvSpPr>
        <p:spPr>
          <a:xfrm>
            <a:off x="4867551" y="4221088"/>
            <a:ext cx="2710737" cy="726962"/>
          </a:xfrm>
          <a:custGeom>
            <a:avLst/>
            <a:gdLst>
              <a:gd name="connsiteX0" fmla="*/ 0 w 2710737"/>
              <a:gd name="connsiteY0" fmla="*/ 121163 h 726962"/>
              <a:gd name="connsiteX1" fmla="*/ 121163 w 2710737"/>
              <a:gd name="connsiteY1" fmla="*/ 0 h 726962"/>
              <a:gd name="connsiteX2" fmla="*/ 2589574 w 2710737"/>
              <a:gd name="connsiteY2" fmla="*/ 0 h 726962"/>
              <a:gd name="connsiteX3" fmla="*/ 2710737 w 2710737"/>
              <a:gd name="connsiteY3" fmla="*/ 121163 h 726962"/>
              <a:gd name="connsiteX4" fmla="*/ 2710737 w 2710737"/>
              <a:gd name="connsiteY4" fmla="*/ 605799 h 726962"/>
              <a:gd name="connsiteX5" fmla="*/ 2589574 w 2710737"/>
              <a:gd name="connsiteY5" fmla="*/ 726962 h 726962"/>
              <a:gd name="connsiteX6" fmla="*/ 121163 w 2710737"/>
              <a:gd name="connsiteY6" fmla="*/ 726962 h 726962"/>
              <a:gd name="connsiteX7" fmla="*/ 0 w 2710737"/>
              <a:gd name="connsiteY7" fmla="*/ 605799 h 726962"/>
              <a:gd name="connsiteX8" fmla="*/ 0 w 2710737"/>
              <a:gd name="connsiteY8" fmla="*/ 121163 h 72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0737" h="726962">
                <a:moveTo>
                  <a:pt x="0" y="121163"/>
                </a:moveTo>
                <a:cubicBezTo>
                  <a:pt x="0" y="54247"/>
                  <a:pt x="54247" y="0"/>
                  <a:pt x="121163" y="0"/>
                </a:cubicBezTo>
                <a:lnTo>
                  <a:pt x="2589574" y="0"/>
                </a:lnTo>
                <a:cubicBezTo>
                  <a:pt x="2656490" y="0"/>
                  <a:pt x="2710737" y="54247"/>
                  <a:pt x="2710737" y="121163"/>
                </a:cubicBezTo>
                <a:lnTo>
                  <a:pt x="2710737" y="605799"/>
                </a:lnTo>
                <a:cubicBezTo>
                  <a:pt x="2710737" y="672715"/>
                  <a:pt x="2656490" y="726962"/>
                  <a:pt x="2589574" y="726962"/>
                </a:cubicBezTo>
                <a:lnTo>
                  <a:pt x="121163" y="726962"/>
                </a:lnTo>
                <a:cubicBezTo>
                  <a:pt x="54247" y="726962"/>
                  <a:pt x="0" y="672715"/>
                  <a:pt x="0" y="605799"/>
                </a:cubicBezTo>
                <a:lnTo>
                  <a:pt x="0" y="121163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260" tIns="104067" rIns="104067" bIns="104067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kern="1200" dirty="0">
                <a:solidFill>
                  <a:srgbClr val="002060"/>
                </a:solidFill>
              </a:rPr>
              <a:t>Redução Taxa de Juros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1555353" y="4236723"/>
            <a:ext cx="2572924" cy="726962"/>
          </a:xfrm>
          <a:custGeom>
            <a:avLst/>
            <a:gdLst>
              <a:gd name="connsiteX0" fmla="*/ 0 w 2572924"/>
              <a:gd name="connsiteY0" fmla="*/ 121163 h 726962"/>
              <a:gd name="connsiteX1" fmla="*/ 121163 w 2572924"/>
              <a:gd name="connsiteY1" fmla="*/ 0 h 726962"/>
              <a:gd name="connsiteX2" fmla="*/ 2451761 w 2572924"/>
              <a:gd name="connsiteY2" fmla="*/ 0 h 726962"/>
              <a:gd name="connsiteX3" fmla="*/ 2572924 w 2572924"/>
              <a:gd name="connsiteY3" fmla="*/ 121163 h 726962"/>
              <a:gd name="connsiteX4" fmla="*/ 2572924 w 2572924"/>
              <a:gd name="connsiteY4" fmla="*/ 605799 h 726962"/>
              <a:gd name="connsiteX5" fmla="*/ 2451761 w 2572924"/>
              <a:gd name="connsiteY5" fmla="*/ 726962 h 726962"/>
              <a:gd name="connsiteX6" fmla="*/ 121163 w 2572924"/>
              <a:gd name="connsiteY6" fmla="*/ 726962 h 726962"/>
              <a:gd name="connsiteX7" fmla="*/ 0 w 2572924"/>
              <a:gd name="connsiteY7" fmla="*/ 605799 h 726962"/>
              <a:gd name="connsiteX8" fmla="*/ 0 w 2572924"/>
              <a:gd name="connsiteY8" fmla="*/ 121163 h 72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2924" h="726962">
                <a:moveTo>
                  <a:pt x="0" y="121163"/>
                </a:moveTo>
                <a:cubicBezTo>
                  <a:pt x="0" y="54247"/>
                  <a:pt x="54247" y="0"/>
                  <a:pt x="121163" y="0"/>
                </a:cubicBezTo>
                <a:lnTo>
                  <a:pt x="2451761" y="0"/>
                </a:lnTo>
                <a:cubicBezTo>
                  <a:pt x="2518677" y="0"/>
                  <a:pt x="2572924" y="54247"/>
                  <a:pt x="2572924" y="121163"/>
                </a:cubicBezTo>
                <a:lnTo>
                  <a:pt x="2572924" y="605799"/>
                </a:lnTo>
                <a:cubicBezTo>
                  <a:pt x="2572924" y="672715"/>
                  <a:pt x="2518677" y="726962"/>
                  <a:pt x="2451761" y="726962"/>
                </a:cubicBezTo>
                <a:lnTo>
                  <a:pt x="121163" y="726962"/>
                </a:lnTo>
                <a:cubicBezTo>
                  <a:pt x="54247" y="726962"/>
                  <a:pt x="0" y="672715"/>
                  <a:pt x="0" y="605799"/>
                </a:cubicBezTo>
                <a:lnTo>
                  <a:pt x="0" y="121163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260" tIns="111687" rIns="111687" bIns="111687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>
                <a:solidFill>
                  <a:srgbClr val="002060"/>
                </a:solidFill>
              </a:rPr>
              <a:t>Sustentabilidade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  <p:pic>
        <p:nvPicPr>
          <p:cNvPr id="5124" name="Picture 4" descr="D:\Users\Sanepar\Desktop\desafi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06577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34082"/>
          </a:xfrm>
        </p:spPr>
        <p:txBody>
          <a:bodyPr>
            <a:noAutofit/>
          </a:bodyPr>
          <a:lstStyle/>
          <a:p>
            <a:r>
              <a:rPr lang="pt-BR" sz="2800" dirty="0"/>
              <a:t>REFLEXÃO</a:t>
            </a:r>
          </a:p>
        </p:txBody>
      </p:sp>
      <p:pic>
        <p:nvPicPr>
          <p:cNvPr id="5" name="image8.png"/>
          <p:cNvPicPr/>
          <p:nvPr/>
        </p:nvPicPr>
        <p:blipFill>
          <a:blip r:embed="rId3">
            <a:extLst/>
          </a:blip>
          <a:srcRect t="8532" b="8531"/>
          <a:stretch>
            <a:fillRect/>
          </a:stretch>
        </p:blipFill>
        <p:spPr>
          <a:xfrm>
            <a:off x="1817694" y="1268760"/>
            <a:ext cx="5670534" cy="452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  <p:pic>
        <p:nvPicPr>
          <p:cNvPr id="7" name="Picture 2" descr="D:\Users\Sanepar\Desktop\Cláudia_apresentação_contato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47" y="1412776"/>
            <a:ext cx="5734050" cy="36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126DEBE-EF48-469B-B4A4-4A5FB1ACA68F}"/>
              </a:ext>
            </a:extLst>
          </p:cNvPr>
          <p:cNvSpPr/>
          <p:nvPr/>
        </p:nvSpPr>
        <p:spPr>
          <a:xfrm>
            <a:off x="234593" y="580499"/>
            <a:ext cx="749948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2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Previdenciário Brasileiro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23728" y="548587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REGIME GERAL DE PREVIDÊNCIA SOCIAL - RGPS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765970" y="405176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REGIME PRÓPRIO DOS SERVIDORES  PÚBLICOS - RPPS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07904" y="26520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PREVIDÊNCIA COMPLEMENTAR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6162006" y="236254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5220072" y="3006845"/>
            <a:ext cx="941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6162006" y="2362548"/>
            <a:ext cx="3542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6162006" y="3514676"/>
            <a:ext cx="3542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6521110" y="1727620"/>
            <a:ext cx="2448272" cy="1015663"/>
          </a:xfrm>
          <a:prstGeom prst="rect">
            <a:avLst/>
          </a:prstGeom>
          <a:noFill/>
          <a:ln w="28575">
            <a:solidFill>
              <a:srgbClr val="D32D2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/>
              <a:t>FECHADA</a:t>
            </a:r>
          </a:p>
          <a:p>
            <a:pPr algn="ctr"/>
            <a:r>
              <a:rPr lang="pt-BR" sz="1500" dirty="0" smtClean="0"/>
              <a:t>sem fins lucrativos </a:t>
            </a:r>
          </a:p>
          <a:p>
            <a:pPr algn="ctr"/>
            <a:r>
              <a:rPr lang="pt-BR" sz="1500" dirty="0" smtClean="0"/>
              <a:t>Entidades Fechadas</a:t>
            </a:r>
          </a:p>
          <a:p>
            <a:pPr algn="ctr"/>
            <a:r>
              <a:rPr lang="pt-BR" sz="1500" b="1" dirty="0" err="1" smtClean="0"/>
              <a:t>Previc</a:t>
            </a:r>
            <a:endParaRPr lang="pt-BR" sz="1500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520985" y="3006845"/>
            <a:ext cx="2448272" cy="1015663"/>
          </a:xfrm>
          <a:prstGeom prst="rect">
            <a:avLst/>
          </a:prstGeom>
          <a:noFill/>
          <a:ln w="28575">
            <a:solidFill>
              <a:srgbClr val="D32D2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/>
              <a:t>ABERTA</a:t>
            </a:r>
          </a:p>
          <a:p>
            <a:pPr algn="ctr"/>
            <a:r>
              <a:rPr lang="pt-BR" sz="1500" dirty="0" smtClean="0"/>
              <a:t>com fins lucrativos </a:t>
            </a:r>
          </a:p>
          <a:p>
            <a:pPr algn="ctr"/>
            <a:r>
              <a:rPr lang="pt-BR" sz="1500" dirty="0" smtClean="0"/>
              <a:t>Bancos e Seguradoras - </a:t>
            </a:r>
            <a:r>
              <a:rPr lang="pt-BR" sz="1500" b="1" dirty="0" smtClean="0"/>
              <a:t>Susep</a:t>
            </a:r>
            <a:endParaRPr lang="pt-BR" sz="1500" b="1" dirty="0"/>
          </a:p>
        </p:txBody>
      </p:sp>
      <p:sp>
        <p:nvSpPr>
          <p:cNvPr id="15" name="object 4"/>
          <p:cNvSpPr/>
          <p:nvPr/>
        </p:nvSpPr>
        <p:spPr>
          <a:xfrm>
            <a:off x="3462158" y="2235452"/>
            <a:ext cx="2270760" cy="1430020"/>
          </a:xfrm>
          <a:custGeom>
            <a:avLst/>
            <a:gdLst/>
            <a:ahLst/>
            <a:cxnLst/>
            <a:rect l="l" t="t" r="r" b="b"/>
            <a:pathLst>
              <a:path w="2270760" h="1430020">
                <a:moveTo>
                  <a:pt x="1146428" y="0"/>
                </a:moveTo>
                <a:lnTo>
                  <a:pt x="1124330" y="0"/>
                </a:lnTo>
                <a:lnTo>
                  <a:pt x="0" y="1429512"/>
                </a:lnTo>
                <a:lnTo>
                  <a:pt x="2270760" y="1429512"/>
                </a:lnTo>
                <a:lnTo>
                  <a:pt x="1146428" y="0"/>
                </a:lnTo>
                <a:close/>
              </a:path>
            </a:pathLst>
          </a:custGeom>
          <a:solidFill>
            <a:srgbClr val="B7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/>
          <p:nvPr/>
        </p:nvSpPr>
        <p:spPr>
          <a:xfrm>
            <a:off x="3796804" y="2995675"/>
            <a:ext cx="1602740" cy="644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3355">
              <a:lnSpc>
                <a:spcPct val="101499"/>
              </a:lnSpc>
            </a:pPr>
            <a:r>
              <a:rPr sz="2000" b="1" spc="-10" dirty="0">
                <a:solidFill>
                  <a:srgbClr val="004B75"/>
                </a:solidFill>
                <a:latin typeface="Calibri"/>
                <a:cs typeface="Calibri"/>
              </a:rPr>
              <a:t>Previdência  </a:t>
            </a:r>
            <a:r>
              <a:rPr sz="2000" b="1" spc="-5" dirty="0">
                <a:solidFill>
                  <a:srgbClr val="004B75"/>
                </a:solidFill>
                <a:latin typeface="Calibri"/>
                <a:cs typeface="Calibri"/>
              </a:rPr>
              <a:t>Comple</a:t>
            </a:r>
            <a:r>
              <a:rPr sz="2000" b="1" spc="5" dirty="0">
                <a:solidFill>
                  <a:srgbClr val="004B75"/>
                </a:solidFill>
                <a:latin typeface="Calibri"/>
                <a:cs typeface="Calibri"/>
              </a:rPr>
              <a:t>m</a:t>
            </a:r>
            <a:r>
              <a:rPr sz="2000" b="1" spc="-5" dirty="0">
                <a:solidFill>
                  <a:srgbClr val="004B75"/>
                </a:solidFill>
                <a:latin typeface="Calibri"/>
                <a:cs typeface="Calibri"/>
              </a:rPr>
              <a:t>e</a:t>
            </a:r>
            <a:r>
              <a:rPr sz="2000" b="1" spc="-20" dirty="0">
                <a:solidFill>
                  <a:srgbClr val="004B75"/>
                </a:solidFill>
                <a:latin typeface="Calibri"/>
                <a:cs typeface="Calibri"/>
              </a:rPr>
              <a:t>n</a:t>
            </a:r>
            <a:r>
              <a:rPr sz="2000" b="1" spc="-25" dirty="0">
                <a:solidFill>
                  <a:srgbClr val="004B75"/>
                </a:solidFill>
                <a:latin typeface="Calibri"/>
                <a:cs typeface="Calibri"/>
              </a:rPr>
              <a:t>t</a:t>
            </a:r>
            <a:r>
              <a:rPr sz="2000" b="1" dirty="0">
                <a:solidFill>
                  <a:srgbClr val="004B75"/>
                </a:solidFill>
                <a:latin typeface="Calibri"/>
                <a:cs typeface="Calibri"/>
              </a:rPr>
              <a:t>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7"/>
          <p:cNvSpPr/>
          <p:nvPr/>
        </p:nvSpPr>
        <p:spPr>
          <a:xfrm>
            <a:off x="2367926" y="3655821"/>
            <a:ext cx="4468495" cy="1403985"/>
          </a:xfrm>
          <a:custGeom>
            <a:avLst/>
            <a:gdLst/>
            <a:ahLst/>
            <a:cxnLst/>
            <a:rect l="l" t="t" r="r" b="b"/>
            <a:pathLst>
              <a:path w="4468495" h="1403985">
                <a:moveTo>
                  <a:pt x="3364356" y="0"/>
                </a:moveTo>
                <a:lnTo>
                  <a:pt x="1104010" y="0"/>
                </a:lnTo>
                <a:lnTo>
                  <a:pt x="0" y="1403603"/>
                </a:lnTo>
                <a:lnTo>
                  <a:pt x="4468368" y="1403603"/>
                </a:lnTo>
                <a:lnTo>
                  <a:pt x="3364356" y="0"/>
                </a:lnTo>
                <a:close/>
              </a:path>
            </a:pathLst>
          </a:custGeom>
          <a:solidFill>
            <a:srgbClr val="0180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 txBox="1"/>
          <p:nvPr/>
        </p:nvSpPr>
        <p:spPr>
          <a:xfrm>
            <a:off x="3203968" y="4064506"/>
            <a:ext cx="2797810" cy="581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54965">
              <a:lnSpc>
                <a:spcPts val="221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Regime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Próprio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Servidores Públicos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RPPS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1269123" y="5059424"/>
            <a:ext cx="6667500" cy="1403985"/>
          </a:xfrm>
          <a:custGeom>
            <a:avLst/>
            <a:gdLst/>
            <a:ahLst/>
            <a:cxnLst/>
            <a:rect l="l" t="t" r="r" b="b"/>
            <a:pathLst>
              <a:path w="6667500" h="1403985">
                <a:moveTo>
                  <a:pt x="5563489" y="0"/>
                </a:moveTo>
                <a:lnTo>
                  <a:pt x="1104011" y="0"/>
                </a:lnTo>
                <a:lnTo>
                  <a:pt x="0" y="1403604"/>
                </a:lnTo>
                <a:lnTo>
                  <a:pt x="6667500" y="1403604"/>
                </a:lnTo>
                <a:lnTo>
                  <a:pt x="5563489" y="0"/>
                </a:lnTo>
                <a:close/>
              </a:path>
            </a:pathLst>
          </a:custGeom>
          <a:solidFill>
            <a:srgbClr val="004B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/>
          <p:cNvSpPr txBox="1"/>
          <p:nvPr/>
        </p:nvSpPr>
        <p:spPr>
          <a:xfrm>
            <a:off x="3264927" y="5440475"/>
            <a:ext cx="267462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Regime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Geral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Previdência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Social -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RGPS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0" y="6463409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3939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1"/>
          <p:cNvGrpSpPr>
            <a:grpSpLocks/>
          </p:cNvGrpSpPr>
          <p:nvPr/>
        </p:nvGrpSpPr>
        <p:grpSpPr bwMode="auto">
          <a:xfrm>
            <a:off x="179512" y="597710"/>
            <a:ext cx="8568953" cy="5422101"/>
            <a:chOff x="-25416" y="1486097"/>
            <a:chExt cx="8836643" cy="4763501"/>
          </a:xfrm>
        </p:grpSpPr>
        <p:cxnSp>
          <p:nvCxnSpPr>
            <p:cNvPr id="11" name="_s3078"/>
            <p:cNvCxnSpPr>
              <a:cxnSpLocks noChangeShapeType="1"/>
            </p:cNvCxnSpPr>
            <p:nvPr/>
          </p:nvCxnSpPr>
          <p:spPr bwMode="auto">
            <a:xfrm rot="16200000" flipV="1">
              <a:off x="5429936" y="929043"/>
              <a:ext cx="518801" cy="285267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7941E"/>
              </a:solidFill>
              <a:headEnd/>
              <a:tailE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_s3081"/>
            <p:cNvSpPr>
              <a:spLocks noChangeArrowheads="1"/>
            </p:cNvSpPr>
            <p:nvPr/>
          </p:nvSpPr>
          <p:spPr bwMode="auto">
            <a:xfrm>
              <a:off x="1789601" y="1486097"/>
              <a:ext cx="5389844" cy="609881"/>
            </a:xfrm>
            <a:prstGeom prst="roundRect">
              <a:avLst>
                <a:gd name="adj" fmla="val 16667"/>
              </a:avLst>
            </a:prstGeom>
            <a:solidFill>
              <a:srgbClr val="60606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9503" tIns="9752" rIns="19503" bIns="9752" anchor="ctr"/>
            <a:lstStyle/>
            <a:p>
              <a:pPr algn="ctr">
                <a:defRPr/>
              </a:pPr>
              <a:endParaRPr lang="pt-BR" sz="105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</p:txBody>
        </p:sp>
        <p:sp>
          <p:nvSpPr>
            <p:cNvPr id="15" name="_s3082"/>
            <p:cNvSpPr>
              <a:spLocks noChangeArrowheads="1"/>
            </p:cNvSpPr>
            <p:nvPr/>
          </p:nvSpPr>
          <p:spPr bwMode="auto">
            <a:xfrm>
              <a:off x="-25416" y="2525713"/>
              <a:ext cx="2852651" cy="1516062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9503" tIns="9752" rIns="19503" bIns="9752" anchor="ctr"/>
            <a:lstStyle/>
            <a:p>
              <a:pPr algn="ctr">
                <a:defRPr/>
              </a:pPr>
              <a:r>
                <a:rPr lang="pt-BR" sz="2000" noProof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RGPS - INSS</a:t>
              </a:r>
              <a:endPara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Contribuintes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54,8 </a:t>
              </a: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milhões</a:t>
              </a: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Assistidos 32,7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milhões</a:t>
              </a:r>
              <a:endParaRPr lang="pt-B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</p:txBody>
        </p:sp>
        <p:sp>
          <p:nvSpPr>
            <p:cNvPr id="16" name="_s3083"/>
            <p:cNvSpPr>
              <a:spLocks noChangeArrowheads="1"/>
            </p:cNvSpPr>
            <p:nvPr/>
          </p:nvSpPr>
          <p:spPr bwMode="auto">
            <a:xfrm>
              <a:off x="2948248" y="2525713"/>
              <a:ext cx="2741088" cy="151606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wrap="none" lIns="19503" tIns="9752" rIns="19503" bIns="9752" anchor="ctr"/>
            <a:lstStyle/>
            <a:p>
              <a:pPr algn="ctr">
                <a:defRPr/>
              </a:pPr>
              <a:r>
                <a:rPr lang="pt-BR" sz="2000" noProof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RPPS - PÚBLICO</a:t>
              </a:r>
              <a:endParaRPr lang="pt-BR" sz="2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Contribuintes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6,2 </a:t>
              </a: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milhões </a:t>
              </a: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Assistidos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3,6 milhões</a:t>
              </a:r>
              <a:endParaRPr lang="pt-B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</p:txBody>
        </p:sp>
        <p:sp>
          <p:nvSpPr>
            <p:cNvPr id="17" name="_s3084"/>
            <p:cNvSpPr>
              <a:spLocks noChangeArrowheads="1"/>
            </p:cNvSpPr>
            <p:nvPr/>
          </p:nvSpPr>
          <p:spPr bwMode="auto">
            <a:xfrm>
              <a:off x="5800392" y="2525713"/>
              <a:ext cx="2912600" cy="1516062"/>
            </a:xfrm>
            <a:prstGeom prst="roundRect">
              <a:avLst>
                <a:gd name="adj" fmla="val 15352"/>
              </a:avLst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9503" tIns="9752" rIns="19503" bIns="9752" anchor="ctr"/>
            <a:lstStyle/>
            <a:p>
              <a:pPr algn="ctr">
                <a:defRPr/>
              </a:pPr>
              <a:r>
                <a:rPr lang="pt-BR" sz="2000" noProof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PREVIDÊNCIA </a:t>
              </a:r>
            </a:p>
            <a:p>
              <a:pPr algn="ctr">
                <a:defRPr/>
              </a:pPr>
              <a:r>
                <a:rPr lang="pt-BR" sz="2000" noProof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COMPLEMENTAR </a:t>
              </a:r>
              <a:endParaRPr lang="pt-BR" sz="2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Contribuintes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15,6 </a:t>
              </a: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milhões</a:t>
              </a:r>
            </a:p>
            <a:p>
              <a:pPr algn="ctr">
                <a:defRPr/>
              </a:pPr>
              <a:r>
                <a:rPr lang="pt-BR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Assistidos 0,82 </a:t>
              </a:r>
              <a:r>
                <a:rPr lang="pt-BR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milhão</a:t>
              </a:r>
              <a:endParaRPr lang="pt-B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</p:txBody>
        </p:sp>
        <p:sp>
          <p:nvSpPr>
            <p:cNvPr id="18" name="_s3085"/>
            <p:cNvSpPr>
              <a:spLocks noChangeArrowheads="1"/>
            </p:cNvSpPr>
            <p:nvPr/>
          </p:nvSpPr>
          <p:spPr bwMode="auto">
            <a:xfrm>
              <a:off x="1808659" y="4536071"/>
              <a:ext cx="3383008" cy="17034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4243" tIns="42122" rIns="84243" bIns="42122" anchor="ctr"/>
            <a:lstStyle/>
            <a:p>
              <a:pPr eaLnBrk="0" hangingPunct="0">
                <a:defRPr/>
              </a:pPr>
              <a:r>
                <a:rPr lang="pt-BR" sz="1500" b="1" noProof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Entidades </a:t>
              </a:r>
              <a:r>
                <a:rPr lang="pt-BR" sz="1500" b="1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abertas:</a:t>
              </a:r>
              <a:endParaRPr lang="pt-BR" sz="1500" b="1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com fins lucrativos</a:t>
              </a: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Banco e Seguradoras</a:t>
              </a:r>
              <a:endParaRPr lang="pt-BR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contribuintes: </a:t>
              </a:r>
              <a:r>
                <a:rPr lang="pt-BR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12,9 </a:t>
              </a:r>
              <a:r>
                <a:rPr lang="pt-BR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milhões </a:t>
              </a:r>
              <a:r>
                <a:rPr lang="pt-BR" sz="8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</a:t>
              </a: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assistidos: 81,5 mil </a:t>
              </a:r>
            </a:p>
            <a:p>
              <a:pPr eaLnBrk="0" hangingPunct="0">
                <a:lnSpc>
                  <a:spcPct val="120000"/>
                </a:lnSpc>
                <a:defRPr/>
              </a:pPr>
              <a:r>
                <a:rPr lang="pt-BR" sz="800" dirty="0" smtClean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Dados </a:t>
              </a:r>
              <a:r>
                <a:rPr lang="pt-BR" sz="800" dirty="0" err="1" smtClean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nov</a:t>
              </a:r>
              <a:r>
                <a:rPr lang="pt-BR" sz="800" dirty="0" smtClean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/2016 </a:t>
              </a:r>
              <a:endParaRPr lang="pt-BR" sz="800" noProof="1">
                <a:solidFill>
                  <a:srgbClr val="002060"/>
                </a:solidFill>
                <a:latin typeface="Myriad Pro"/>
                <a:cs typeface="Arial" panose="020B0604020202020204" pitchFamily="34" charset="0"/>
              </a:endParaRPr>
            </a:p>
          </p:txBody>
        </p:sp>
        <p:sp>
          <p:nvSpPr>
            <p:cNvPr id="19" name="_s3086"/>
            <p:cNvSpPr>
              <a:spLocks noChangeArrowheads="1"/>
            </p:cNvSpPr>
            <p:nvPr/>
          </p:nvSpPr>
          <p:spPr bwMode="auto">
            <a:xfrm>
              <a:off x="5447149" y="4536071"/>
              <a:ext cx="3364078" cy="1713527"/>
            </a:xfrm>
            <a:prstGeom prst="roundRect">
              <a:avLst>
                <a:gd name="adj" fmla="val 16667"/>
              </a:avLst>
            </a:prstGeom>
            <a:solidFill>
              <a:srgbClr val="5ABB4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0800" tIns="42122" rIns="10800" bIns="42122" anchor="ctr"/>
            <a:lstStyle/>
            <a:p>
              <a:pPr eaLnBrk="0" hangingPunct="0">
                <a:defRPr/>
              </a:pPr>
              <a:r>
                <a:rPr lang="pt-BR" sz="1500" b="1" noProof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Entidades </a:t>
              </a:r>
              <a:r>
                <a:rPr lang="pt-BR" sz="1500" b="1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fechadas</a:t>
              </a:r>
              <a:endParaRPr lang="pt-BR" sz="1500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sem fins lucrativos</a:t>
              </a: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pt-BR" sz="1500" noProof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Fundações/ Entidades Classe</a:t>
              </a:r>
              <a:endParaRPr lang="en-US" sz="1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en-US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contribuintes</a:t>
              </a:r>
              <a:r>
                <a:rPr lang="en-US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: </a:t>
              </a:r>
              <a:r>
                <a:rPr lang="en-US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2,7milhões </a:t>
              </a:r>
            </a:p>
            <a:p>
              <a:pPr eaLnBrk="0" hangingPunct="0">
                <a:lnSpc>
                  <a:spcPct val="120000"/>
                </a:lnSpc>
                <a:buFontTx/>
                <a:buChar char="•"/>
                <a:defRPr/>
              </a:pPr>
              <a:r>
                <a:rPr lang="en-US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</a:t>
              </a:r>
              <a:r>
                <a:rPr lang="en-US" sz="15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assistidos</a:t>
              </a:r>
              <a:r>
                <a:rPr lang="en-US" sz="15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: </a:t>
              </a:r>
              <a:r>
                <a:rPr lang="en-US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738 mil</a:t>
              </a:r>
            </a:p>
            <a:p>
              <a:pPr eaLnBrk="0" hangingPunct="0">
                <a:lnSpc>
                  <a:spcPct val="120000"/>
                </a:lnSpc>
                <a:defRPr/>
              </a:pPr>
              <a:r>
                <a:rPr lang="pt-BR" sz="800" dirty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Dados </a:t>
              </a:r>
              <a:r>
                <a:rPr lang="pt-BR" sz="800" dirty="0" err="1" smtClean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jun</a:t>
              </a:r>
              <a:r>
                <a:rPr lang="pt-BR" sz="800" dirty="0" smtClean="0">
                  <a:solidFill>
                    <a:srgbClr val="002060"/>
                  </a:solidFill>
                  <a:latin typeface="Myriad Pro"/>
                  <a:cs typeface="Arial" panose="020B0604020202020204" pitchFamily="34" charset="0"/>
                </a:rPr>
                <a:t>/2017</a:t>
              </a:r>
              <a:endParaRPr lang="pt-BR" sz="800" noProof="1">
                <a:solidFill>
                  <a:srgbClr val="002060"/>
                </a:solidFill>
                <a:latin typeface="Myriad Pro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20000"/>
                </a:lnSpc>
                <a:defRPr/>
              </a:pPr>
              <a:r>
                <a:rPr lang="en-US" sz="15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Retângulo 1"/>
          <p:cNvSpPr>
            <a:spLocks noChangeArrowheads="1"/>
          </p:cNvSpPr>
          <p:nvPr/>
        </p:nvSpPr>
        <p:spPr bwMode="auto">
          <a:xfrm>
            <a:off x="989175" y="3600680"/>
            <a:ext cx="12241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800" dirty="0">
                <a:solidFill>
                  <a:srgbClr val="292929"/>
                </a:solidFill>
                <a:latin typeface="+mj-lt"/>
                <a:ea typeface="Calibri" pitchFamily="34" charset="0"/>
                <a:cs typeface="Arial" panose="020B0604020202020204" pitchFamily="34" charset="0"/>
              </a:rPr>
              <a:t>Fonte: </a:t>
            </a:r>
            <a:r>
              <a:rPr lang="pt-BR" sz="800" dirty="0" smtClean="0">
                <a:solidFill>
                  <a:srgbClr val="292929"/>
                </a:solidFill>
                <a:latin typeface="+mj-lt"/>
                <a:ea typeface="Calibri" pitchFamily="34" charset="0"/>
                <a:cs typeface="Arial" panose="020B0604020202020204" pitchFamily="34" charset="0"/>
              </a:rPr>
              <a:t>Secretaria de Previdência dez/2016</a:t>
            </a:r>
            <a:endParaRPr lang="pt-BR" sz="800" dirty="0">
              <a:solidFill>
                <a:srgbClr val="292929"/>
              </a:solidFill>
              <a:latin typeface="+mj-lt"/>
              <a:ea typeface="Calibri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 flipH="1">
            <a:off x="1303206" y="1587177"/>
            <a:ext cx="3034813" cy="2297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303204" y="1610156"/>
            <a:ext cx="0" cy="19388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4338019" y="1611283"/>
            <a:ext cx="0" cy="19388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2213311" y="696606"/>
            <a:ext cx="4679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REGIMES DE PREVIDÊNCIA</a:t>
            </a:r>
            <a:endParaRPr lang="pt-BR" sz="3200" dirty="0">
              <a:solidFill>
                <a:schemeClr val="bg1"/>
              </a:solidFill>
            </a:endParaRPr>
          </a:p>
        </p:txBody>
      </p:sp>
      <p:cxnSp>
        <p:nvCxnSpPr>
          <p:cNvPr id="29" name="Conector reto 28"/>
          <p:cNvCxnSpPr/>
          <p:nvPr/>
        </p:nvCxnSpPr>
        <p:spPr>
          <a:xfrm flipH="1">
            <a:off x="3547605" y="3809097"/>
            <a:ext cx="3690948" cy="377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3541414" y="3846804"/>
            <a:ext cx="6191" cy="22256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7238553" y="3809097"/>
            <a:ext cx="2468" cy="2602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7226113" y="3524804"/>
            <a:ext cx="2468" cy="2602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0" y="6463409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de seta reta 5"/>
          <p:cNvCxnSpPr/>
          <p:nvPr/>
        </p:nvCxnSpPr>
        <p:spPr>
          <a:xfrm>
            <a:off x="107504" y="3501008"/>
            <a:ext cx="8064896" cy="0"/>
          </a:xfrm>
          <a:prstGeom prst="straightConnector1">
            <a:avLst/>
          </a:prstGeom>
          <a:ln w="5715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755576" y="2564904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107504" y="1700808"/>
            <a:ext cx="1296144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Lei 6.435/77</a:t>
            </a:r>
          </a:p>
          <a:p>
            <a:pPr algn="ctr"/>
            <a:r>
              <a:rPr lang="pt-BR" sz="1500" dirty="0" smtClean="0"/>
              <a:t>Fundos de Pensão</a:t>
            </a:r>
            <a:endParaRPr lang="pt-BR" sz="1500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1111718" y="3501008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395536" y="4384076"/>
            <a:ext cx="1440160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Emenda Constitucional nº 20/98</a:t>
            </a:r>
            <a:endParaRPr lang="pt-BR" sz="15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40343" y="5373216"/>
            <a:ext cx="144016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Art. 202 – Fundos de Pensão - Celetistas</a:t>
            </a:r>
            <a:endParaRPr lang="pt-BR" sz="1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44424" y="5877272"/>
            <a:ext cx="144016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Art.47§14 – Fundos de Pensão - Estatutários</a:t>
            </a:r>
            <a:endParaRPr lang="pt-BR" sz="1000" dirty="0"/>
          </a:p>
        </p:txBody>
      </p:sp>
      <p:cxnSp>
        <p:nvCxnSpPr>
          <p:cNvPr id="15" name="Conector reto 14"/>
          <p:cNvCxnSpPr/>
          <p:nvPr/>
        </p:nvCxnSpPr>
        <p:spPr>
          <a:xfrm>
            <a:off x="2519772" y="2564904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2411760" y="4408595"/>
            <a:ext cx="1440160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/>
              <a:t>Lei </a:t>
            </a:r>
            <a:r>
              <a:rPr lang="pt-BR" sz="1500" dirty="0" smtClean="0"/>
              <a:t>9.876/99  Fator Previdenciário</a:t>
            </a:r>
            <a:endParaRPr lang="pt-BR" sz="15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44424" y="6397464"/>
            <a:ext cx="144016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Art.9º – INSS – Apos. Proporcional e Pedágio</a:t>
            </a:r>
            <a:endParaRPr lang="pt-BR" sz="1000" dirty="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691680" y="1700808"/>
            <a:ext cx="1656184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/>
              <a:t>Lei </a:t>
            </a:r>
            <a:r>
              <a:rPr lang="pt-BR" sz="1500" dirty="0" smtClean="0"/>
              <a:t>9.717/98 – Regimes Próprios Servidores Públicos</a:t>
            </a:r>
            <a:endParaRPr lang="pt-BR" sz="1500" dirty="0"/>
          </a:p>
        </p:txBody>
      </p:sp>
      <p:cxnSp>
        <p:nvCxnSpPr>
          <p:cNvPr id="20" name="Conector reto 19"/>
          <p:cNvCxnSpPr/>
          <p:nvPr/>
        </p:nvCxnSpPr>
        <p:spPr>
          <a:xfrm>
            <a:off x="3131840" y="3501008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de cantos arredondados 20"/>
          <p:cNvSpPr/>
          <p:nvPr/>
        </p:nvSpPr>
        <p:spPr>
          <a:xfrm>
            <a:off x="5830945" y="1700808"/>
            <a:ext cx="1440160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Emenda Constitucional nº 41/2003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863389" y="982209"/>
            <a:ext cx="1440160" cy="55399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Regime Previdência Complementar - Estatutários</a:t>
            </a:r>
            <a:endParaRPr lang="pt-BR" sz="1000" dirty="0"/>
          </a:p>
        </p:txBody>
      </p:sp>
      <p:cxnSp>
        <p:nvCxnSpPr>
          <p:cNvPr id="23" name="Conector reto 22"/>
          <p:cNvCxnSpPr/>
          <p:nvPr/>
        </p:nvCxnSpPr>
        <p:spPr>
          <a:xfrm>
            <a:off x="5004048" y="3502665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de cantos arredondados 23"/>
          <p:cNvSpPr/>
          <p:nvPr/>
        </p:nvSpPr>
        <p:spPr>
          <a:xfrm>
            <a:off x="3707904" y="1700808"/>
            <a:ext cx="1656184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Leis 108 e 109/01 Reforma a 6.435/77</a:t>
            </a:r>
            <a:endParaRPr lang="pt-BR" sz="1500" dirty="0"/>
          </a:p>
        </p:txBody>
      </p:sp>
      <p:cxnSp>
        <p:nvCxnSpPr>
          <p:cNvPr id="25" name="Conector reto 24"/>
          <p:cNvCxnSpPr/>
          <p:nvPr/>
        </p:nvCxnSpPr>
        <p:spPr>
          <a:xfrm>
            <a:off x="4506669" y="2566561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de cantos arredondados 26"/>
          <p:cNvSpPr/>
          <p:nvPr/>
        </p:nvSpPr>
        <p:spPr>
          <a:xfrm>
            <a:off x="6300191" y="4408595"/>
            <a:ext cx="1440160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Lei 12.618/12 </a:t>
            </a:r>
            <a:r>
              <a:rPr lang="pt-BR" sz="1500" dirty="0" err="1" smtClean="0"/>
              <a:t>Funpresp</a:t>
            </a:r>
            <a:endParaRPr lang="pt-BR" sz="1500" dirty="0"/>
          </a:p>
        </p:txBody>
      </p:sp>
      <p:cxnSp>
        <p:nvCxnSpPr>
          <p:cNvPr id="28" name="Conector reto 27"/>
          <p:cNvCxnSpPr/>
          <p:nvPr/>
        </p:nvCxnSpPr>
        <p:spPr>
          <a:xfrm>
            <a:off x="6533428" y="2566561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3786589" y="1124744"/>
            <a:ext cx="1440160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Faculta Planos Instituídos</a:t>
            </a:r>
            <a:endParaRPr lang="pt-BR" sz="1000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4283968" y="4408595"/>
            <a:ext cx="1440160" cy="864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/>
              <a:t>Resolução CGPC nº 12/2002</a:t>
            </a:r>
            <a:endParaRPr lang="pt-BR" sz="15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283968" y="5454185"/>
            <a:ext cx="1440160" cy="24622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Planos Instituídos </a:t>
            </a:r>
            <a:endParaRPr lang="pt-BR" sz="1000" dirty="0"/>
          </a:p>
        </p:txBody>
      </p:sp>
      <p:cxnSp>
        <p:nvCxnSpPr>
          <p:cNvPr id="33" name="Conector reto 32"/>
          <p:cNvCxnSpPr/>
          <p:nvPr/>
        </p:nvCxnSpPr>
        <p:spPr>
          <a:xfrm>
            <a:off x="7020271" y="3521321"/>
            <a:ext cx="0" cy="9361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07504" y="-79620"/>
            <a:ext cx="451784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Arcabouço </a:t>
            </a:r>
            <a:r>
              <a:rPr lang="pt-BR" sz="5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Legal</a:t>
            </a:r>
            <a:endParaRPr lang="pt-BR" sz="5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8005" y="582099"/>
            <a:ext cx="26742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Principais Regramentos</a:t>
            </a:r>
            <a:endParaRPr lang="pt-BR" sz="2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39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80728"/>
          </a:xfrm>
        </p:spPr>
        <p:txBody>
          <a:bodyPr>
            <a:noAutofit/>
          </a:bodyPr>
          <a:lstStyle/>
          <a:p>
            <a:pPr algn="l"/>
            <a:r>
              <a:rPr lang="pt-BR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REGIME </a:t>
            </a:r>
            <a:r>
              <a:rPr lang="pt-BR" sz="3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GERAL DE PREVIDÊNCIA SOCIAL - INSS</a:t>
            </a:r>
            <a:endParaRPr lang="pt-BR" sz="37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4"/>
          <a:stretch>
            <a:fillRect/>
          </a:stretch>
        </p:blipFill>
        <p:spPr bwMode="auto">
          <a:xfrm>
            <a:off x="7289" y="1124744"/>
            <a:ext cx="9144000" cy="55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11960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Este Regime possui </a:t>
            </a:r>
            <a:r>
              <a:rPr lang="pt-BR" b="1" dirty="0">
                <a:solidFill>
                  <a:srgbClr val="C00000"/>
                </a:solidFill>
              </a:rPr>
              <a:t>caráter contributivo e de filiação obrigatória.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/>
              <a:t>Dentre os contribuintes, encontram-se os empregadores, empregados assalariados, domésticos, autônomos, contribuintes individuais e trabalhadores rurais.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32432" y="357301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/>
              <a:t>Para substituir a renda do segurado-contribuinte, </a:t>
            </a:r>
            <a:r>
              <a:rPr lang="pt-BR" b="1" dirty="0">
                <a:solidFill>
                  <a:srgbClr val="C00000"/>
                </a:solidFill>
              </a:rPr>
              <a:t>quando da perda de sua capacidade de trabalho</a:t>
            </a:r>
            <a:r>
              <a:rPr lang="pt-BR" dirty="0"/>
              <a:t>.</a:t>
            </a:r>
          </a:p>
          <a:p>
            <a:pPr algn="ctr"/>
            <a:r>
              <a:rPr lang="pt-BR" dirty="0" smtClean="0"/>
              <a:t>Quando </a:t>
            </a:r>
            <a:r>
              <a:rPr lang="pt-BR" dirty="0"/>
              <a:t>é atingido por um dos chamados riscos sociais: </a:t>
            </a:r>
            <a:r>
              <a:rPr lang="pt-BR" b="1" dirty="0">
                <a:solidFill>
                  <a:srgbClr val="C00000"/>
                </a:solidFill>
              </a:rPr>
              <a:t>doença, invalidez, idade avançada, morte e desemprego involuntário</a:t>
            </a:r>
            <a:r>
              <a:rPr lang="pt-BR" dirty="0"/>
              <a:t>. Além destes, há também a </a:t>
            </a:r>
            <a:r>
              <a:rPr lang="pt-BR" b="1" dirty="0">
                <a:solidFill>
                  <a:srgbClr val="C00000"/>
                </a:solidFill>
              </a:rPr>
              <a:t>maternidade e a reclusão.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4016"/>
            <a:ext cx="7740352" cy="980728"/>
          </a:xfrm>
        </p:spPr>
        <p:txBody>
          <a:bodyPr>
            <a:noAutofit/>
          </a:bodyPr>
          <a:lstStyle/>
          <a:p>
            <a:pPr algn="l"/>
            <a:r>
              <a:rPr lang="pt-BR" sz="38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REGIME </a:t>
            </a:r>
            <a:r>
              <a:rPr lang="pt-BR" sz="38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PRÓPRIO DE </a:t>
            </a:r>
            <a:r>
              <a:rPr lang="pt-BR" sz="38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PREVIDÊNCIA </a:t>
            </a:r>
            <a:r>
              <a:rPr lang="pt-BR" sz="38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SOCIAL - RPPS</a:t>
            </a:r>
            <a:endParaRPr lang="pt-BR" sz="3800" b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4"/>
          <a:stretch>
            <a:fillRect/>
          </a:stretch>
        </p:blipFill>
        <p:spPr bwMode="auto">
          <a:xfrm>
            <a:off x="7289" y="1124744"/>
            <a:ext cx="9144000" cy="55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S7_ly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56482"/>
          <a:stretch>
            <a:fillRect/>
          </a:stretch>
        </p:blipFill>
        <p:spPr bwMode="auto">
          <a:xfrm>
            <a:off x="7862004" y="0"/>
            <a:ext cx="1152128" cy="14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3800580" y="2636912"/>
            <a:ext cx="5112568" cy="2078299"/>
          </a:xfrm>
          <a:prstGeom prst="roundRect">
            <a:avLst>
              <a:gd name="adj" fmla="val 16667"/>
            </a:avLst>
          </a:prstGeom>
          <a:solidFill>
            <a:srgbClr val="D3D3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r>
              <a:rPr lang="pt-BR" sz="2200" b="1" dirty="0">
                <a:solidFill>
                  <a:srgbClr val="002060"/>
                </a:solidFill>
                <a:latin typeface="Myriad Pro"/>
                <a:cs typeface="Arial" panose="020B0604020202020204" pitchFamily="34" charset="0"/>
              </a:rPr>
              <a:t>Regime atende aos Servidores Públicos </a:t>
            </a:r>
          </a:p>
          <a:p>
            <a:pPr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(funcionários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públicos dos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/>
                <a:cs typeface="Arial" panose="020B0604020202020204" pitchFamily="34" charset="0"/>
              </a:rPr>
              <a:t>órgãos da Administração Pública em seus 3 níveis: Executivo, Legislativo e Judiciário) </a:t>
            </a:r>
          </a:p>
          <a:p>
            <a:pPr algn="ctr">
              <a:lnSpc>
                <a:spcPct val="90000"/>
              </a:lnSpc>
              <a:spcAft>
                <a:spcPts val="700"/>
              </a:spcAft>
              <a:buSzPct val="110000"/>
              <a:defRPr/>
            </a:pPr>
            <a:endParaRPr lang="pt-BR" dirty="0" smtClean="0">
              <a:solidFill>
                <a:schemeClr val="accent6">
                  <a:lumMod val="75000"/>
                </a:schemeClr>
              </a:solidFill>
              <a:latin typeface="Myriad Pro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988"/>
            <a:ext cx="9144000" cy="506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5220072" y="1435727"/>
            <a:ext cx="36291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Tem</a:t>
            </a:r>
            <a:r>
              <a:rPr lang="pt-BR" sz="2000" dirty="0">
                <a:solidFill>
                  <a:srgbClr val="44575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caráter complementar e facultativo </a:t>
            </a: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(voluntário), organizado de forma autônoma em relação aos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regimes de previdência social e próprios.</a:t>
            </a:r>
          </a:p>
        </p:txBody>
      </p:sp>
      <p:sp>
        <p:nvSpPr>
          <p:cNvPr id="10" name="Retângulo 5"/>
          <p:cNvSpPr>
            <a:spLocks noChangeArrowheads="1"/>
          </p:cNvSpPr>
          <p:nvPr/>
        </p:nvSpPr>
        <p:spPr bwMode="auto">
          <a:xfrm>
            <a:off x="5688124" y="5025950"/>
            <a:ext cx="30603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É operado pelas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Entidades Fechadas ou </a:t>
            </a:r>
            <a:r>
              <a:rPr lang="pt-BR" sz="2000" b="1" dirty="0" smtClean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Abertas.</a:t>
            </a:r>
            <a:endParaRPr lang="pt-BR" sz="2000" dirty="0">
              <a:solidFill>
                <a:prstClr val="black">
                  <a:lumMod val="95000"/>
                  <a:lumOff val="5000"/>
                </a:prstClr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4400744" y="3451951"/>
            <a:ext cx="36580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lnSpc>
                <a:spcPct val="90000"/>
              </a:lnSpc>
              <a:spcAft>
                <a:spcPts val="600"/>
              </a:spcAft>
              <a:buClr>
                <a:srgbClr val="F7941E"/>
              </a:buClr>
              <a:buSzPct val="110000"/>
              <a:buFont typeface="Arial" charset="0"/>
              <a:buChar char="•"/>
            </a:pP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Baseado na constituição de reservas </a:t>
            </a: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yriad Pro"/>
                <a:cs typeface="Arial" panose="020B0604020202020204" pitchFamily="34" charset="0"/>
              </a:rPr>
              <a:t>(poupança) que garantem o benefício contratado.</a:t>
            </a:r>
          </a:p>
        </p:txBody>
      </p:sp>
      <p:pic>
        <p:nvPicPr>
          <p:cNvPr id="12" name="Picture 8" descr="S10_ly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41064" r="41112"/>
          <a:stretch>
            <a:fillRect/>
          </a:stretch>
        </p:blipFill>
        <p:spPr bwMode="auto">
          <a:xfrm>
            <a:off x="2123728" y="3140968"/>
            <a:ext cx="2664296" cy="31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0" y="29659"/>
            <a:ext cx="68314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PREVIDÊNCIA COMPLEMENTAR</a:t>
            </a:r>
          </a:p>
          <a:p>
            <a:r>
              <a:rPr lang="pt-BR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Características</a:t>
            </a:r>
            <a:endParaRPr lang="pt-BR" sz="3200" b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13" y="116632"/>
            <a:ext cx="8229600" cy="1073475"/>
          </a:xfrm>
        </p:spPr>
        <p:txBody>
          <a:bodyPr>
            <a:noAutofit/>
          </a:bodyPr>
          <a:lstStyle/>
          <a:p>
            <a:pPr algn="l"/>
            <a:r>
              <a:rPr lang="pt-BR" sz="4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PREVIDÊNCIA </a:t>
            </a:r>
            <a:r>
              <a:rPr lang="pt-BR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COMPLEMENTAR</a:t>
            </a:r>
            <a:br>
              <a:rPr lang="pt-BR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pt-BR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pt-BR" sz="32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+mn-ea"/>
                <a:cs typeface="Arial" charset="0"/>
              </a:rPr>
              <a:t>ABERTA</a:t>
            </a:r>
          </a:p>
        </p:txBody>
      </p:sp>
      <p:pic>
        <p:nvPicPr>
          <p:cNvPr id="13" name="Imagem 10" descr="S15_nica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r="61111" b="11481"/>
          <a:stretch>
            <a:fillRect/>
          </a:stretch>
        </p:blipFill>
        <p:spPr bwMode="auto">
          <a:xfrm>
            <a:off x="467544" y="1498376"/>
            <a:ext cx="2379336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3284189" y="3973638"/>
            <a:ext cx="524239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Contribuição </a:t>
            </a:r>
            <a:r>
              <a:rPr lang="pt-BR" sz="2000" b="1" dirty="0" smtClean="0">
                <a:solidFill>
                  <a:srgbClr val="008000"/>
                </a:solidFill>
                <a:latin typeface="Myriad Pro"/>
                <a:cs typeface="Arial" panose="020B0604020202020204" pitchFamily="34" charset="0"/>
              </a:rPr>
              <a:t>individual acumulando </a:t>
            </a:r>
            <a:r>
              <a:rPr lang="pt-BR" sz="2000" b="1" dirty="0">
                <a:solidFill>
                  <a:srgbClr val="008000"/>
                </a:solidFill>
                <a:latin typeface="Myriad Pro"/>
                <a:cs typeface="Arial" panose="020B0604020202020204" pitchFamily="34" charset="0"/>
              </a:rPr>
              <a:t>um saldo</a:t>
            </a:r>
            <a:r>
              <a:rPr lang="pt-BR" sz="2000" b="1" dirty="0">
                <a:solidFill>
                  <a:srgbClr val="008000"/>
                </a:solidFill>
                <a:effectLst>
                  <a:outerShdw blurRad="38100" dist="38100" dir="2700000" algn="ctr" rotWithShape="0">
                    <a:srgbClr val="C0C0C0"/>
                  </a:outerShdw>
                </a:effectLst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Myriad Pro"/>
                <a:cs typeface="Arial" panose="020B0604020202020204" pitchFamily="34" charset="0"/>
              </a:rPr>
              <a:t>para ser recebido mensalmente (renda continuada) ou em pagamento único,</a:t>
            </a: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 quando o indivíduo se </a:t>
            </a:r>
            <a:r>
              <a:rPr lang="pt-BR" sz="2000" b="1" dirty="0" smtClean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aposentar.</a:t>
            </a:r>
          </a:p>
          <a:p>
            <a:pPr>
              <a:defRPr/>
            </a:pPr>
            <a:endParaRPr lang="pt-BR" sz="2000" b="1" dirty="0">
              <a:solidFill>
                <a:prstClr val="black"/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3304332" y="1520974"/>
            <a:ext cx="5102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É oferecida por </a:t>
            </a:r>
            <a:r>
              <a:rPr lang="pt-BR" sz="2000" b="1" dirty="0" smtClean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Bancos 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e </a:t>
            </a:r>
            <a:r>
              <a:rPr lang="pt-BR" sz="2000" b="1" dirty="0" smtClean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Seguradoras</a:t>
            </a:r>
            <a:endParaRPr lang="pt-BR" sz="2000" dirty="0">
              <a:solidFill>
                <a:prstClr val="black"/>
              </a:solidFill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16" name="Retângulo de cantos arredondados 15"/>
          <p:cNvSpPr>
            <a:spLocks noChangeArrowheads="1"/>
          </p:cNvSpPr>
          <p:nvPr/>
        </p:nvSpPr>
        <p:spPr bwMode="auto">
          <a:xfrm>
            <a:off x="3304332" y="2348880"/>
            <a:ext cx="5184575" cy="112371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  <a:alpha val="89803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latin typeface="Myriad Pro"/>
                <a:cs typeface="Arial" panose="020B0604020202020204" pitchFamily="34" charset="0"/>
              </a:rPr>
              <a:t>a qualquer pessoa física (PF) ou jurídica (PJ),</a:t>
            </a:r>
            <a:r>
              <a:rPr lang="pt-BR" sz="2000" b="1" dirty="0">
                <a:solidFill>
                  <a:srgbClr val="006600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prstClr val="black"/>
                </a:solidFill>
                <a:latin typeface="Myriad Pro"/>
                <a:cs typeface="Arial" panose="020B0604020202020204" pitchFamily="34" charset="0"/>
              </a:rPr>
              <a:t>por meio de </a:t>
            </a:r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panose="020B0604020202020204" pitchFamily="34" charset="0"/>
              </a:rPr>
              <a:t>planos individuais ou empresariais.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356671"/>
            <a:ext cx="1423693" cy="4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12150</TotalTime>
  <Words>1232</Words>
  <Application>Microsoft Office PowerPoint</Application>
  <PresentationFormat>Apresentação na tela (4:3)</PresentationFormat>
  <Paragraphs>394</Paragraphs>
  <Slides>25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MS PGothic</vt:lpstr>
      <vt:lpstr>Arial</vt:lpstr>
      <vt:lpstr>Arial Narrow</vt:lpstr>
      <vt:lpstr>Calibri</vt:lpstr>
      <vt:lpstr>Myriad Pro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REGIME GERAL DE PREVIDÊNCIA SOCIAL - INSS</vt:lpstr>
      <vt:lpstr>REGIME PRÓPRIO DE PREVIDÊNCIA SOCIAL - RPPS</vt:lpstr>
      <vt:lpstr>Apresentação do PowerPoint</vt:lpstr>
      <vt:lpstr>PREVIDÊNCIA COMPLEMENTAR  ABERTA</vt:lpstr>
      <vt:lpstr>PREVIDÊNCIA COMPLEMENTAR FECHADA</vt:lpstr>
      <vt:lpstr>Apresentação do PowerPoint</vt:lpstr>
      <vt:lpstr>Apresentação do PowerPoint</vt:lpstr>
      <vt:lpstr>PREVIDÊNCIA COMPLEMENTAR FECHADA - UNIÃO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REFLEXÃO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Alice Romeiro de Almeida Soares</dc:creator>
  <cp:lastModifiedBy>Start</cp:lastModifiedBy>
  <cp:revision>623</cp:revision>
  <cp:lastPrinted>2017-09-12T21:56:27Z</cp:lastPrinted>
  <dcterms:created xsi:type="dcterms:W3CDTF">2012-10-05T19:48:09Z</dcterms:created>
  <dcterms:modified xsi:type="dcterms:W3CDTF">2017-09-14T16:41:23Z</dcterms:modified>
</cp:coreProperties>
</file>