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72" r:id="rId3"/>
    <p:sldId id="258" r:id="rId4"/>
    <p:sldId id="273" r:id="rId5"/>
    <p:sldId id="296" r:id="rId6"/>
    <p:sldId id="275" r:id="rId7"/>
    <p:sldId id="277" r:id="rId8"/>
    <p:sldId id="276" r:id="rId9"/>
    <p:sldId id="278" r:id="rId10"/>
    <p:sldId id="280" r:id="rId11"/>
    <p:sldId id="292" r:id="rId12"/>
    <p:sldId id="293" r:id="rId13"/>
    <p:sldId id="295" r:id="rId14"/>
    <p:sldId id="281" r:id="rId15"/>
    <p:sldId id="283" r:id="rId16"/>
    <p:sldId id="284" r:id="rId17"/>
    <p:sldId id="285" r:id="rId18"/>
    <p:sldId id="286" r:id="rId19"/>
    <p:sldId id="303" r:id="rId20"/>
    <p:sldId id="297" r:id="rId21"/>
    <p:sldId id="298" r:id="rId22"/>
    <p:sldId id="271" r:id="rId2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1775183768841E-2"/>
          <c:y val="5.6626147931196573E-2"/>
          <c:w val="0.88362387507660767"/>
          <c:h val="0.87180206272398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A_PIB_histórico!$B$2</c:f>
              <c:strCache>
                <c:ptCount val="1"/>
                <c:pt idx="0">
                  <c:v>Var (%aa)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1.6908556661638478E-3"/>
                  <c:y val="-0.12353471142351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A_PIB_histórico!$A$103:$A$117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A_PIB_histórico!$B$103:$B$117</c:f>
              <c:numCache>
                <c:formatCode>_-* #,##0.0000_-;\-* #,##0.0000_-;_-* "-"??_-;_-@_-</c:formatCode>
                <c:ptCount val="15"/>
                <c:pt idx="0">
                  <c:v>3.0499999999999999E-2</c:v>
                </c:pt>
                <c:pt idx="1">
                  <c:v>1.1399999999999999E-2</c:v>
                </c:pt>
                <c:pt idx="2">
                  <c:v>5.7599999999999998E-2</c:v>
                </c:pt>
                <c:pt idx="3">
                  <c:v>3.2000000000000001E-2</c:v>
                </c:pt>
                <c:pt idx="4">
                  <c:v>3.9599999999999996E-2</c:v>
                </c:pt>
                <c:pt idx="5">
                  <c:v>6.0700000000000004E-2</c:v>
                </c:pt>
                <c:pt idx="6">
                  <c:v>5.0900000000000001E-2</c:v>
                </c:pt>
                <c:pt idx="7">
                  <c:v>-1.2999999999999999E-3</c:v>
                </c:pt>
                <c:pt idx="8">
                  <c:v>7.5300000000000006E-2</c:v>
                </c:pt>
                <c:pt idx="9">
                  <c:v>3.9100000000000003E-2</c:v>
                </c:pt>
                <c:pt idx="10">
                  <c:v>1.9199999999999998E-2</c:v>
                </c:pt>
                <c:pt idx="11">
                  <c:v>3.0099999999999998E-2</c:v>
                </c:pt>
                <c:pt idx="12">
                  <c:v>1E-3</c:v>
                </c:pt>
                <c:pt idx="13">
                  <c:v>-3.85E-2</c:v>
                </c:pt>
                <c:pt idx="14">
                  <c:v>-3.49E-2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538992"/>
        <c:axId val="464992928"/>
      </c:barChart>
      <c:dateAx>
        <c:axId val="46053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4992928"/>
        <c:crossesAt val="0"/>
        <c:auto val="0"/>
        <c:lblOffset val="100"/>
        <c:baseTimeUnit val="days"/>
      </c:dateAx>
      <c:valAx>
        <c:axId val="464992928"/>
        <c:scaling>
          <c:orientation val="minMax"/>
          <c:max val="8.0000000000000016E-2"/>
          <c:min val="-5.000000000000001E-2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Variação real (% a.a.)</a:t>
                </a:r>
              </a:p>
            </c:rich>
          </c:tx>
          <c:layout>
            <c:manualLayout>
              <c:xMode val="edge"/>
              <c:yMode val="edge"/>
              <c:x val="4.4523466824711424E-3"/>
              <c:y val="2.60082304526748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0538992"/>
        <c:crossesAt val="1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solidFill>
        <a:schemeClr val="bg1">
          <a:lumMod val="50000"/>
        </a:schemeClr>
      </a:solidFill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Despesa Primária Total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0185067526415994E-16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'F_RTN 4.1'!$W$5:$AP$5</c:f>
              <c:strCach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2016*</c:v>
                </c:pt>
              </c:strCache>
            </c:strRef>
          </c:cat>
          <c:val>
            <c:numRef>
              <c:f>'F_RTN 4.1'!$W$77:$AP$77</c:f>
              <c:numCache>
                <c:formatCode>0.0%</c:formatCode>
                <c:ptCount val="20"/>
                <c:pt idx="0">
                  <c:v>-2.4950498438156971E-3</c:v>
                </c:pt>
                <c:pt idx="1">
                  <c:v>5.0296778509593956E-3</c:v>
                </c:pt>
                <c:pt idx="2">
                  <c:v>2.0843865087267838E-2</c:v>
                </c:pt>
                <c:pt idx="3">
                  <c:v>1.7038391375551611E-2</c:v>
                </c:pt>
                <c:pt idx="4">
                  <c:v>1.670508405031728E-2</c:v>
                </c:pt>
                <c:pt idx="5">
                  <c:v>2.1439663438703582E-2</c:v>
                </c:pt>
                <c:pt idx="6">
                  <c:v>2.2552388070658413E-2</c:v>
                </c:pt>
                <c:pt idx="7">
                  <c:v>2.6757834299210442E-2</c:v>
                </c:pt>
                <c:pt idx="8">
                  <c:v>2.5680348308827056E-2</c:v>
                </c:pt>
                <c:pt idx="9">
                  <c:v>2.1312569859125999E-2</c:v>
                </c:pt>
                <c:pt idx="10">
                  <c:v>2.18503572342321E-2</c:v>
                </c:pt>
                <c:pt idx="11">
                  <c:v>2.2930044250990825E-2</c:v>
                </c:pt>
                <c:pt idx="12">
                  <c:v>1.2734087039203174E-2</c:v>
                </c:pt>
                <c:pt idx="13">
                  <c:v>2.0258969462779271E-2</c:v>
                </c:pt>
                <c:pt idx="14">
                  <c:v>2.1271781529855795E-2</c:v>
                </c:pt>
                <c:pt idx="15">
                  <c:v>1.7912511633580295E-2</c:v>
                </c:pt>
                <c:pt idx="16">
                  <c:v>1.4161824505688869E-2</c:v>
                </c:pt>
                <c:pt idx="17">
                  <c:v>-3.5995413811915318E-3</c:v>
                </c:pt>
                <c:pt idx="18">
                  <c:v>-1.975762809406743E-2</c:v>
                </c:pt>
                <c:pt idx="19">
                  <c:v>-2.4199999999999999E-2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718512"/>
        <c:axId val="467719072"/>
      </c:barChart>
      <c:catAx>
        <c:axId val="46771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7719072"/>
        <c:crosses val="autoZero"/>
        <c:auto val="1"/>
        <c:lblAlgn val="ctr"/>
        <c:lblOffset val="100"/>
        <c:noMultiLvlLbl val="0"/>
      </c:catAx>
      <c:valAx>
        <c:axId val="467719072"/>
        <c:scaling>
          <c:orientation val="minMax"/>
          <c:max val="4.0000000000000008E-2"/>
          <c:min val="-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771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A_Gráficos2_dívida!$B$1:$L$1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A_Gráficos2_dívida!$B$2:$L$2</c:f>
              <c:numCache>
                <c:formatCode>0.0%</c:formatCode>
                <c:ptCount val="11"/>
                <c:pt idx="0">
                  <c:v>0.55475106139134078</c:v>
                </c:pt>
                <c:pt idx="1">
                  <c:v>0.56717011144224849</c:v>
                </c:pt>
                <c:pt idx="2">
                  <c:v>0.559806445845628</c:v>
                </c:pt>
                <c:pt idx="3">
                  <c:v>0.592079322708842</c:v>
                </c:pt>
                <c:pt idx="4">
                  <c:v>0.51765333582335049</c:v>
                </c:pt>
                <c:pt idx="5">
                  <c:v>0.51298105958977558</c:v>
                </c:pt>
                <c:pt idx="6">
                  <c:v>0.53765982747348973</c:v>
                </c:pt>
                <c:pt idx="7">
                  <c:v>0.51688516229846404</c:v>
                </c:pt>
                <c:pt idx="8">
                  <c:v>0.57187829063828066</c:v>
                </c:pt>
                <c:pt idx="9">
                  <c:v>0.66519355367737976</c:v>
                </c:pt>
                <c:pt idx="10">
                  <c:v>0.70299999999999996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245504"/>
        <c:axId val="449246064"/>
      </c:barChart>
      <c:catAx>
        <c:axId val="4492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9246064"/>
        <c:crosses val="autoZero"/>
        <c:auto val="1"/>
        <c:lblAlgn val="ctr"/>
        <c:lblOffset val="100"/>
        <c:noMultiLvlLbl val="0"/>
      </c:catAx>
      <c:valAx>
        <c:axId val="449246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44924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5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316838577334848E-2"/>
          <c:y val="1.9654581546356964E-2"/>
          <c:w val="0.92870419412318772"/>
          <c:h val="0.83274923967837355"/>
        </c:manualLayout>
      </c:layout>
      <c:lineChart>
        <c:grouping val="standard"/>
        <c:varyColors val="0"/>
        <c:ser>
          <c:idx val="2"/>
          <c:order val="0"/>
          <c:tx>
            <c:strRef>
              <c:f>'[Focus e Coincidentes.xlsx]Projeções'!$E$2</c:f>
              <c:strCache>
                <c:ptCount val="1"/>
                <c:pt idx="0">
                  <c:v>Focus de 25/11/2016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4626865671641784E-2"/>
                  <c:y val="5.1282051282051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676616915422883E-2"/>
                  <c:y val="4.273504273504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288459278411086E-2"/>
                  <c:y val="3.6324786324786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440200571943435E-2"/>
                      <c:h val="6.83121340601655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28855721393035E-2"/>
                  <c:y val="4.700854700854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75124378109453E-2"/>
                  <c:y val="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'[Focus e Coincidentes.xlsx]Dados'!$A$8:$A$12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'[Focus e Coincidentes.xlsx]Projeções'!$E$8:$E$12</c:f>
              <c:numCache>
                <c:formatCode>0.00</c:formatCode>
                <c:ptCount val="5"/>
                <c:pt idx="0">
                  <c:v>6.72</c:v>
                </c:pt>
                <c:pt idx="1">
                  <c:v>4.93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'[Focus e Coincidentes.xlsx]Dados'!$I$7</c:f>
              <c:strCache>
                <c:ptCount val="1"/>
                <c:pt idx="0">
                  <c:v>Focus de 25/02/2016</c:v>
                </c:pt>
              </c:strCache>
            </c:strRef>
          </c:tx>
          <c:spPr>
            <a:ln w="34925"/>
          </c:spPr>
          <c:marker>
            <c:symbol val="none"/>
          </c:marker>
          <c:dLbls>
            <c:dLbl>
              <c:idx val="0"/>
              <c:layout>
                <c:manualLayout>
                  <c:x val="-1.7490639499446483E-2"/>
                  <c:y val="-4.1057533039705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014230448682124E-2"/>
                  <c:y val="-3.1944232708712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26168370744791E-2"/>
                  <c:y val="-3.20832492092334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563481803580521E-2"/>
                  <c:y val="-4.0630257756242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3910369412788E-2"/>
                  <c:y val="-4.0630257756242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'[Focus e Coincidentes.xlsx]Dados'!$A$8:$A$12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'[Focus e Coincidentes.xlsx]Dados'!$I$8:$I$12</c:f>
              <c:numCache>
                <c:formatCode>0.00</c:formatCode>
                <c:ptCount val="5"/>
                <c:pt idx="0">
                  <c:v>7.61</c:v>
                </c:pt>
                <c:pt idx="1">
                  <c:v>6</c:v>
                </c:pt>
                <c:pt idx="2">
                  <c:v>5.49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9247744"/>
        <c:axId val="462027264"/>
      </c:lineChart>
      <c:catAx>
        <c:axId val="4492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2027264"/>
        <c:crosses val="autoZero"/>
        <c:auto val="1"/>
        <c:lblAlgn val="ctr"/>
        <c:lblOffset val="100"/>
        <c:noMultiLvlLbl val="0"/>
      </c:catAx>
      <c:valAx>
        <c:axId val="462027264"/>
        <c:scaling>
          <c:orientation val="minMax"/>
          <c:max val="8"/>
          <c:min val="4"/>
        </c:scaling>
        <c:delete val="0"/>
        <c:axPos val="l"/>
        <c:numFmt formatCode="0.00" sourceLinked="0"/>
        <c:majorTickMark val="out"/>
        <c:minorTickMark val="none"/>
        <c:tickLblPos val="nextTo"/>
        <c:crossAx val="44924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31933922951569"/>
          <c:y val="0.12982973282185878"/>
          <c:w val="0.33291077359405902"/>
          <c:h val="0.1588453978227029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+mn-lt"/>
        </a:defRPr>
      </a:pPr>
      <a:endParaRPr lang="pt-BR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633306350724848E-2"/>
          <c:y val="2.3248760571595216E-2"/>
          <c:w val="0.92735548563791659"/>
          <c:h val="0.83256664443268857"/>
        </c:manualLayout>
      </c:layout>
      <c:lineChart>
        <c:grouping val="standard"/>
        <c:varyColors val="0"/>
        <c:ser>
          <c:idx val="2"/>
          <c:order val="0"/>
          <c:tx>
            <c:strRef>
              <c:f>'[Focus e Coincidentes.xlsx]Projeções'!$C$2</c:f>
              <c:strCache>
                <c:ptCount val="1"/>
                <c:pt idx="0">
                  <c:v>Focus de 25/11/2016</c:v>
                </c:pt>
              </c:strCache>
            </c:strRef>
          </c:tx>
          <c:spPr>
            <a:ln w="31750"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1068342734530457E-2"/>
                  <c:y val="-6.66099448767332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489853001951395E-2"/>
                  <c:y val="-1.3305488091002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74548345690366E-2"/>
                  <c:y val="-3.8095179163508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415937971257243E-2"/>
                  <c:y val="-4.0315579413084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'[Focus e Coincidentes.xlsx]Dados'!$A$8:$A$12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'[Focus e Coincidentes.xlsx]Projeções'!$C$8:$C$12</c:f>
              <c:numCache>
                <c:formatCode>0.00</c:formatCode>
                <c:ptCount val="5"/>
                <c:pt idx="0">
                  <c:v>-3.49</c:v>
                </c:pt>
                <c:pt idx="1">
                  <c:v>0.98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'[Focus e Coincidentes.xlsx]Dados'!$F$7</c:f>
              <c:strCache>
                <c:ptCount val="1"/>
                <c:pt idx="0">
                  <c:v>Focus de 25/02/2016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9688473520249451E-3"/>
                  <c:y val="2.5396825396825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461059190031199E-2"/>
                  <c:y val="2.9629629629629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09307869363045E-2"/>
                  <c:y val="3.8702205446323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461059190031152E-2"/>
                  <c:y val="3.8095238095238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'[Focus e Coincidentes.xlsx]Dados'!$A$8:$A$12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'[Focus e Coincidentes.xlsx]Dados'!$F$8:$F$11</c:f>
              <c:numCache>
                <c:formatCode>0.00</c:formatCode>
                <c:ptCount val="4"/>
                <c:pt idx="0">
                  <c:v>-3.45</c:v>
                </c:pt>
                <c:pt idx="1">
                  <c:v>0.5</c:v>
                </c:pt>
                <c:pt idx="2">
                  <c:v>1.5</c:v>
                </c:pt>
                <c:pt idx="3">
                  <c:v>2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62030064"/>
        <c:axId val="462030624"/>
      </c:lineChart>
      <c:dateAx>
        <c:axId val="46203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2225"/>
        </c:spPr>
        <c:crossAx val="462030624"/>
        <c:crosses val="autoZero"/>
        <c:auto val="0"/>
        <c:lblOffset val="100"/>
        <c:baseTimeUnit val="days"/>
      </c:dateAx>
      <c:valAx>
        <c:axId val="462030624"/>
        <c:scaling>
          <c:orientation val="minMax"/>
          <c:max val="4"/>
          <c:min val="-4"/>
        </c:scaling>
        <c:delete val="0"/>
        <c:axPos val="l"/>
        <c:numFmt formatCode="0.00" sourceLinked="0"/>
        <c:majorTickMark val="out"/>
        <c:minorTickMark val="none"/>
        <c:tickLblPos val="nextTo"/>
        <c:crossAx val="4620300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926725047219568"/>
          <c:y val="0.61870699495896342"/>
          <c:w val="0.35799445630043908"/>
          <c:h val="0.1484887722368037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28F29-7657-445B-A263-FB8CB5A264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4B019C-14E4-4934-B7BA-00CA16997A74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3200" b="1" dirty="0" smtClean="0"/>
            <a:t>Fim do ciclo de valorização das commodities</a:t>
          </a:r>
          <a:endParaRPr lang="pt-BR" sz="3200" b="1" dirty="0"/>
        </a:p>
      </dgm:t>
    </dgm:pt>
    <dgm:pt modelId="{5CA3F499-DB0E-47F8-A4F8-FBDFAE71C1AD}" type="parTrans" cxnId="{8AAB2357-C0F9-4E2E-BA5B-B7A7D2C25C99}">
      <dgm:prSet/>
      <dgm:spPr/>
      <dgm:t>
        <a:bodyPr/>
        <a:lstStyle/>
        <a:p>
          <a:endParaRPr lang="pt-BR"/>
        </a:p>
      </dgm:t>
    </dgm:pt>
    <dgm:pt modelId="{F992502D-D4BD-4B65-9F7E-7B30B18DBBF0}" type="sibTrans" cxnId="{8AAB2357-C0F9-4E2E-BA5B-B7A7D2C25C9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pt-BR"/>
        </a:p>
      </dgm:t>
    </dgm:pt>
    <dgm:pt modelId="{F6C5B073-D615-4F69-972F-CCE943849191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800" dirty="0" smtClean="0"/>
            <a:t>Continuidade da expansão da despesa e crescente deterioração das finanças públicas</a:t>
          </a:r>
          <a:endParaRPr lang="pt-BR" sz="2800" dirty="0"/>
        </a:p>
      </dgm:t>
    </dgm:pt>
    <dgm:pt modelId="{5C51E1D3-D579-4A4F-BBCE-E0C48953D2F3}" type="parTrans" cxnId="{109829F6-02D5-432C-8294-3718C3D8096D}">
      <dgm:prSet/>
      <dgm:spPr/>
      <dgm:t>
        <a:bodyPr/>
        <a:lstStyle/>
        <a:p>
          <a:endParaRPr lang="pt-BR"/>
        </a:p>
      </dgm:t>
    </dgm:pt>
    <dgm:pt modelId="{C671F284-40EF-4E7E-9D30-095FD731746B}" type="sibTrans" cxnId="{109829F6-02D5-432C-8294-3718C3D8096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pt-BR"/>
        </a:p>
      </dgm:t>
    </dgm:pt>
    <dgm:pt modelId="{2AC2E0C8-8010-404F-97E0-2B1721373B0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3000" dirty="0" smtClean="0"/>
            <a:t>Necessidade de um </a:t>
          </a:r>
          <a:r>
            <a:rPr lang="pt-BR" sz="3200" b="1" u="sng" dirty="0" smtClean="0">
              <a:solidFill>
                <a:schemeClr val="accent1">
                  <a:lumMod val="50000"/>
                </a:schemeClr>
              </a:solidFill>
            </a:rPr>
            <a:t>Novo Regime Fiscal</a:t>
          </a:r>
          <a:r>
            <a:rPr lang="pt-BR" sz="3000" dirty="0" smtClean="0"/>
            <a:t> para superação da crise</a:t>
          </a:r>
          <a:endParaRPr lang="pt-BR" sz="3000" dirty="0"/>
        </a:p>
      </dgm:t>
    </dgm:pt>
    <dgm:pt modelId="{E2BEF9FB-230B-4179-869E-6CDAA550D44E}" type="parTrans" cxnId="{9C3863B1-EA36-4062-9061-BA523EE19949}">
      <dgm:prSet/>
      <dgm:spPr/>
      <dgm:t>
        <a:bodyPr/>
        <a:lstStyle/>
        <a:p>
          <a:endParaRPr lang="pt-BR"/>
        </a:p>
      </dgm:t>
    </dgm:pt>
    <dgm:pt modelId="{7E9965B8-B8FE-4C89-8713-C4C16CD748DA}" type="sibTrans" cxnId="{9C3863B1-EA36-4062-9061-BA523EE19949}">
      <dgm:prSet/>
      <dgm:spPr/>
      <dgm:t>
        <a:bodyPr/>
        <a:lstStyle/>
        <a:p>
          <a:endParaRPr lang="pt-BR"/>
        </a:p>
      </dgm:t>
    </dgm:pt>
    <dgm:pt modelId="{BEC78504-FF21-4753-A994-C6C55B73F3F0}" type="pres">
      <dgm:prSet presAssocID="{8F628F29-7657-445B-A263-FB8CB5A26479}" presName="linearFlow" presStyleCnt="0">
        <dgm:presLayoutVars>
          <dgm:resizeHandles val="exact"/>
        </dgm:presLayoutVars>
      </dgm:prSet>
      <dgm:spPr/>
    </dgm:pt>
    <dgm:pt modelId="{34B14D6E-B9C3-4EE9-914E-A578DE92B22F}" type="pres">
      <dgm:prSet presAssocID="{E34B019C-14E4-4934-B7BA-00CA16997A74}" presName="node" presStyleLbl="node1" presStyleIdx="0" presStyleCnt="3" custScaleX="1501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5FEDB5-2392-4CA7-AC57-C7AD568D8784}" type="pres">
      <dgm:prSet presAssocID="{F992502D-D4BD-4B65-9F7E-7B30B18DBBF0}" presName="sibTrans" presStyleLbl="sibTrans2D1" presStyleIdx="0" presStyleCnt="2"/>
      <dgm:spPr/>
      <dgm:t>
        <a:bodyPr/>
        <a:lstStyle/>
        <a:p>
          <a:endParaRPr lang="pt-BR"/>
        </a:p>
      </dgm:t>
    </dgm:pt>
    <dgm:pt modelId="{83E72BAA-8C77-4C19-A896-BB35C3097654}" type="pres">
      <dgm:prSet presAssocID="{F992502D-D4BD-4B65-9F7E-7B30B18DBBF0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E78BE1E9-12A1-4DC1-BFF0-8B73A5E0C267}" type="pres">
      <dgm:prSet presAssocID="{F6C5B073-D615-4F69-972F-CCE943849191}" presName="node" presStyleLbl="node1" presStyleIdx="1" presStyleCnt="3" custScaleY="1312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60AB1-4570-4182-81CA-404B69EFD4ED}" type="pres">
      <dgm:prSet presAssocID="{C671F284-40EF-4E7E-9D30-095FD731746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6A899617-CCD6-4508-81C6-100715AC17CC}" type="pres">
      <dgm:prSet presAssocID="{C671F284-40EF-4E7E-9D30-095FD731746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270AE41D-15C4-4037-9DB2-E33F1E90A4D8}" type="pres">
      <dgm:prSet presAssocID="{2AC2E0C8-8010-404F-97E0-2B1721373B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B75568-5830-4486-B781-C9BC8FD3F947}" type="presOf" srcId="{F6C5B073-D615-4F69-972F-CCE943849191}" destId="{E78BE1E9-12A1-4DC1-BFF0-8B73A5E0C267}" srcOrd="0" destOrd="0" presId="urn:microsoft.com/office/officeart/2005/8/layout/process2"/>
    <dgm:cxn modelId="{2E9C72F7-947D-4B49-A7E7-05193E3F230D}" type="presOf" srcId="{F992502D-D4BD-4B65-9F7E-7B30B18DBBF0}" destId="{83E72BAA-8C77-4C19-A896-BB35C3097654}" srcOrd="1" destOrd="0" presId="urn:microsoft.com/office/officeart/2005/8/layout/process2"/>
    <dgm:cxn modelId="{ACE22DF4-22E7-454F-86E6-B33FE4B1CA4D}" type="presOf" srcId="{2AC2E0C8-8010-404F-97E0-2B1721373B03}" destId="{270AE41D-15C4-4037-9DB2-E33F1E90A4D8}" srcOrd="0" destOrd="0" presId="urn:microsoft.com/office/officeart/2005/8/layout/process2"/>
    <dgm:cxn modelId="{0F79BCE6-F42C-4494-BC8D-1352F30DBAF0}" type="presOf" srcId="{C671F284-40EF-4E7E-9D30-095FD731746B}" destId="{6A899617-CCD6-4508-81C6-100715AC17CC}" srcOrd="1" destOrd="0" presId="urn:microsoft.com/office/officeart/2005/8/layout/process2"/>
    <dgm:cxn modelId="{8F1E499F-0030-4E0F-A45A-DD34104F4EE6}" type="presOf" srcId="{E34B019C-14E4-4934-B7BA-00CA16997A74}" destId="{34B14D6E-B9C3-4EE9-914E-A578DE92B22F}" srcOrd="0" destOrd="0" presId="urn:microsoft.com/office/officeart/2005/8/layout/process2"/>
    <dgm:cxn modelId="{AB42B487-432C-4B76-B538-BED2BCA6CCDE}" type="presOf" srcId="{C671F284-40EF-4E7E-9D30-095FD731746B}" destId="{4CD60AB1-4570-4182-81CA-404B69EFD4ED}" srcOrd="0" destOrd="0" presId="urn:microsoft.com/office/officeart/2005/8/layout/process2"/>
    <dgm:cxn modelId="{109829F6-02D5-432C-8294-3718C3D8096D}" srcId="{8F628F29-7657-445B-A263-FB8CB5A26479}" destId="{F6C5B073-D615-4F69-972F-CCE943849191}" srcOrd="1" destOrd="0" parTransId="{5C51E1D3-D579-4A4F-BBCE-E0C48953D2F3}" sibTransId="{C671F284-40EF-4E7E-9D30-095FD731746B}"/>
    <dgm:cxn modelId="{10A8F75E-43D4-4856-9431-630E21E0D975}" type="presOf" srcId="{F992502D-D4BD-4B65-9F7E-7B30B18DBBF0}" destId="{725FEDB5-2392-4CA7-AC57-C7AD568D8784}" srcOrd="0" destOrd="0" presId="urn:microsoft.com/office/officeart/2005/8/layout/process2"/>
    <dgm:cxn modelId="{8AAB2357-C0F9-4E2E-BA5B-B7A7D2C25C99}" srcId="{8F628F29-7657-445B-A263-FB8CB5A26479}" destId="{E34B019C-14E4-4934-B7BA-00CA16997A74}" srcOrd="0" destOrd="0" parTransId="{5CA3F499-DB0E-47F8-A4F8-FBDFAE71C1AD}" sibTransId="{F992502D-D4BD-4B65-9F7E-7B30B18DBBF0}"/>
    <dgm:cxn modelId="{E811C2DA-E1C2-4A57-9A5E-923B2BEF04DD}" type="presOf" srcId="{8F628F29-7657-445B-A263-FB8CB5A26479}" destId="{BEC78504-FF21-4753-A994-C6C55B73F3F0}" srcOrd="0" destOrd="0" presId="urn:microsoft.com/office/officeart/2005/8/layout/process2"/>
    <dgm:cxn modelId="{9C3863B1-EA36-4062-9061-BA523EE19949}" srcId="{8F628F29-7657-445B-A263-FB8CB5A26479}" destId="{2AC2E0C8-8010-404F-97E0-2B1721373B03}" srcOrd="2" destOrd="0" parTransId="{E2BEF9FB-230B-4179-869E-6CDAA550D44E}" sibTransId="{7E9965B8-B8FE-4C89-8713-C4C16CD748DA}"/>
    <dgm:cxn modelId="{3D18239C-361C-4C82-B101-7967BC0AD04B}" type="presParOf" srcId="{BEC78504-FF21-4753-A994-C6C55B73F3F0}" destId="{34B14D6E-B9C3-4EE9-914E-A578DE92B22F}" srcOrd="0" destOrd="0" presId="urn:microsoft.com/office/officeart/2005/8/layout/process2"/>
    <dgm:cxn modelId="{EF377831-F122-46D7-A0F3-0FD33DD4C590}" type="presParOf" srcId="{BEC78504-FF21-4753-A994-C6C55B73F3F0}" destId="{725FEDB5-2392-4CA7-AC57-C7AD568D8784}" srcOrd="1" destOrd="0" presId="urn:microsoft.com/office/officeart/2005/8/layout/process2"/>
    <dgm:cxn modelId="{DE7E3765-7CF2-4EA7-AF62-3C67511A4EDB}" type="presParOf" srcId="{725FEDB5-2392-4CA7-AC57-C7AD568D8784}" destId="{83E72BAA-8C77-4C19-A896-BB35C3097654}" srcOrd="0" destOrd="0" presId="urn:microsoft.com/office/officeart/2005/8/layout/process2"/>
    <dgm:cxn modelId="{99579FC2-F451-4E26-83E4-1553BD0492A1}" type="presParOf" srcId="{BEC78504-FF21-4753-A994-C6C55B73F3F0}" destId="{E78BE1E9-12A1-4DC1-BFF0-8B73A5E0C267}" srcOrd="2" destOrd="0" presId="urn:microsoft.com/office/officeart/2005/8/layout/process2"/>
    <dgm:cxn modelId="{743B5C61-2DDF-43D2-8B82-6AEF2A525E7B}" type="presParOf" srcId="{BEC78504-FF21-4753-A994-C6C55B73F3F0}" destId="{4CD60AB1-4570-4182-81CA-404B69EFD4ED}" srcOrd="3" destOrd="0" presId="urn:microsoft.com/office/officeart/2005/8/layout/process2"/>
    <dgm:cxn modelId="{6D8FE314-E55F-4AFD-83D1-6591FE3AE7C7}" type="presParOf" srcId="{4CD60AB1-4570-4182-81CA-404B69EFD4ED}" destId="{6A899617-CCD6-4508-81C6-100715AC17CC}" srcOrd="0" destOrd="0" presId="urn:microsoft.com/office/officeart/2005/8/layout/process2"/>
    <dgm:cxn modelId="{B4CA2499-860C-412A-8903-190FB4ADE1A2}" type="presParOf" srcId="{BEC78504-FF21-4753-A994-C6C55B73F3F0}" destId="{270AE41D-15C4-4037-9DB2-E33F1E90A4D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0.67815</cdr:x>
      <cdr:y>0.23681</cdr:y>
    </cdr:from>
    <cdr:to>
      <cdr:x>0.99333</cdr:x>
      <cdr:y>0.33311</cdr:y>
    </cdr:to>
    <cdr:sp macro="" textlink="">
      <cdr:nvSpPr>
        <cdr:cNvPr id="2" name="Seta para a direita 1"/>
        <cdr:cNvSpPr/>
      </cdr:nvSpPr>
      <cdr:spPr>
        <a:xfrm xmlns:a="http://schemas.openxmlformats.org/drawingml/2006/main" rot="2205960">
          <a:off x="7733001" y="1016675"/>
          <a:ext cx="3593992" cy="413424"/>
        </a:xfrm>
        <a:prstGeom xmlns:a="http://schemas.openxmlformats.org/drawingml/2006/main" prst="rightArrow">
          <a:avLst>
            <a:gd name="adj1" fmla="val 46301"/>
            <a:gd name="adj2" fmla="val 50000"/>
          </a:avLst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0.23315</cdr:x>
      <cdr:y>0.0266</cdr:y>
    </cdr:from>
    <cdr:to>
      <cdr:x>0.65782</cdr:x>
      <cdr:y>0.10133</cdr:y>
    </cdr:to>
    <cdr:sp macro="" textlink="">
      <cdr:nvSpPr>
        <cdr:cNvPr id="2" name="CaixaDeTexto 3"/>
        <cdr:cNvSpPr txBox="1"/>
      </cdr:nvSpPr>
      <cdr:spPr>
        <a:xfrm xmlns:a="http://schemas.openxmlformats.org/drawingml/2006/main">
          <a:off x="2677459" y="131483"/>
          <a:ext cx="4876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b="1" dirty="0" smtClean="0"/>
            <a:t>Mediana da inflação de fim de período (%.</a:t>
          </a:r>
          <a:r>
            <a:rPr lang="pt-BR" b="1" dirty="0" err="1" smtClean="0"/>
            <a:t>a.a</a:t>
          </a:r>
          <a:r>
            <a:rPr lang="pt-BR" b="1" dirty="0" smtClean="0"/>
            <a:t>)</a:t>
          </a:r>
          <a:endParaRPr lang="pt-BR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D4FC4-375F-435F-9846-872889746083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DC7D-6EFC-4458-835D-9CF85EB1E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9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21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28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60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10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0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60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68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43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33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25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73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829282"/>
            <a:ext cx="12192000" cy="52193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F7B6F-9F7C-4B17-84A4-90E57AC820FE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0" y="6126564"/>
            <a:ext cx="3187700" cy="6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03411" y="1125547"/>
            <a:ext cx="11385177" cy="2967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Fiscal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recuperação da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0" y="6126564"/>
            <a:ext cx="3187700" cy="65188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21" y="6256867"/>
            <a:ext cx="696145" cy="39158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67435" y="4289596"/>
            <a:ext cx="9144000" cy="1770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Marcos Ferrari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Secretário de Planejamento e Assuntos Econômicos</a:t>
            </a:r>
          </a:p>
          <a:p>
            <a:pPr algn="ctr"/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1600" b="1" dirty="0" smtClean="0"/>
              <a:t>Brasília, 01 de dezembro de 2016</a:t>
            </a:r>
            <a:endParaRPr lang="pt-BR" sz="1600" dirty="0"/>
          </a:p>
          <a:p>
            <a:pPr algn="ctr"/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55/2016 – O Novo Regime Fiscal da União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6188" y="743276"/>
            <a:ext cx="1155550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000" dirty="0" smtClean="0">
                <a:sym typeface="Wingdings" panose="05000000000000000000" pitchFamily="2" charset="2"/>
              </a:rPr>
              <a:t>A PEC 55/2016: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000" b="1" dirty="0" smtClean="0">
                <a:sym typeface="Wingdings" panose="05000000000000000000" pitchFamily="2" charset="2"/>
              </a:rPr>
              <a:t>Reduz </a:t>
            </a:r>
            <a:r>
              <a:rPr lang="pt-BR" sz="3000" b="1" dirty="0">
                <a:sym typeface="Wingdings" panose="05000000000000000000" pitchFamily="2" charset="2"/>
              </a:rPr>
              <a:t>a pressão para aumento da carga tributária</a:t>
            </a:r>
            <a:r>
              <a:rPr lang="pt-BR" sz="3000" dirty="0">
                <a:sym typeface="Wingdings" panose="05000000000000000000" pitchFamily="2" charset="2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000" b="1" dirty="0" smtClean="0">
                <a:sym typeface="Wingdings" panose="05000000000000000000" pitchFamily="2" charset="2"/>
              </a:rPr>
              <a:t>Permite </a:t>
            </a:r>
            <a:r>
              <a:rPr lang="pt-BR" sz="3000" b="1" dirty="0">
                <a:sym typeface="Wingdings" panose="05000000000000000000" pitchFamily="2" charset="2"/>
              </a:rPr>
              <a:t>a geração de superávits </a:t>
            </a:r>
            <a:r>
              <a:rPr lang="pt-BR" sz="3000" dirty="0">
                <a:sym typeface="Wingdings" panose="05000000000000000000" pitchFamily="2" charset="2"/>
              </a:rPr>
              <a:t>necessários para </a:t>
            </a:r>
            <a:r>
              <a:rPr lang="pt-BR" sz="3000" dirty="0" smtClean="0">
                <a:sym typeface="Wingdings" panose="05000000000000000000" pitchFamily="2" charset="2"/>
              </a:rPr>
              <a:t>a estabilização </a:t>
            </a:r>
            <a:r>
              <a:rPr lang="pt-BR" sz="3000" dirty="0">
                <a:sym typeface="Wingdings" panose="05000000000000000000" pitchFamily="2" charset="2"/>
              </a:rPr>
              <a:t>macroeconômica;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000" b="1" dirty="0" smtClean="0">
                <a:sym typeface="Wingdings" panose="05000000000000000000" pitchFamily="2" charset="2"/>
              </a:rPr>
              <a:t>Mitiga </a:t>
            </a:r>
            <a:r>
              <a:rPr lang="pt-BR" sz="3000" b="1" dirty="0">
                <a:sym typeface="Wingdings" panose="05000000000000000000" pitchFamily="2" charset="2"/>
              </a:rPr>
              <a:t>o efeito cíclico das despesas</a:t>
            </a:r>
            <a:r>
              <a:rPr lang="pt-BR" sz="3000" dirty="0">
                <a:sym typeface="Wingdings" panose="05000000000000000000" pitchFamily="2" charset="2"/>
              </a:rPr>
              <a:t>, reduzindo o endividamento público;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000" dirty="0" smtClean="0">
                <a:sym typeface="Wingdings" panose="05000000000000000000" pitchFamily="2" charset="2"/>
              </a:rPr>
              <a:t>É </a:t>
            </a:r>
            <a:r>
              <a:rPr lang="pt-BR" sz="3000" dirty="0">
                <a:sym typeface="Wingdings" panose="05000000000000000000" pitchFamily="2" charset="2"/>
              </a:rPr>
              <a:t>uma </a:t>
            </a:r>
            <a:r>
              <a:rPr lang="pt-BR" sz="3000" b="1" dirty="0">
                <a:sym typeface="Wingdings" panose="05000000000000000000" pitchFamily="2" charset="2"/>
              </a:rPr>
              <a:t>âncora de médio prazo </a:t>
            </a:r>
            <a:r>
              <a:rPr lang="pt-BR" sz="3000" dirty="0">
                <a:sym typeface="Wingdings" panose="05000000000000000000" pitchFamily="2" charset="2"/>
              </a:rPr>
              <a:t>para a política </a:t>
            </a:r>
            <a:r>
              <a:rPr lang="pt-BR" sz="3000" dirty="0" smtClean="0">
                <a:sym typeface="Wingdings" panose="05000000000000000000" pitchFamily="2" charset="2"/>
              </a:rPr>
              <a:t>fiscal.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altLang="pt-BR" sz="3000" dirty="0"/>
              <a:t>Países que têm regras de controle do gasto geram resultados fiscais mais consistentes</a:t>
            </a:r>
            <a:r>
              <a:rPr lang="pt-BR" altLang="pt-BR" sz="3000" dirty="0" smtClean="0"/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000" b="1" dirty="0">
                <a:sym typeface="Wingdings" panose="05000000000000000000" pitchFamily="2" charset="2"/>
              </a:rPr>
              <a:t>Aumenta a confiança dos investidores </a:t>
            </a:r>
            <a:r>
              <a:rPr lang="pt-BR" sz="3000" dirty="0">
                <a:sym typeface="Wingdings" panose="05000000000000000000" pitchFamily="2" charset="2"/>
              </a:rPr>
              <a:t>na sustentabilidade da política </a:t>
            </a:r>
            <a:r>
              <a:rPr lang="pt-BR" sz="3000" dirty="0" smtClean="0">
                <a:sym typeface="Wingdings" panose="05000000000000000000" pitchFamily="2" charset="2"/>
              </a:rPr>
              <a:t>fiscal.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000" dirty="0" smtClean="0">
                <a:sym typeface="Wingdings" panose="05000000000000000000" pitchFamily="2" charset="2"/>
              </a:rPr>
              <a:t>Garante ambiente econômico favorável à </a:t>
            </a:r>
            <a:r>
              <a:rPr lang="pt-BR" sz="3000" b="1" dirty="0" smtClean="0">
                <a:sym typeface="Wingdings" panose="05000000000000000000" pitchFamily="2" charset="2"/>
              </a:rPr>
              <a:t>retomada do investimento</a:t>
            </a:r>
            <a:r>
              <a:rPr lang="pt-BR" sz="3000" dirty="0" smtClean="0">
                <a:sym typeface="Wingdings" panose="05000000000000000000" pitchFamily="2" charset="2"/>
              </a:rPr>
              <a:t>.</a:t>
            </a:r>
            <a:endParaRPr lang="pt-BR" sz="3000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altLang="pt-BR" sz="3000" b="1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3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29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na expectativa da trajetória de </a:t>
            </a:r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inflação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92460"/>
              </p:ext>
            </p:extLst>
          </p:nvPr>
        </p:nvGraphicFramePr>
        <p:xfrm>
          <a:off x="286871" y="938228"/>
          <a:ext cx="11483788" cy="494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87848" y="6278439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BCB, Boletim Focus.	Elaboração </a:t>
            </a:r>
            <a:r>
              <a:rPr lang="pt-BR" sz="1200" dirty="0"/>
              <a:t>SEPLAN-MP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701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na confiança da recuperação do PIB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87848" y="6278439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BCB, Boletim Focus.	Elaboração </a:t>
            </a:r>
            <a:r>
              <a:rPr lang="pt-BR" sz="1200" dirty="0"/>
              <a:t>SEPLAN-MP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7922"/>
              </p:ext>
            </p:extLst>
          </p:nvPr>
        </p:nvGraphicFramePr>
        <p:xfrm>
          <a:off x="286871" y="1004048"/>
          <a:ext cx="11376211" cy="484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317812" y="119230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Mediana do PIB real (%.</a:t>
            </a:r>
            <a:r>
              <a:rPr lang="pt-BR" b="1" dirty="0" err="1" smtClean="0"/>
              <a:t>a.a</a:t>
            </a:r>
            <a:r>
              <a:rPr lang="pt-BR" b="1" dirty="0" smtClean="0"/>
              <a:t>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045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</a:t>
            </a:r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expectativa da taxa de juros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87848" y="6278439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BCB, Boletim Focus.	Elaboração </a:t>
            </a:r>
            <a:r>
              <a:rPr lang="pt-BR" sz="1200" dirty="0"/>
              <a:t>SEPLAN-MP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8" y="1004046"/>
            <a:ext cx="11391775" cy="4894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35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55/2016 – Detalhamento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5153" y="878541"/>
            <a:ext cx="1155550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500" dirty="0">
                <a:sym typeface="Wingdings" panose="05000000000000000000" pitchFamily="2" charset="2"/>
              </a:rPr>
              <a:t>Aplicada a todos os Poderes;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500" dirty="0" smtClean="0">
                <a:sym typeface="Wingdings" panose="05000000000000000000" pitchFamily="2" charset="2"/>
              </a:rPr>
              <a:t>Prazo para do NRF: 20 anos;</a:t>
            </a:r>
            <a:endParaRPr lang="pt-BR" sz="35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500" dirty="0" smtClean="0">
                <a:sym typeface="Wingdings" panose="05000000000000000000" pitchFamily="2" charset="2"/>
              </a:rPr>
              <a:t>Regra a vigorar por 10 anos</a:t>
            </a:r>
            <a:r>
              <a:rPr lang="pt-BR" sz="3500" dirty="0">
                <a:sym typeface="Wingdings" panose="05000000000000000000" pitchFamily="2" charset="2"/>
              </a:rPr>
              <a:t>: limitação pelo valor do limite do ano anterior corrigido pelo IPCA do ano anterior;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500" dirty="0">
                <a:sym typeface="Wingdings" panose="05000000000000000000" pitchFamily="2" charset="2"/>
              </a:rPr>
              <a:t>Os pisos de Saúde e Educação passarão a ser corrigidos pela inflação (a partir de 2018)  Pisos garantem a não compressão dessas despesas;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500" dirty="0">
                <a:sym typeface="Wingdings" panose="05000000000000000000" pitchFamily="2" charset="2"/>
              </a:rPr>
              <a:t>O descumprimento da regra levará a uma série de vedações para aumento de despesas</a:t>
            </a:r>
            <a:r>
              <a:rPr lang="pt-BR" sz="3500" dirty="0" smtClean="0">
                <a:sym typeface="Wingdings" panose="05000000000000000000" pitchFamily="2" charset="2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665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Cenários Futuros – Grupo de Simulações I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5153" y="878541"/>
            <a:ext cx="115555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PT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 necessidade de realização de reformas no caso brasileiro se torna evidente quando se projetam os cenários futuros</a:t>
            </a:r>
            <a:r>
              <a:rPr lang="pt-PT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pt-PT" sz="28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14308" indent="-214308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PT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Para tanto, fizemos dois grupos de simulações. No </a:t>
            </a:r>
            <a:r>
              <a:rPr lang="pt-PT" sz="28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Grupo de Simulações I</a:t>
            </a:r>
            <a:r>
              <a:rPr lang="pt-PT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adotamos a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hipótese conservadora de que a não aprovação da PEC não afetaria sensivelmente a taxa de crescimento real médio do PIB a partir de 2020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2,0% ao ano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;</a:t>
            </a:r>
            <a:endParaRPr lang="pt-BR" sz="28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14308" indent="-214308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Para a taxa média de crescimento real das despesas adotamos diversos cenários: desde o histórico patamar de crescimento real de 6% ao ano até 1% ao ano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pt-BR" sz="28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14308" indent="-214308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 cenário de crescimento real da despesa nulo é o do Novo Regime Fiscal.</a:t>
            </a:r>
          </a:p>
        </p:txBody>
      </p:sp>
    </p:spTree>
    <p:extLst>
      <p:ext uri="{BB962C8B-B14F-4D97-AF65-F5344CB8AC3E}">
        <p14:creationId xmlns:p14="http://schemas.microsoft.com/office/powerpoint/2010/main" val="784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Autofit/>
          </a:bodyPr>
          <a:lstStyle/>
          <a:p>
            <a:pPr algn="ctr"/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SIMULAÇÃO - CENÁRIO PIB EM 2,0% A.A. (2020-26) – RESULTADO PRIMÁRIO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4" y="1075765"/>
            <a:ext cx="11636190" cy="475129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43434" y="6248400"/>
            <a:ext cx="725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Fontes: para 2017, PLOA. Para 2018-19:LDO. Para 2020 em diante: cálculos SEPLAN/MPDG considerando a Grade de Parâmetros de 11/08/2016 e crescimento do PIB de 2,0% a.a.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871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Autofit/>
          </a:bodyPr>
          <a:lstStyle/>
          <a:p>
            <a:pPr algn="ctr"/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SIMULAÇÃO - CENÁRIO PIB EM 2,0% A.A. (2020-26) – DESPESA PRIMÁRIA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3434" y="6248400"/>
            <a:ext cx="725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Fontes: para 2017, PLOA. Para 2018-19:LDO. Para 2020 em diante: cálculos SEPLAN/MPDG considerando a Grade de Parâmetros de 11/08/2016 e crescimento do PIB de 2,0% a.a.</a:t>
            </a:r>
            <a:endParaRPr lang="pt-BR" sz="12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4" y="958437"/>
            <a:ext cx="11779625" cy="5002306"/>
          </a:xfrm>
          <a:prstGeom prst="rect">
            <a:avLst/>
          </a:prstGeom>
        </p:spPr>
      </p:pic>
      <p:sp>
        <p:nvSpPr>
          <p:cNvPr id="10" name="CaixaDeTexto 1"/>
          <p:cNvSpPr txBox="1"/>
          <p:nvPr/>
        </p:nvSpPr>
        <p:spPr>
          <a:xfrm>
            <a:off x="691589" y="5586337"/>
            <a:ext cx="4113493" cy="26761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500" b="1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Cenários de crescimento real da despesa </a:t>
            </a:r>
            <a:r>
              <a:rPr lang="pt-BR" sz="1500" b="1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Autofit/>
          </a:bodyPr>
          <a:lstStyle/>
          <a:p>
            <a:pPr algn="ctr"/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SIMULAÇÃO - CENÁRIO PIB EM 2,0% A.A. (2020-26) – DÍVIDA BRUTA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4" y="980460"/>
            <a:ext cx="11672047" cy="48857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3434" y="6248400"/>
            <a:ext cx="725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Fontes: para 2017, PLOA. Para 2018-19:LDO. Para 2020 em diante: cálculos SEPLAN/MPDG considerando a Grade de Parâmetros de 11/08/2016 e crescimento do PIB de 2,0% a.a.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159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03411" y="1125547"/>
            <a:ext cx="11385177" cy="2967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adicionais para a recuperação da economia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0" y="6126564"/>
            <a:ext cx="3187700" cy="65188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21" y="6256867"/>
            <a:ext cx="696145" cy="3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Regime Fiscal da União - Antecedentes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718" y="6139940"/>
            <a:ext cx="889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BCB. Para 2016, Relatório FOCUS de </a:t>
            </a:r>
            <a:r>
              <a:rPr lang="pt-BR" sz="1200" dirty="0" smtClean="0"/>
              <a:t>25/11/2016. </a:t>
            </a:r>
            <a:r>
              <a:rPr lang="pt-BR" sz="1200" dirty="0"/>
              <a:t>Elaboração: SEPLAN/MPDG.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5153" y="878541"/>
            <a:ext cx="115555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000" dirty="0"/>
              <a:t>Durante os anos 2000, a economia brasileira foi impulsionada por um </a:t>
            </a:r>
            <a:r>
              <a:rPr lang="pt-BR" sz="3000" b="1" dirty="0"/>
              <a:t>forte crescimento do comércio internacional</a:t>
            </a:r>
            <a:r>
              <a:rPr lang="pt-BR" sz="3000" dirty="0"/>
              <a:t>, assim como pelo </a:t>
            </a:r>
            <a:r>
              <a:rPr lang="pt-BR" sz="3000" b="1" dirty="0"/>
              <a:t>aumento da cotação internacional das principais commodities </a:t>
            </a:r>
            <a:r>
              <a:rPr lang="pt-BR" sz="3000" dirty="0"/>
              <a:t>de sua pauta de </a:t>
            </a:r>
            <a:r>
              <a:rPr lang="pt-BR" sz="3000" dirty="0" smtClean="0"/>
              <a:t>exportação;</a:t>
            </a:r>
          </a:p>
          <a:p>
            <a:endParaRPr lang="pt-BR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000" dirty="0"/>
              <a:t>Já na primeira metade dos </a:t>
            </a:r>
            <a:r>
              <a:rPr lang="pt-BR" sz="3000" b="1" dirty="0"/>
              <a:t>anos 2010</a:t>
            </a:r>
            <a:r>
              <a:rPr lang="pt-BR" sz="3000" dirty="0"/>
              <a:t>, esse modelo de crescimento começa a mostrar </a:t>
            </a:r>
            <a:r>
              <a:rPr lang="pt-BR" sz="3000" b="1" dirty="0"/>
              <a:t>sinais de </a:t>
            </a:r>
            <a:r>
              <a:rPr lang="pt-BR" sz="3000" b="1" dirty="0" smtClean="0"/>
              <a:t>desaceleração</a:t>
            </a:r>
            <a:r>
              <a:rPr lang="pt-BR" sz="30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000" dirty="0" smtClean="0"/>
              <a:t>A partir de 2014, a desaceleração se torna mais forte, culminando com a </a:t>
            </a:r>
            <a:r>
              <a:rPr lang="pt-BR" sz="3000" b="1" dirty="0" smtClean="0"/>
              <a:t>inédita sequência de dois anos seguidos em recessão (2015 e 2016)</a:t>
            </a:r>
            <a:r>
              <a:rPr lang="pt-BR" sz="3000" dirty="0" smtClean="0"/>
              <a:t>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4719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Reformas administrativa e estruturantes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5153" y="878541"/>
            <a:ext cx="1155550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Racionalização </a:t>
            </a:r>
            <a:r>
              <a:rPr lang="pt-BR" sz="2600" dirty="0"/>
              <a:t>da estrutura de cargos comissionados (ocupação por servidores de carreira</a:t>
            </a:r>
            <a:r>
              <a:rPr lang="pt-BR" sz="2600" dirty="0" smtClean="0"/>
              <a:t>);</a:t>
            </a:r>
            <a:endParaRPr lang="pt-B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Redução </a:t>
            </a:r>
            <a:r>
              <a:rPr lang="pt-BR" sz="2600" dirty="0"/>
              <a:t>do número de Ministérios e de cargos (</a:t>
            </a:r>
            <a:r>
              <a:rPr lang="pt-BR" altLang="pt-BR" sz="2600" dirty="0"/>
              <a:t>4.307 cargos</a:t>
            </a:r>
            <a:r>
              <a:rPr lang="pt-BR" altLang="pt-BR" sz="2600" dirty="0" smtClean="0"/>
              <a:t>);</a:t>
            </a:r>
            <a:endParaRPr lang="pt-BR" altLang="pt-B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600" dirty="0"/>
              <a:t>Racionalização das despesas com aluguel, manutenção e motoristas, priorizando a contratação de serviços de táxi ou de transporte </a:t>
            </a:r>
            <a:r>
              <a:rPr lang="pt-BR" altLang="pt-BR" sz="2600" dirty="0" smtClean="0"/>
              <a:t>terceirizado;</a:t>
            </a:r>
            <a:endParaRPr lang="pt-BR" altLang="pt-B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600" dirty="0"/>
              <a:t>Venda de imóveis </a:t>
            </a:r>
            <a:r>
              <a:rPr lang="pt-BR" altLang="pt-BR" sz="2600" dirty="0" smtClean="0"/>
              <a:t>funcionais;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600" dirty="0"/>
              <a:t>Revisão do Auxílio-Doença e Aposentadoria por Invalidez;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600" dirty="0"/>
              <a:t>Revisão do Benefício de Prestação Continuada (BPC);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600" dirty="0"/>
              <a:t>Revisão do Seguro Defeso</a:t>
            </a:r>
            <a:r>
              <a:rPr lang="pt-BR" altLang="pt-BR" sz="2600" dirty="0" smtClean="0"/>
              <a:t>;</a:t>
            </a:r>
            <a:endParaRPr lang="pt-BR" altLang="pt-B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600" dirty="0" smtClean="0"/>
              <a:t>Reforma da Previdência;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Proposta de nova lei das finanças públicas;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Nova </a:t>
            </a:r>
            <a:r>
              <a:rPr lang="pt-BR" sz="2600" dirty="0"/>
              <a:t>Lei de Governança das Estatais</a:t>
            </a:r>
            <a:r>
              <a:rPr lang="pt-BR" sz="2600" dirty="0" smtClean="0"/>
              <a:t>;</a:t>
            </a:r>
            <a:endParaRPr lang="pt-BR" altLang="pt-B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5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alt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6497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02771" y="642257"/>
            <a:ext cx="11582400" cy="6054378"/>
          </a:xfrm>
        </p:spPr>
        <p:txBody>
          <a:bodyPr>
            <a:noAutofit/>
          </a:bodyPr>
          <a:lstStyle/>
          <a:p>
            <a:pPr marL="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b="1" dirty="0" smtClean="0">
                <a:solidFill>
                  <a:srgbClr val="000000"/>
                </a:solidFill>
                <a:cs typeface="Arial" pitchFamily="34" charset="0"/>
              </a:rPr>
              <a:t>1) Aumento da segurança jurídica e da previsibilidade do ambiente negocial no país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  <a:cs typeface="Arial" pitchFamily="34" charset="0"/>
              </a:rPr>
              <a:t>PLS 52/15 – marco legal das agências reguladoras (normatiza p/ todas a avaliação de impacto regulatório, regras de transparência, etc.)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  <a:cs typeface="Arial" pitchFamily="34" charset="0"/>
              </a:rPr>
              <a:t>PL 3453/2015 – marco legal das telecomunicações (aprovado na Câmara; muda regime de concessão para autorização, etc.)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Reestruturação da regulamentação da indústria de petróleo (conteúdo local, mercado de gás natural, revisão do contrato de cessão onerosa, </a:t>
            </a:r>
            <a:r>
              <a:rPr lang="pt-BR" sz="1400" dirty="0" err="1" smtClean="0">
                <a:cs typeface="Arial" pitchFamily="34" charset="0"/>
              </a:rPr>
              <a:t>Repetro</a:t>
            </a:r>
            <a:r>
              <a:rPr lang="pt-BR" sz="1400" dirty="0" smtClean="0">
                <a:cs typeface="Arial" pitchFamily="34" charset="0"/>
              </a:rPr>
              <a:t>, etc.)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  <a:cs typeface="Arial" pitchFamily="34" charset="0"/>
              </a:rPr>
              <a:t>MP renegociação contratual das concessões em infraestrutura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  <a:cs typeface="Arial" pitchFamily="34" charset="0"/>
              </a:rPr>
              <a:t>PL Licenciamento Ambiental (minuta em elaboração; coordenação do MMA e CC)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  <a:cs typeface="Arial" pitchFamily="34" charset="0"/>
              </a:rPr>
              <a:t>PL da Desapropriação por Utilidade Pública (MP preparou minuta, reunindo contribuições de outros órgãos)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  <a:cs typeface="Arial" pitchFamily="34" charset="0"/>
              </a:rPr>
              <a:t>Venda de terras a estrangeiros (já há </a:t>
            </a:r>
            <a:r>
              <a:rPr lang="pt-BR" sz="1400" dirty="0" err="1" smtClean="0">
                <a:solidFill>
                  <a:srgbClr val="000000"/>
                </a:solidFill>
                <a:cs typeface="Arial" pitchFamily="34" charset="0"/>
              </a:rPr>
              <a:t>PLs</a:t>
            </a:r>
            <a:r>
              <a:rPr lang="pt-BR" sz="1400" dirty="0" smtClean="0">
                <a:solidFill>
                  <a:srgbClr val="000000"/>
                </a:solidFill>
                <a:cs typeface="Arial" pitchFamily="34" charset="0"/>
              </a:rPr>
              <a:t> em tramitação)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  <a:cs typeface="Arial" pitchFamily="34" charset="0"/>
              </a:rPr>
              <a:t>Regulamentação fundiária urbana e rural (titulação de imóveis)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b="1" dirty="0" smtClean="0">
                <a:cs typeface="Arial" pitchFamily="34" charset="0"/>
              </a:rPr>
              <a:t>2) Redução do custo de se fazer negócios no Brasil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Redução gradual da multa sobre saldo e distribuição do </a:t>
            </a:r>
            <a:r>
              <a:rPr lang="pt-BR" sz="1400" dirty="0" smtClean="0">
                <a:cs typeface="Arial" pitchFamily="34" charset="0"/>
              </a:rPr>
              <a:t>resultado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Reforma </a:t>
            </a:r>
            <a:r>
              <a:rPr lang="pt-BR" sz="1400" dirty="0" smtClean="0">
                <a:cs typeface="Arial" pitchFamily="34" charset="0"/>
              </a:rPr>
              <a:t>da Lei das Licitações, ensejando maior controle finalístico e menos controle processualístico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Reforma Administrativa, reduzindo gastos com pessoal e aumentando a eficiência da máquina pública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Aumento da transparência na gestão dos recursos do FAT</a:t>
            </a:r>
            <a:endParaRPr lang="pt-BR" sz="1400" b="1" dirty="0" smtClean="0">
              <a:cs typeface="Arial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 dirty="0" smtClean="0">
              <a:cs typeface="Arial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b="1" dirty="0" smtClean="0">
                <a:cs typeface="Arial" pitchFamily="34" charset="0"/>
              </a:rPr>
              <a:t>3) Aumento da   transparência, simplificação dos procedimentos e redução das assimetrias de informação para negócios.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Regulamentação da duplicata mercantil eletrônica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Portal único de comércio exterior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Harmonização e simplificação da legislação de comércio exterior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 Aceleração do processo de análise de patentes, marcas e propriedades industriais (aperfeiçoamento do processo de registro de patentes, etc.)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 dirty="0" smtClean="0">
              <a:cs typeface="Arial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b="1" dirty="0" smtClean="0">
                <a:cs typeface="Arial" pitchFamily="34" charset="0"/>
              </a:rPr>
              <a:t>4) Potencialização de mecanismos de financiamentos na economia via iniciativa privada </a:t>
            </a:r>
            <a:endParaRPr lang="pt-BR" sz="1400" dirty="0" smtClean="0">
              <a:cs typeface="Arial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Financiamento dos projetos de infraestrutura (política </a:t>
            </a:r>
            <a:r>
              <a:rPr lang="pt-BR" sz="1400" dirty="0">
                <a:cs typeface="Arial" pitchFamily="34" charset="0"/>
              </a:rPr>
              <a:t>de investimentos em elaboração pelo </a:t>
            </a:r>
            <a:r>
              <a:rPr lang="pt-BR" sz="1400" dirty="0" smtClean="0">
                <a:cs typeface="Arial" pitchFamily="34" charset="0"/>
              </a:rPr>
              <a:t>FI-FGTS, etc.)</a:t>
            </a:r>
            <a:endParaRPr lang="pt-BR" sz="1400" dirty="0">
              <a:cs typeface="Arial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Programa Nacional de Microcrédito Produtivo Orientado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Marco Regulatório de Ciência e Tecnologia – sociedade anônima simplificada (PL 4303/2012), cooperação técnico-científica do governo c/ micro e pequenas, etc.)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cs typeface="Arial" pitchFamily="34" charset="0"/>
              </a:rPr>
              <a:t>Venda de ativos (do controle acionário das seis distribuidora sob controle da Eletrobrás)</a:t>
            </a:r>
            <a:endParaRPr lang="pt-BR" sz="1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1718" y="107609"/>
            <a:ext cx="12048564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 ambiente de negócios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86" y="2607700"/>
            <a:ext cx="6149788" cy="125763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13" y="2811858"/>
            <a:ext cx="1483074" cy="8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Regime Fiscal da União - Antecedentes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97328950"/>
              </p:ext>
            </p:extLst>
          </p:nvPr>
        </p:nvGraphicFramePr>
        <p:xfrm>
          <a:off x="304800" y="1646012"/>
          <a:ext cx="11403106" cy="429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1718" y="6139940"/>
            <a:ext cx="889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BCB. Para 2016, Relatório FOCUS de </a:t>
            </a:r>
            <a:r>
              <a:rPr lang="pt-BR" sz="1200" dirty="0" smtClean="0"/>
              <a:t>25/11/2016. </a:t>
            </a:r>
            <a:r>
              <a:rPr lang="pt-BR" sz="1200" dirty="0"/>
              <a:t>Elaboração: SEPLAN/MPDG.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96353" y="968188"/>
            <a:ext cx="8686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Variação real do Produto Interno Bruto do Brasil (% a.a.)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2856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Regime Fiscal da União - Antecedentes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6871" y="6175904"/>
            <a:ext cx="889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BCB. Elaboração: SEPLAN/MPDG.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3435" y="800711"/>
            <a:ext cx="116630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/>
              <a:t>Durante a maior parte do período, as despesas primárias da União seguiram trajetória ascendente, mesmo após 2011.</a:t>
            </a:r>
            <a:endParaRPr lang="pt-BR" sz="2500" dirty="0">
              <a:sym typeface="Wingdings" panose="05000000000000000000" pitchFamily="2" charset="2"/>
            </a:endParaRPr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004951"/>
            <a:ext cx="11268635" cy="403106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004991" y="1662485"/>
            <a:ext cx="5518627" cy="358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7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Variação </a:t>
            </a:r>
            <a:r>
              <a:rPr lang="pt-B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da despesa primária da União (% a.a.)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Regime Fiscal da União - Antecedentes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6871" y="6175904"/>
            <a:ext cx="889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Fontes: BCB e * Relatório de Avaliação de Receitas e Despesas do 5º bimestre/2016. </a:t>
            </a:r>
            <a:r>
              <a:rPr lang="pt-BR" sz="1200" dirty="0"/>
              <a:t>Elaboração: SEPLAN/MPDG.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4471" y="766006"/>
            <a:ext cx="1188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/>
              <a:t>O resultado foi a contínua </a:t>
            </a:r>
            <a:r>
              <a:rPr lang="pt-BR" sz="2500" b="1" dirty="0" smtClean="0"/>
              <a:t>deterioração das finanças públicas</a:t>
            </a:r>
            <a:r>
              <a:rPr lang="pt-BR" sz="2500" dirty="0" smtClean="0"/>
              <a:t>, com a redução no resultado primário da União.</a:t>
            </a:r>
            <a:endParaRPr lang="pt-BR" sz="2500" dirty="0">
              <a:sym typeface="Wingdings" panose="05000000000000000000" pitchFamily="2" charset="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92346" y="1650510"/>
            <a:ext cx="4320413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7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Primário da </a:t>
            </a:r>
            <a:r>
              <a:rPr lang="pt-B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União (% </a:t>
            </a:r>
            <a:r>
              <a:rPr lang="pt-BR" sz="17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PIB)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785810"/>
              </p:ext>
            </p:extLst>
          </p:nvPr>
        </p:nvGraphicFramePr>
        <p:xfrm>
          <a:off x="385481" y="2057400"/>
          <a:ext cx="11636189" cy="399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20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Regime Fiscal da União - Antecedentes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6871" y="6175904"/>
            <a:ext cx="889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BCB. Elaboração: SEPLAN/MPDG.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3435" y="800711"/>
            <a:ext cx="116630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/>
              <a:t>A</a:t>
            </a:r>
            <a:r>
              <a:rPr lang="pt-BR" sz="2500" dirty="0" smtClean="0"/>
              <a:t> Dívida Bruta do Governo Geral assumiu trajetória ascendente.</a:t>
            </a:r>
            <a:endParaRPr lang="pt-BR" sz="2500" dirty="0">
              <a:sym typeface="Wingdings" panose="05000000000000000000" pitchFamily="2" charset="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00711" y="1441640"/>
            <a:ext cx="4527201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7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Dívida Bruta do Governo Geral (% do PIB)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166168248"/>
              </p:ext>
            </p:extLst>
          </p:nvPr>
        </p:nvGraphicFramePr>
        <p:xfrm>
          <a:off x="421342" y="1813921"/>
          <a:ext cx="11080376" cy="420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02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Regime Fiscal da União - Antecedentes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6871" y="6175904"/>
            <a:ext cx="889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BCB. Elaboração: SEPLAN/MPDG.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3435" y="800711"/>
            <a:ext cx="116630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ym typeface="Wingdings" panose="05000000000000000000" pitchFamily="2" charset="2"/>
              </a:rPr>
              <a:t>A desaceleração econômica também afetou fortemente o mercado de trabalho.</a:t>
            </a:r>
            <a:endParaRPr lang="pt-BR" sz="2500" dirty="0">
              <a:sym typeface="Wingdings" panose="05000000000000000000" pitchFamily="2" charset="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57548" y="1441640"/>
            <a:ext cx="5413533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7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desemprego e criação </a:t>
            </a:r>
            <a:r>
              <a:rPr lang="pt-B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emprego </a:t>
            </a:r>
            <a:r>
              <a:rPr lang="pt-BR" sz="17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1799880"/>
            <a:ext cx="10963835" cy="4251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6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da evolução da crise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44964310"/>
              </p:ext>
            </p:extLst>
          </p:nvPr>
        </p:nvGraphicFramePr>
        <p:xfrm>
          <a:off x="2032000" y="937085"/>
          <a:ext cx="8128000" cy="50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5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8" y="107609"/>
            <a:ext cx="12048564" cy="63566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55/2016 – O Novo Regime Fiscal da União</a:t>
            </a:r>
            <a:endParaRPr lang="pt-BR" sz="3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3" y="6175904"/>
            <a:ext cx="857013" cy="4820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5153" y="878541"/>
            <a:ext cx="115555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000" b="1" dirty="0" smtClean="0">
                <a:sym typeface="Wingdings" panose="05000000000000000000" pitchFamily="2" charset="2"/>
              </a:rPr>
              <a:t>Regra fiscal com limite para o crescimento das despesas primárias;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000" b="1" dirty="0" smtClean="0">
                <a:sym typeface="Wingdings" panose="05000000000000000000" pitchFamily="2" charset="2"/>
              </a:rPr>
              <a:t>Trata-se de uma abordagem inovadora no processo de planejamento, orçamento e execução financeira do governo,</a:t>
            </a:r>
            <a:r>
              <a:rPr lang="pt-BR" sz="3000" dirty="0" smtClean="0">
                <a:sym typeface="Wingdings" panose="05000000000000000000" pitchFamily="2" charset="2"/>
              </a:rPr>
              <a:t> pois: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000" dirty="0" smtClean="0">
                <a:sym typeface="Wingdings" panose="05000000000000000000" pitchFamily="2" charset="2"/>
              </a:rPr>
              <a:t>Induz o governo e a sociedade a avaliarem de </a:t>
            </a:r>
            <a:r>
              <a:rPr lang="pt-BR" sz="3000" b="1" dirty="0" smtClean="0">
                <a:sym typeface="Wingdings" panose="05000000000000000000" pitchFamily="2" charset="2"/>
              </a:rPr>
              <a:t>forma mais transparente </a:t>
            </a:r>
            <a:r>
              <a:rPr lang="pt-BR" sz="3000" dirty="0" smtClean="0">
                <a:sym typeface="Wingdings" panose="05000000000000000000" pitchFamily="2" charset="2"/>
              </a:rPr>
              <a:t>suas </a:t>
            </a:r>
            <a:r>
              <a:rPr lang="pt-BR" sz="3000" b="1" dirty="0" smtClean="0">
                <a:sym typeface="Wingdings" panose="05000000000000000000" pitchFamily="2" charset="2"/>
              </a:rPr>
              <a:t>prioridades </a:t>
            </a:r>
            <a:r>
              <a:rPr lang="pt-BR" sz="3000" dirty="0" smtClean="0">
                <a:sym typeface="Wingdings" panose="05000000000000000000" pitchFamily="2" charset="2"/>
              </a:rPr>
              <a:t>no orçamento;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000" b="1" dirty="0" smtClean="0">
                <a:sym typeface="Wingdings" panose="05000000000000000000" pitchFamily="2" charset="2"/>
              </a:rPr>
              <a:t>Fortalece o Orçamento</a:t>
            </a:r>
            <a:r>
              <a:rPr lang="pt-BR" sz="3000" dirty="0" smtClean="0">
                <a:sym typeface="Wingdings" panose="05000000000000000000" pitchFamily="2" charset="2"/>
              </a:rPr>
              <a:t>, pois tende a diminuir, ao longo do tempo, a discrepância entre as dotações orçamentárias e as despesas executadas;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000" b="1" dirty="0" smtClean="0">
                <a:sym typeface="Wingdings" panose="05000000000000000000" pitchFamily="2" charset="2"/>
              </a:rPr>
              <a:t>Fortalece o Planejamento,</a:t>
            </a:r>
            <a:r>
              <a:rPr lang="pt-BR" sz="3000" dirty="0" smtClean="0">
                <a:sym typeface="Wingdings" panose="05000000000000000000" pitchFamily="2" charset="2"/>
              </a:rPr>
              <a:t> ao criar maior previsibilidade na execução das despesas planejadas;</a:t>
            </a:r>
          </a:p>
        </p:txBody>
      </p:sp>
    </p:spTree>
    <p:extLst>
      <p:ext uri="{BB962C8B-B14F-4D97-AF65-F5344CB8AC3E}">
        <p14:creationId xmlns:p14="http://schemas.microsoft.com/office/powerpoint/2010/main" val="6248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117914</TotalTime>
  <Words>1411</Words>
  <Application>Microsoft Office PowerPoint</Application>
  <PresentationFormat>Widescreen</PresentationFormat>
  <Paragraphs>118</Paragraphs>
  <Slides>22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Gotham HTF</vt:lpstr>
      <vt:lpstr>Times New Roman</vt:lpstr>
      <vt:lpstr>Wingdings</vt:lpstr>
      <vt:lpstr>Tema do Office</vt:lpstr>
      <vt:lpstr>Apresentação do PowerPoint</vt:lpstr>
      <vt:lpstr>Novo Regime Fiscal da União - Antecedentes</vt:lpstr>
      <vt:lpstr>Novo Regime Fiscal da União - Antecedentes</vt:lpstr>
      <vt:lpstr>Novo Regime Fiscal da União - Antecedentes</vt:lpstr>
      <vt:lpstr>Novo Regime Fiscal da União - Antecedentes</vt:lpstr>
      <vt:lpstr>Novo Regime Fiscal da União - Antecedentes</vt:lpstr>
      <vt:lpstr>Novo Regime Fiscal da União - Antecedentes</vt:lpstr>
      <vt:lpstr>Diagnóstico da evolução da crise</vt:lpstr>
      <vt:lpstr>PEC 55/2016 – O Novo Regime Fiscal da União</vt:lpstr>
      <vt:lpstr>PEC 55/2016 – O Novo Regime Fiscal da União</vt:lpstr>
      <vt:lpstr>Melhora na expectativa da trajetória de inflação</vt:lpstr>
      <vt:lpstr>Melhora na confiança da recuperação do PIB</vt:lpstr>
      <vt:lpstr>Melhora na expectativa da taxa de juros</vt:lpstr>
      <vt:lpstr>PEC 55/2016 – Detalhamento</vt:lpstr>
      <vt:lpstr>Cenários Futuros – Grupo de Simulações I</vt:lpstr>
      <vt:lpstr>SIMULAÇÃO - CENÁRIO PIB EM 2,0% A.A. (2020-26) – RESULTADO PRIMÁRIO</vt:lpstr>
      <vt:lpstr>SIMULAÇÃO - CENÁRIO PIB EM 2,0% A.A. (2020-26) – DESPESA PRIMÁRIA</vt:lpstr>
      <vt:lpstr>SIMULAÇÃO - CENÁRIO PIB EM 2,0% A.A. (2020-26) – DÍVIDA BRUTA</vt:lpstr>
      <vt:lpstr>Apresentação do PowerPoint</vt:lpstr>
      <vt:lpstr>Reformas administrativa e estruturantes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03699398161;04096802140</dc:creator>
  <cp:lastModifiedBy>Marcos Adolfo Ribeiro Ferrari</cp:lastModifiedBy>
  <cp:revision>177</cp:revision>
  <cp:lastPrinted>2016-01-12T16:51:55Z</cp:lastPrinted>
  <dcterms:created xsi:type="dcterms:W3CDTF">2016-01-05T17:48:35Z</dcterms:created>
  <dcterms:modified xsi:type="dcterms:W3CDTF">2016-12-01T16:33:37Z</dcterms:modified>
</cp:coreProperties>
</file>