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306" r:id="rId3"/>
    <p:sldId id="293" r:id="rId4"/>
    <p:sldId id="294" r:id="rId5"/>
    <p:sldId id="295" r:id="rId6"/>
    <p:sldId id="292" r:id="rId7"/>
    <p:sldId id="307" r:id="rId8"/>
    <p:sldId id="257" r:id="rId9"/>
    <p:sldId id="283" r:id="rId10"/>
    <p:sldId id="281" r:id="rId11"/>
    <p:sldId id="259" r:id="rId12"/>
    <p:sldId id="271" r:id="rId13"/>
    <p:sldId id="267" r:id="rId14"/>
    <p:sldId id="260" r:id="rId15"/>
    <p:sldId id="282" r:id="rId16"/>
    <p:sldId id="273" r:id="rId17"/>
    <p:sldId id="262" r:id="rId18"/>
    <p:sldId id="286" r:id="rId19"/>
    <p:sldId id="272" r:id="rId20"/>
    <p:sldId id="291" r:id="rId21"/>
    <p:sldId id="314" r:id="rId22"/>
    <p:sldId id="261" r:id="rId23"/>
    <p:sldId id="317" r:id="rId24"/>
    <p:sldId id="263" r:id="rId25"/>
    <p:sldId id="268" r:id="rId26"/>
    <p:sldId id="287" r:id="rId27"/>
    <p:sldId id="289" r:id="rId28"/>
    <p:sldId id="264" r:id="rId29"/>
    <p:sldId id="312" r:id="rId30"/>
    <p:sldId id="274" r:id="rId31"/>
    <p:sldId id="310" r:id="rId32"/>
    <p:sldId id="288" r:id="rId33"/>
    <p:sldId id="313" r:id="rId34"/>
    <p:sldId id="315" r:id="rId35"/>
    <p:sldId id="319" r:id="rId36"/>
    <p:sldId id="275" r:id="rId37"/>
    <p:sldId id="320" r:id="rId38"/>
    <p:sldId id="321" r:id="rId39"/>
    <p:sldId id="296" r:id="rId40"/>
    <p:sldId id="309" r:id="rId41"/>
    <p:sldId id="308" r:id="rId42"/>
    <p:sldId id="303" r:id="rId43"/>
    <p:sldId id="304" r:id="rId44"/>
    <p:sldId id="302" r:id="rId45"/>
    <p:sldId id="300" r:id="rId46"/>
    <p:sldId id="305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845A89F-2C31-47CB-9A5B-26FF8FE8A163}">
          <p14:sldIdLst>
            <p14:sldId id="256"/>
            <p14:sldId id="306"/>
            <p14:sldId id="293"/>
            <p14:sldId id="294"/>
            <p14:sldId id="295"/>
            <p14:sldId id="292"/>
            <p14:sldId id="307"/>
            <p14:sldId id="257"/>
            <p14:sldId id="283"/>
            <p14:sldId id="281"/>
            <p14:sldId id="259"/>
            <p14:sldId id="271"/>
            <p14:sldId id="267"/>
            <p14:sldId id="260"/>
            <p14:sldId id="282"/>
            <p14:sldId id="273"/>
            <p14:sldId id="262"/>
            <p14:sldId id="286"/>
            <p14:sldId id="272"/>
            <p14:sldId id="291"/>
            <p14:sldId id="314"/>
            <p14:sldId id="261"/>
            <p14:sldId id="317"/>
            <p14:sldId id="263"/>
            <p14:sldId id="268"/>
            <p14:sldId id="287"/>
            <p14:sldId id="289"/>
            <p14:sldId id="264"/>
            <p14:sldId id="312"/>
            <p14:sldId id="274"/>
            <p14:sldId id="310"/>
            <p14:sldId id="288"/>
            <p14:sldId id="313"/>
            <p14:sldId id="315"/>
            <p14:sldId id="319"/>
            <p14:sldId id="275"/>
            <p14:sldId id="320"/>
            <p14:sldId id="321"/>
            <p14:sldId id="296"/>
            <p14:sldId id="309"/>
            <p14:sldId id="308"/>
            <p14:sldId id="303"/>
            <p14:sldId id="304"/>
            <p14:sldId id="302"/>
            <p14:sldId id="300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3603C-3A52-4745-A2E7-1223C1C96B4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5636-C998-434C-A421-AE078EBE8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6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9A8CC6-C67D-4885-AB20-EE525255FF5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6016" y="1340768"/>
            <a:ext cx="3313355" cy="1440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2700" dirty="0"/>
              <a:t>f</a:t>
            </a:r>
            <a:r>
              <a:rPr lang="pt-BR" sz="2700" dirty="0" smtClean="0"/>
              <a:t>undamentos macropolíticos de tributação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err="1" smtClean="0"/>
              <a:t>belém</a:t>
            </a:r>
            <a:r>
              <a:rPr lang="pt-BR" dirty="0" smtClean="0"/>
              <a:t>, 01/12/2016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4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IDH X “Carga Tributária”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9695"/>
            <a:ext cx="590465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4082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Mangal" pitchFamily="18" charset="0"/>
                <a:cs typeface="Mangal" pitchFamily="18" charset="0"/>
              </a:rPr>
              <a:t>   </a:t>
            </a:r>
            <a:r>
              <a:rPr lang="pt-BR" sz="3200" dirty="0" smtClean="0"/>
              <a:t>Outros países</a:t>
            </a:r>
            <a:endParaRPr lang="pt-B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« A carga tribuária freia o crescimento econômico 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3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124744"/>
            <a:ext cx="7024744" cy="720080"/>
          </a:xfrm>
        </p:spPr>
        <p:txBody>
          <a:bodyPr>
            <a:noAutofit/>
          </a:bodyPr>
          <a:lstStyle/>
          <a:p>
            <a:r>
              <a:rPr lang="fr-FR" sz="2400" dirty="0" smtClean="0"/>
              <a:t>A carga tributária não compromete o desempenho dos países mais desenvolvidos. Ao contrário, os caracteriza.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5" y="1988840"/>
            <a:ext cx="629602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Escandinávia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162174"/>
            <a:ext cx="7448550" cy="270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/>
              <a:t>Melhores países para se investir - 2014</a:t>
            </a:r>
            <a:endParaRPr lang="pt-B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572987" cy="45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68144" y="1426065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...  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 – Suécia</a:t>
            </a:r>
          </a:p>
          <a:p>
            <a:r>
              <a:rPr lang="pt-BR" sz="2000" dirty="0">
                <a:latin typeface="+mj-lt"/>
                <a:ea typeface="+mj-ea"/>
                <a:cs typeface="+mj-cs"/>
              </a:rPr>
              <a:t>...</a:t>
            </a:r>
          </a:p>
          <a:p>
            <a:r>
              <a:rPr lang="pt-BR" sz="2000" dirty="0">
                <a:latin typeface="+mj-lt"/>
                <a:ea typeface="+mj-ea"/>
                <a:cs typeface="+mj-cs"/>
              </a:rPr>
              <a:t>12 – Noruega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...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14 – Holanda</a:t>
            </a:r>
          </a:p>
          <a:p>
            <a:r>
              <a:rPr lang="pt-BR" sz="2000" dirty="0">
                <a:latin typeface="+mj-lt"/>
                <a:ea typeface="+mj-ea"/>
                <a:cs typeface="+mj-cs"/>
              </a:rPr>
              <a:t>...</a:t>
            </a:r>
          </a:p>
          <a:p>
            <a:r>
              <a:rPr lang="pt-BR" sz="2000" dirty="0">
                <a:latin typeface="+mj-lt"/>
                <a:ea typeface="+mj-ea"/>
                <a:cs typeface="+mj-cs"/>
              </a:rPr>
              <a:t>16 – Dinamarca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...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 – </a:t>
            </a:r>
            <a:r>
              <a:rPr lang="pt-BR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Finlândia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« Nós não nos desenvolvemos mais no Brasil em razão da corrupção. A Europa, por exemplo, não possui esse problema. 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8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28" y="836712"/>
            <a:ext cx="7024744" cy="745151"/>
          </a:xfrm>
        </p:spPr>
        <p:txBody>
          <a:bodyPr>
            <a:noAutofit/>
          </a:bodyPr>
          <a:lstStyle/>
          <a:p>
            <a:pPr algn="ctr"/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3264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5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1"/>
            <a:ext cx="7632848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79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« </a:t>
            </a:r>
            <a:r>
              <a:rPr lang="fr-FR" dirty="0"/>
              <a:t>Ok, </a:t>
            </a:r>
            <a:r>
              <a:rPr lang="fr-FR" dirty="0" smtClean="0"/>
              <a:t>existe corrupção na Europa, mas o nível de corrupção no Brasil está em patamares muito mais altos. 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2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Solidariedade Fiscal </a:t>
            </a:r>
            <a:br>
              <a:rPr lang="fr-FR" dirty="0" smtClean="0"/>
            </a:br>
            <a:r>
              <a:rPr lang="fr-FR" dirty="0" smtClean="0"/>
              <a:t>X </a:t>
            </a:r>
            <a:br>
              <a:rPr lang="fr-FR" dirty="0" smtClean="0"/>
            </a:br>
            <a:r>
              <a:rPr lang="fr-FR" dirty="0" smtClean="0"/>
              <a:t>P.I.B.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46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6227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Índice de P</a:t>
            </a:r>
            <a:r>
              <a:rPr lang="pt-BR" sz="3200" dirty="0" smtClean="0"/>
              <a:t>ercepção </a:t>
            </a:r>
            <a:r>
              <a:rPr lang="pt-BR" sz="3200" dirty="0"/>
              <a:t>da C</a:t>
            </a:r>
            <a:r>
              <a:rPr lang="pt-BR" sz="3200" dirty="0" smtClean="0"/>
              <a:t>orrupção </a:t>
            </a:r>
            <a:r>
              <a:rPr lang="pt-BR" sz="3200" dirty="0"/>
              <a:t>2014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9940" y="6127893"/>
            <a:ext cx="6777317" cy="216024"/>
          </a:xfrm>
        </p:spPr>
        <p:txBody>
          <a:bodyPr>
            <a:normAutofit/>
          </a:bodyPr>
          <a:lstStyle/>
          <a:p>
            <a:r>
              <a:rPr lang="pt-BR" sz="800" dirty="0" smtClean="0"/>
              <a:t>Dados do Instituto Transparência Internacional</a:t>
            </a:r>
            <a:endParaRPr lang="pt-BR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6" y="2492896"/>
            <a:ext cx="7859442" cy="236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6" y="4961620"/>
            <a:ext cx="60007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23570"/>
            <a:ext cx="58864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0" y="5655064"/>
            <a:ext cx="5581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010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738188"/>
            <a:ext cx="49339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442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175" y="620688"/>
            <a:ext cx="7024744" cy="864096"/>
          </a:xfrm>
        </p:spPr>
        <p:txBody>
          <a:bodyPr>
            <a:noAutofit/>
          </a:bodyPr>
          <a:lstStyle/>
          <a:p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2"/>
            <a:ext cx="72728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9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« Mas em outros países vale a pena pagar impostos, porque lá se aplica bem. Lá há o retorno.»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2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Autofit/>
          </a:bodyPr>
          <a:lstStyle/>
          <a:p>
            <a:r>
              <a:rPr lang="fr-FR" sz="2200" dirty="0" smtClean="0"/>
              <a:t>« A evolução das melhorias sociais estão para o Brasil assim como o  crescimento econômico está para a China" </a:t>
            </a:r>
            <a:r>
              <a:rPr lang="fr-FR" sz="2200" dirty="0"/>
              <a:t>- Marcelo Neri, </a:t>
            </a:r>
            <a:r>
              <a:rPr lang="fr-FR" sz="2200" dirty="0" smtClean="0"/>
              <a:t>IPEA, 2013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92888" cy="43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0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1" y="566864"/>
            <a:ext cx="7153275" cy="58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49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76672"/>
            <a:ext cx="76295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895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1636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« A carga tributária explica o progresso do Brasil »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83610" cy="457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 « Agenda da Progressividade 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8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01" y="1484784"/>
            <a:ext cx="6021210" cy="434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4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Falha estrutural: </a:t>
            </a:r>
            <a:r>
              <a:rPr lang="fr-FR" sz="2400" dirty="0" smtClean="0"/>
              <a:t>falta de progressividade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844824"/>
            <a:ext cx="73533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2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Horta\Dropbox\SET\Educação Fiscal\Estudos\Quadros\Regressividade segundo renda familia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448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5013176"/>
            <a:ext cx="6736712" cy="1143000"/>
          </a:xfrm>
        </p:spPr>
        <p:txBody>
          <a:bodyPr>
            <a:normAutofit/>
          </a:bodyPr>
          <a:lstStyle/>
          <a:p>
            <a:r>
              <a:rPr lang="pt-BR" sz="800" dirty="0" smtClean="0"/>
              <a:t>Fonte: OCDE</a:t>
            </a:r>
            <a:endParaRPr lang="pt-BR" sz="800" dirty="0"/>
          </a:p>
        </p:txBody>
      </p:sp>
      <p:pic>
        <p:nvPicPr>
          <p:cNvPr id="1026" name="Picture 2" descr="C:\Users\Andre\Dropbox\SET\Educação Fiscal\Apostila\Perfil da tributação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5"/>
            <a:ext cx="70567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6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Arrecadação do Brasil em  2014, por faixa de renda</a:t>
            </a:r>
            <a:endParaRPr lang="pt-BR" dirty="0"/>
          </a:p>
        </p:txBody>
      </p:sp>
      <p:pic>
        <p:nvPicPr>
          <p:cNvPr id="2050" name="Picture 2" descr="C:\Users\Horta\Dropbox\SET\Educação Fiscal\Estudos\Quadros\Arecadação de impostos por faixa de rend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1206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7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404938"/>
            <a:ext cx="75247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88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Manipulação de consensos</a:t>
            </a:r>
            <a:br>
              <a:rPr lang="fr-FR" dirty="0" smtClean="0"/>
            </a:br>
            <a:r>
              <a:rPr lang="fr-FR" sz="3100" dirty="0" smtClean="0"/>
              <a:t>- deformações no senso comum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40137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 smtClean="0"/>
              <a:t>Quanto tempo do ano se trabalha só para pagar os impostos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04950"/>
            <a:ext cx="7992889" cy="494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509588"/>
            <a:ext cx="6391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3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264696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7503"/>
            <a:ext cx="6624735" cy="45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94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7"/>
            <a:ext cx="2664296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0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3222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3528510" cy="218531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#</a:t>
            </a:r>
            <a:br>
              <a:rPr lang="pt-BR" sz="3600" dirty="0" smtClean="0"/>
            </a:br>
            <a:r>
              <a:rPr lang="pt-BR" sz="3600" dirty="0" smtClean="0"/>
              <a:t>Cargas tributárias por habitante</a:t>
            </a:r>
            <a:endParaRPr lang="pt-BR" sz="3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3490" y="6005126"/>
            <a:ext cx="7024744" cy="3292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1400" dirty="0" smtClean="0"/>
              <a:t>*Institut Brésilien </a:t>
            </a:r>
            <a:r>
              <a:rPr lang="fr-FR" sz="1400" dirty="0"/>
              <a:t>de </a:t>
            </a:r>
            <a:r>
              <a:rPr lang="fr-FR" sz="1400" dirty="0" smtClean="0"/>
              <a:t>Recherche </a:t>
            </a:r>
            <a:r>
              <a:rPr lang="fr-FR" sz="1400" dirty="0"/>
              <a:t>en </a:t>
            </a:r>
            <a:r>
              <a:rPr lang="fr-FR" sz="1400" dirty="0" smtClean="0"/>
              <a:t>Fiscalité</a:t>
            </a:r>
            <a:r>
              <a:rPr lang="fr-FR" sz="1400" dirty="0"/>
              <a:t>. </a:t>
            </a:r>
            <a:endParaRPr lang="fr-FR" sz="1400" dirty="0" smtClean="0"/>
          </a:p>
          <a:p>
            <a:pPr algn="just"/>
            <a:r>
              <a:rPr lang="fr-FR" sz="1400" dirty="0" smtClean="0"/>
              <a:t>http</a:t>
            </a:r>
            <a:r>
              <a:rPr lang="fr-FR" sz="1400" dirty="0"/>
              <a:t>://www.dmtemdebate.com.br/userfiles/file/artigos/ALLEGRINI-Pobre_quem_paga_a_conta.pdf</a:t>
            </a:r>
            <a:endParaRPr lang="pt-BR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62" y="764703"/>
            <a:ext cx="3688546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0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87473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Maiores riquezas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95424"/>
            <a:ext cx="8136903" cy="45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967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 descr="C:\Users\Andre\Dropbox\SET\Educação Fiscal\Palestras\URFN - agosto - coloquio de economia\r maior que 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4481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46449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6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3024454" cy="3384376"/>
          </a:xfrm>
        </p:spPr>
        <p:txBody>
          <a:bodyPr>
            <a:normAutofit/>
          </a:bodyPr>
          <a:lstStyle/>
          <a:p>
            <a:r>
              <a:rPr lang="pt-BR" dirty="0" smtClean="0"/>
              <a:t>Índice de Confiança da Indústria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Andre\Desktop\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56" y="2276592"/>
            <a:ext cx="2952328" cy="22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49685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76" y="476672"/>
            <a:ext cx="447675" cy="356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905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17232"/>
            <a:ext cx="4680520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809403"/>
            <a:ext cx="3562350" cy="341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0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33538"/>
            <a:ext cx="6552009" cy="388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3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908720"/>
            <a:ext cx="672465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Solidariedade Fiscal </a:t>
            </a:r>
            <a:br>
              <a:rPr lang="fr-FR" dirty="0" smtClean="0"/>
            </a:br>
            <a:r>
              <a:rPr lang="fr-FR" dirty="0" smtClean="0"/>
              <a:t>X </a:t>
            </a:r>
            <a:br>
              <a:rPr lang="fr-FR" dirty="0" smtClean="0"/>
            </a:br>
            <a:r>
              <a:rPr lang="fr-FR" dirty="0" smtClean="0"/>
              <a:t>I.D.H.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18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485" y="346646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Carga Tributária x </a:t>
            </a:r>
            <a:r>
              <a:rPr lang="pt-BR" sz="3200" dirty="0"/>
              <a:t>IDH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80648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Ranking mundial da carga tributária </a:t>
            </a:r>
            <a:r>
              <a:rPr lang="pt-BR" sz="1600" dirty="0" smtClean="0"/>
              <a:t>(</a:t>
            </a:r>
            <a:r>
              <a:rPr lang="pt-BR" sz="1600" dirty="0" err="1" smtClean="0"/>
              <a:t>Heritage</a:t>
            </a:r>
            <a:r>
              <a:rPr lang="pt-BR" sz="1600" dirty="0" smtClean="0"/>
              <a:t> Foundation – 2014)</a:t>
            </a:r>
            <a:endParaRPr lang="pt-BR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1287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3515</TotalTime>
  <Words>152</Words>
  <Application>Microsoft Office PowerPoint</Application>
  <PresentationFormat>Apresentação na tela (4:3)</PresentationFormat>
  <Paragraphs>40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1" baseType="lpstr">
      <vt:lpstr>Calibri</vt:lpstr>
      <vt:lpstr>Century Gothic</vt:lpstr>
      <vt:lpstr>Mangal</vt:lpstr>
      <vt:lpstr>Wingdings 2</vt:lpstr>
      <vt:lpstr>Austin</vt:lpstr>
      <vt:lpstr>fundamentos macropolíticos de tributação </vt:lpstr>
      <vt:lpstr>Solidariedade Fiscal  X  P.I.B.</vt:lpstr>
      <vt:lpstr>Apresentação do PowerPoint</vt:lpstr>
      <vt:lpstr>Apresentação do PowerPoint</vt:lpstr>
      <vt:lpstr>Apresentação do PowerPoint</vt:lpstr>
      <vt:lpstr>Apresentação do PowerPoint</vt:lpstr>
      <vt:lpstr>Solidariedade Fiscal  X  I.D.H.</vt:lpstr>
      <vt:lpstr>Carga Tributária x IDH</vt:lpstr>
      <vt:lpstr>Ranking mundial da carga tributária (Heritage Foundation – 2014)</vt:lpstr>
      <vt:lpstr>IDH X “Carga Tributária”</vt:lpstr>
      <vt:lpstr>   Outros países</vt:lpstr>
      <vt:lpstr>« A carga tribuária freia o crescimento econômico »</vt:lpstr>
      <vt:lpstr>A carga tributária não compromete o desempenho dos países mais desenvolvidos. Ao contrário, os caracteriza. </vt:lpstr>
      <vt:lpstr>Escandinávia</vt:lpstr>
      <vt:lpstr>Melhores países para se investir - 2014</vt:lpstr>
      <vt:lpstr>« Nós não nos desenvolvemos mais no Brasil em razão da corrupção. A Europa, por exemplo, não possui esse problema. »</vt:lpstr>
      <vt:lpstr>Apresentação do PowerPoint</vt:lpstr>
      <vt:lpstr>Apresentação do PowerPoint</vt:lpstr>
      <vt:lpstr>« Ok, existe corrupção na Europa, mas o nível de corrupção no Brasil está em patamares muito mais altos. »</vt:lpstr>
      <vt:lpstr>Índice de Percepção da Corrupção 2014</vt:lpstr>
      <vt:lpstr>Apresentação do PowerPoint</vt:lpstr>
      <vt:lpstr>Apresentação do PowerPoint</vt:lpstr>
      <vt:lpstr>Apresentação do PowerPoint</vt:lpstr>
      <vt:lpstr>« Mas em outros países vale a pena pagar impostos, porque lá se aplica bem. Lá há o retorno.»</vt:lpstr>
      <vt:lpstr>« A evolução das melhorias sociais estão para o Brasil assim como o  crescimento econômico está para a China" - Marcelo Neri, IPEA, 2013</vt:lpstr>
      <vt:lpstr>Apresentação do PowerPoint</vt:lpstr>
      <vt:lpstr>Apresentação do PowerPoint</vt:lpstr>
      <vt:lpstr>« A carga tributária explica o progresso do Brasil »</vt:lpstr>
      <vt:lpstr>A « Agenda da Progressividade »</vt:lpstr>
      <vt:lpstr>Falha estrutural: falta de progressividade</vt:lpstr>
      <vt:lpstr>Apresentação do PowerPoint</vt:lpstr>
      <vt:lpstr>Fonte: OCDE</vt:lpstr>
      <vt:lpstr>Arrecadação do Brasil em  2014, por faixa de renda</vt:lpstr>
      <vt:lpstr>Apresentação do PowerPoint</vt:lpstr>
      <vt:lpstr>Manipulação de consensos - deformações no senso comum</vt:lpstr>
      <vt:lpstr>Quanto tempo do ano se trabalha só para pagar os impostos</vt:lpstr>
      <vt:lpstr>Apresentação do PowerPoint</vt:lpstr>
      <vt:lpstr>Apresentação do PowerPoint</vt:lpstr>
      <vt:lpstr>Apresentação do PowerPoint</vt:lpstr>
      <vt:lpstr># Cargas tributárias por habitante</vt:lpstr>
      <vt:lpstr>Maiores riquezas</vt:lpstr>
      <vt:lpstr>Apresentação do PowerPoint</vt:lpstr>
      <vt:lpstr>Apresentação do PowerPoint</vt:lpstr>
      <vt:lpstr>Apresentação do PowerPoint</vt:lpstr>
      <vt:lpstr>Índice de Confiança da Indústria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Tradusom14</cp:lastModifiedBy>
  <cp:revision>117</cp:revision>
  <cp:lastPrinted>2014-03-15T02:13:42Z</cp:lastPrinted>
  <dcterms:created xsi:type="dcterms:W3CDTF">2014-03-13T19:04:58Z</dcterms:created>
  <dcterms:modified xsi:type="dcterms:W3CDTF">2016-12-01T13:08:07Z</dcterms:modified>
</cp:coreProperties>
</file>